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22"/>
  </p:notesMasterIdLst>
  <p:handoutMasterIdLst>
    <p:handoutMasterId r:id="rId23"/>
  </p:handoutMasterIdLst>
  <p:sldIdLst>
    <p:sldId id="6872" r:id="rId5"/>
    <p:sldId id="595" r:id="rId6"/>
    <p:sldId id="838840128" r:id="rId7"/>
    <p:sldId id="2147307454" r:id="rId8"/>
    <p:sldId id="838840129" r:id="rId9"/>
    <p:sldId id="838840123" r:id="rId10"/>
    <p:sldId id="838840124" r:id="rId11"/>
    <p:sldId id="838840135" r:id="rId12"/>
    <p:sldId id="2147307456" r:id="rId13"/>
    <p:sldId id="2147307451" r:id="rId14"/>
    <p:sldId id="769" r:id="rId15"/>
    <p:sldId id="2147307458" r:id="rId16"/>
    <p:sldId id="6898" r:id="rId17"/>
    <p:sldId id="6895" r:id="rId18"/>
    <p:sldId id="838840122" r:id="rId19"/>
    <p:sldId id="6697" r:id="rId20"/>
    <p:sldId id="2147307457" r:id="rId21"/>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0E12"/>
    <a:srgbClr val="A8DA70"/>
    <a:srgbClr val="B2DE82"/>
    <a:srgbClr val="C9E8A6"/>
    <a:srgbClr val="7FFFF8"/>
    <a:srgbClr val="B4DF85"/>
    <a:srgbClr val="FFFFFF"/>
    <a:srgbClr val="F9F9F9"/>
    <a:srgbClr val="E7F5D7"/>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27" autoAdjust="0"/>
    <p:restoredTop sz="93817" autoAdjust="0"/>
  </p:normalViewPr>
  <p:slideViewPr>
    <p:cSldViewPr snapToGrid="0">
      <p:cViewPr varScale="1">
        <p:scale>
          <a:sx n="79" d="100"/>
          <a:sy n="79" d="100"/>
        </p:scale>
        <p:origin x="828" y="56"/>
      </p:cViewPr>
      <p:guideLst>
        <p:guide orient="horz" pos="962"/>
        <p:guide pos="748"/>
        <p:guide orient="horz" pos="2255"/>
      </p:guideLst>
    </p:cSldViewPr>
  </p:slideViewPr>
  <p:outlineViewPr>
    <p:cViewPr>
      <p:scale>
        <a:sx n="33" d="100"/>
        <a:sy n="33" d="100"/>
      </p:scale>
      <p:origin x="0" y="-27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7F17F3B6-F082-4EC6-88DA-631107CC944A}"/>
    <pc:docChg chg="undo custSel modSld">
      <pc:chgData name="Ajwaliya, Nishit" userId="d6171631-3d08-453d-8afd-2dc62a5026e2" providerId="ADAL" clId="{7F17F3B6-F082-4EC6-88DA-631107CC944A}" dt="2021-03-10T21:25:42.049" v="47" actId="20577"/>
      <pc:docMkLst>
        <pc:docMk/>
      </pc:docMkLst>
      <pc:sldChg chg="delSp modSp">
        <pc:chgData name="Ajwaliya, Nishit" userId="d6171631-3d08-453d-8afd-2dc62a5026e2" providerId="ADAL" clId="{7F17F3B6-F082-4EC6-88DA-631107CC944A}" dt="2021-03-10T21:25:42.049" v="47" actId="20577"/>
        <pc:sldMkLst>
          <pc:docMk/>
          <pc:sldMk cId="3608127331" sldId="838840129"/>
        </pc:sldMkLst>
        <pc:spChg chg="mod">
          <ac:chgData name="Ajwaliya, Nishit" userId="d6171631-3d08-453d-8afd-2dc62a5026e2" providerId="ADAL" clId="{7F17F3B6-F082-4EC6-88DA-631107CC944A}" dt="2021-03-10T21:25:42.049" v="47" actId="20577"/>
          <ac:spMkLst>
            <pc:docMk/>
            <pc:sldMk cId="3608127331" sldId="838840129"/>
            <ac:spMk id="4" creationId="{AF152C34-ECAE-4C22-A661-E3B6C5C17F6A}"/>
          </ac:spMkLst>
        </pc:spChg>
        <pc:spChg chg="del">
          <ac:chgData name="Ajwaliya, Nishit" userId="d6171631-3d08-453d-8afd-2dc62a5026e2" providerId="ADAL" clId="{7F17F3B6-F082-4EC6-88DA-631107CC944A}" dt="2021-03-10T21:25:26.849" v="0" actId="478"/>
          <ac:spMkLst>
            <pc:docMk/>
            <pc:sldMk cId="3608127331" sldId="838840129"/>
            <ac:spMk id="7" creationId="{CB6C280F-5444-4EEC-BC9C-205AF2D66B03}"/>
          </ac:spMkLst>
        </pc:spChg>
      </pc:sldChg>
    </pc:docChg>
  </pc:docChgLst>
  <pc:docChgLst>
    <pc:chgData name="Ajwaliya, Nishit" userId="d6171631-3d08-453d-8afd-2dc62a5026e2" providerId="ADAL" clId="{2A1C3CE8-6763-4AEA-B975-FDCC8E024BED}"/>
    <pc:docChg chg="custSel modSld">
      <pc:chgData name="Ajwaliya, Nishit" userId="d6171631-3d08-453d-8afd-2dc62a5026e2" providerId="ADAL" clId="{2A1C3CE8-6763-4AEA-B975-FDCC8E024BED}" dt="2021-03-30T00:03:57.853" v="156" actId="1038"/>
      <pc:docMkLst>
        <pc:docMk/>
      </pc:docMkLst>
      <pc:sldChg chg="modSp">
        <pc:chgData name="Ajwaliya, Nishit" userId="d6171631-3d08-453d-8afd-2dc62a5026e2" providerId="ADAL" clId="{2A1C3CE8-6763-4AEA-B975-FDCC8E024BED}" dt="2021-03-30T00:03:57.853" v="156" actId="1038"/>
        <pc:sldMkLst>
          <pc:docMk/>
          <pc:sldMk cId="2526981490" sldId="838840128"/>
        </pc:sldMkLst>
        <pc:spChg chg="mod">
          <ac:chgData name="Ajwaliya, Nishit" userId="d6171631-3d08-453d-8afd-2dc62a5026e2" providerId="ADAL" clId="{2A1C3CE8-6763-4AEA-B975-FDCC8E024BED}" dt="2021-03-30T00:02:01.672" v="82" actId="1038"/>
          <ac:spMkLst>
            <pc:docMk/>
            <pc:sldMk cId="2526981490" sldId="838840128"/>
            <ac:spMk id="48" creationId="{0E88754A-7913-4AF8-8E1F-1CB661B9E8AD}"/>
          </ac:spMkLst>
        </pc:spChg>
        <pc:spChg chg="mod">
          <ac:chgData name="Ajwaliya, Nishit" userId="d6171631-3d08-453d-8afd-2dc62a5026e2" providerId="ADAL" clId="{2A1C3CE8-6763-4AEA-B975-FDCC8E024BED}" dt="2021-03-30T00:02:01.672" v="82" actId="1038"/>
          <ac:spMkLst>
            <pc:docMk/>
            <pc:sldMk cId="2526981490" sldId="838840128"/>
            <ac:spMk id="49" creationId="{1BF6B7E8-6190-4E76-A4FF-A54A2B01A5D1}"/>
          </ac:spMkLst>
        </pc:spChg>
        <pc:spChg chg="mod">
          <ac:chgData name="Ajwaliya, Nishit" userId="d6171631-3d08-453d-8afd-2dc62a5026e2" providerId="ADAL" clId="{2A1C3CE8-6763-4AEA-B975-FDCC8E024BED}" dt="2021-03-30T00:03:57.853" v="156" actId="1038"/>
          <ac:spMkLst>
            <pc:docMk/>
            <pc:sldMk cId="2526981490" sldId="838840128"/>
            <ac:spMk id="99" creationId="{59817DAA-161B-420A-BC4D-60DEF49EC9AE}"/>
          </ac:spMkLst>
        </pc:spChg>
        <pc:spChg chg="mod">
          <ac:chgData name="Ajwaliya, Nishit" userId="d6171631-3d08-453d-8afd-2dc62a5026e2" providerId="ADAL" clId="{2A1C3CE8-6763-4AEA-B975-FDCC8E024BED}" dt="2021-03-30T00:01:30.991" v="0" actId="14100"/>
          <ac:spMkLst>
            <pc:docMk/>
            <pc:sldMk cId="2526981490" sldId="838840128"/>
            <ac:spMk id="117" creationId="{1D78B8AB-38E0-4941-82E0-FC6E527C76C6}"/>
          </ac:spMkLst>
        </pc:spChg>
        <pc:spChg chg="mod">
          <ac:chgData name="Ajwaliya, Nishit" userId="d6171631-3d08-453d-8afd-2dc62a5026e2" providerId="ADAL" clId="{2A1C3CE8-6763-4AEA-B975-FDCC8E024BED}" dt="2021-03-30T00:03:57.853" v="156" actId="1038"/>
          <ac:spMkLst>
            <pc:docMk/>
            <pc:sldMk cId="2526981490" sldId="838840128"/>
            <ac:spMk id="152" creationId="{D12F2EF9-D67B-4A25-BFB7-1E96E00DA697}"/>
          </ac:spMkLst>
        </pc:spChg>
        <pc:spChg chg="mod">
          <ac:chgData name="Ajwaliya, Nishit" userId="d6171631-3d08-453d-8afd-2dc62a5026e2" providerId="ADAL" clId="{2A1C3CE8-6763-4AEA-B975-FDCC8E024BED}" dt="2021-03-30T00:03:57.853" v="156" actId="1038"/>
          <ac:spMkLst>
            <pc:docMk/>
            <pc:sldMk cId="2526981490" sldId="838840128"/>
            <ac:spMk id="153" creationId="{5294DD07-CE87-4485-9772-AD725BD448FC}"/>
          </ac:spMkLst>
        </pc:spChg>
        <pc:spChg chg="mod">
          <ac:chgData name="Ajwaliya, Nishit" userId="d6171631-3d08-453d-8afd-2dc62a5026e2" providerId="ADAL" clId="{2A1C3CE8-6763-4AEA-B975-FDCC8E024BED}" dt="2021-03-30T00:01:44.161" v="29" actId="1037"/>
          <ac:spMkLst>
            <pc:docMk/>
            <pc:sldMk cId="2526981490" sldId="838840128"/>
            <ac:spMk id="154" creationId="{758F6885-8516-4E27-9F80-2AA17E17F460}"/>
          </ac:spMkLst>
        </pc:spChg>
        <pc:spChg chg="mod">
          <ac:chgData name="Ajwaliya, Nishit" userId="d6171631-3d08-453d-8afd-2dc62a5026e2" providerId="ADAL" clId="{2A1C3CE8-6763-4AEA-B975-FDCC8E024BED}" dt="2021-03-30T00:01:44.161" v="29" actId="1037"/>
          <ac:spMkLst>
            <pc:docMk/>
            <pc:sldMk cId="2526981490" sldId="838840128"/>
            <ac:spMk id="156" creationId="{63D4AEC6-9F44-4F8C-8D98-861096DB8100}"/>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microsoft.com/office/2007/relationships/hdphoto" Target="../media/hdphoto1.wdp"/><Relationship Id="rId2" Type="http://schemas.openxmlformats.org/officeDocument/2006/relationships/image" Target="../media/image11.emf"/><Relationship Id="rId1" Type="http://schemas.openxmlformats.org/officeDocument/2006/relationships/image" Target="../media/image10.png"/><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8.svg"/><Relationship Id="rId4" Type="http://schemas.openxmlformats.org/officeDocument/2006/relationships/image" Target="../media/image13.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microsoft.com/office/2007/relationships/hdphoto" Target="../media/hdphoto1.wdp"/><Relationship Id="rId2" Type="http://schemas.openxmlformats.org/officeDocument/2006/relationships/image" Target="../media/image11.emf"/><Relationship Id="rId1" Type="http://schemas.openxmlformats.org/officeDocument/2006/relationships/image" Target="../media/image10.png"/><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8.svg"/><Relationship Id="rId4" Type="http://schemas.openxmlformats.org/officeDocument/2006/relationships/image" Target="../media/image13.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A8B756-28A4-4152-9FDF-68A90E6B5384}"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1A6A770F-A410-4FD7-B168-28367BD51F8C}">
      <dgm:prSet phldrT="[Text]"/>
      <dgm:spPr/>
      <dgm:t>
        <a:bodyPr/>
        <a:lstStyle/>
        <a:p>
          <a:r>
            <a:rPr lang="en-US" dirty="0"/>
            <a:t>Master Data Management</a:t>
          </a:r>
        </a:p>
        <a:p>
          <a:r>
            <a:rPr lang="en-US" dirty="0"/>
            <a:t>(MDM)</a:t>
          </a:r>
        </a:p>
      </dgm:t>
    </dgm:pt>
    <dgm:pt modelId="{D388C884-7AFC-424B-B6EA-C4FDC66286D9}" type="parTrans" cxnId="{6C13D772-5EDA-4E12-AC57-B9667E50F499}">
      <dgm:prSet/>
      <dgm:spPr/>
      <dgm:t>
        <a:bodyPr/>
        <a:lstStyle/>
        <a:p>
          <a:endParaRPr lang="en-US"/>
        </a:p>
      </dgm:t>
    </dgm:pt>
    <dgm:pt modelId="{DF169266-D5B3-4FBD-A052-38FD77553D37}" type="sibTrans" cxnId="{6C13D772-5EDA-4E12-AC57-B9667E50F499}">
      <dgm:prSet/>
      <dgm:spPr/>
      <dgm:t>
        <a:bodyPr/>
        <a:lstStyle/>
        <a:p>
          <a:endParaRPr lang="en-US"/>
        </a:p>
      </dgm:t>
    </dgm:pt>
    <dgm:pt modelId="{16611133-6CD8-4290-ACA3-DDF659CF566A}">
      <dgm:prSet phldrT="[Text]"/>
      <dgm:spPr/>
      <dgm:t>
        <a:bodyPr/>
        <a:lstStyle/>
        <a:p>
          <a:r>
            <a:rPr lang="en-US" dirty="0"/>
            <a:t>Governance</a:t>
          </a:r>
        </a:p>
      </dgm:t>
    </dgm:pt>
    <dgm:pt modelId="{76CD7300-107D-4155-A47D-9F5BF05A1A69}" type="parTrans" cxnId="{46B1CD2A-D025-4C8A-BD0A-B011979F1635}">
      <dgm:prSet/>
      <dgm:spPr/>
      <dgm:t>
        <a:bodyPr/>
        <a:lstStyle/>
        <a:p>
          <a:endParaRPr lang="en-US"/>
        </a:p>
      </dgm:t>
    </dgm:pt>
    <dgm:pt modelId="{BF31C458-BD1E-49C6-9C82-0283177EA189}" type="sibTrans" cxnId="{46B1CD2A-D025-4C8A-BD0A-B011979F1635}">
      <dgm:prSet/>
      <dgm:spPr/>
      <dgm:t>
        <a:bodyPr/>
        <a:lstStyle/>
        <a:p>
          <a:endParaRPr lang="en-US"/>
        </a:p>
      </dgm:t>
    </dgm:pt>
    <dgm:pt modelId="{200E8A40-B2C7-4E9F-88C1-760F4623020E}">
      <dgm:prSet phldrT="[Text]"/>
      <dgm:spPr/>
      <dgm:t>
        <a:bodyPr/>
        <a:lstStyle/>
        <a:p>
          <a:r>
            <a:rPr lang="en-US" dirty="0"/>
            <a:t>Policies</a:t>
          </a:r>
        </a:p>
      </dgm:t>
    </dgm:pt>
    <dgm:pt modelId="{B1648440-02FC-499B-BCCD-32F1C5D40011}" type="parTrans" cxnId="{2D121686-A823-483C-9A7D-9E7039FCBC38}">
      <dgm:prSet/>
      <dgm:spPr/>
      <dgm:t>
        <a:bodyPr/>
        <a:lstStyle/>
        <a:p>
          <a:endParaRPr lang="en-US"/>
        </a:p>
      </dgm:t>
    </dgm:pt>
    <dgm:pt modelId="{2C9E82E4-4623-43AB-9820-64591CF7D5C5}" type="sibTrans" cxnId="{2D121686-A823-483C-9A7D-9E7039FCBC38}">
      <dgm:prSet/>
      <dgm:spPr/>
      <dgm:t>
        <a:bodyPr/>
        <a:lstStyle/>
        <a:p>
          <a:endParaRPr lang="en-US"/>
        </a:p>
      </dgm:t>
    </dgm:pt>
    <dgm:pt modelId="{FEACAE92-97E9-439D-9085-72B5E6AF473E}">
      <dgm:prSet phldrT="[Text]"/>
      <dgm:spPr/>
      <dgm:t>
        <a:bodyPr/>
        <a:lstStyle/>
        <a:p>
          <a:r>
            <a:rPr lang="en-US" dirty="0"/>
            <a:t>Processes</a:t>
          </a:r>
        </a:p>
      </dgm:t>
    </dgm:pt>
    <dgm:pt modelId="{93B98CCB-6C20-4BE9-9C68-4DF012483C6F}" type="parTrans" cxnId="{8C47056A-A955-4191-8121-601B9250F283}">
      <dgm:prSet/>
      <dgm:spPr/>
      <dgm:t>
        <a:bodyPr/>
        <a:lstStyle/>
        <a:p>
          <a:endParaRPr lang="en-US"/>
        </a:p>
      </dgm:t>
    </dgm:pt>
    <dgm:pt modelId="{02C879F4-7EAE-43E3-9578-CBE48F544FF2}" type="sibTrans" cxnId="{8C47056A-A955-4191-8121-601B9250F283}">
      <dgm:prSet/>
      <dgm:spPr/>
      <dgm:t>
        <a:bodyPr/>
        <a:lstStyle/>
        <a:p>
          <a:endParaRPr lang="en-US"/>
        </a:p>
      </dgm:t>
    </dgm:pt>
    <dgm:pt modelId="{EA77AEF2-E0A1-4B0E-B09C-9F327A348764}">
      <dgm:prSet phldrT="[Text]"/>
      <dgm:spPr/>
      <dgm:t>
        <a:bodyPr/>
        <a:lstStyle/>
        <a:p>
          <a:r>
            <a:rPr lang="en-US" dirty="0"/>
            <a:t>Tools</a:t>
          </a:r>
        </a:p>
      </dgm:t>
    </dgm:pt>
    <dgm:pt modelId="{11F3E298-05C7-4CE0-98EF-C6A850694740}" type="parTrans" cxnId="{49E95939-47C0-4E19-9F85-E638487F842B}">
      <dgm:prSet/>
      <dgm:spPr/>
      <dgm:t>
        <a:bodyPr/>
        <a:lstStyle/>
        <a:p>
          <a:endParaRPr lang="en-US"/>
        </a:p>
      </dgm:t>
    </dgm:pt>
    <dgm:pt modelId="{090CCFED-3170-47B5-86C9-24E1249AA296}" type="sibTrans" cxnId="{49E95939-47C0-4E19-9F85-E638487F842B}">
      <dgm:prSet/>
      <dgm:spPr/>
      <dgm:t>
        <a:bodyPr/>
        <a:lstStyle/>
        <a:p>
          <a:endParaRPr lang="en-US"/>
        </a:p>
      </dgm:t>
    </dgm:pt>
    <dgm:pt modelId="{78CF125A-0355-439D-8082-2DAE0C47A21F}">
      <dgm:prSet phldrT="[Text]" custT="1"/>
      <dgm:spPr/>
      <dgm:t>
        <a:bodyPr/>
        <a:lstStyle/>
        <a:p>
          <a:pPr>
            <a:spcAft>
              <a:spcPts val="0"/>
            </a:spcAft>
          </a:pPr>
          <a:r>
            <a:rPr lang="en-US" sz="1150" dirty="0"/>
            <a:t>Ownerships </a:t>
          </a:r>
        </a:p>
        <a:p>
          <a:pPr>
            <a:spcAft>
              <a:spcPts val="0"/>
            </a:spcAft>
          </a:pPr>
          <a:r>
            <a:rPr lang="en-US" sz="1150" dirty="0"/>
            <a:t>&amp; </a:t>
          </a:r>
        </a:p>
        <a:p>
          <a:pPr>
            <a:spcAft>
              <a:spcPts val="0"/>
            </a:spcAft>
          </a:pPr>
          <a:r>
            <a:rPr lang="en-US" sz="1150" dirty="0"/>
            <a:t>Stewardships</a:t>
          </a:r>
        </a:p>
      </dgm:t>
    </dgm:pt>
    <dgm:pt modelId="{BCD644CB-A25B-47DA-98BC-F59432D66BC0}" type="parTrans" cxnId="{D1BED468-B4FF-4745-B65E-57FEE510100F}">
      <dgm:prSet/>
      <dgm:spPr/>
      <dgm:t>
        <a:bodyPr/>
        <a:lstStyle/>
        <a:p>
          <a:endParaRPr lang="en-US"/>
        </a:p>
      </dgm:t>
    </dgm:pt>
    <dgm:pt modelId="{5F62C1DB-F4AC-4F8F-ADC9-477FDF466AFC}" type="sibTrans" cxnId="{D1BED468-B4FF-4745-B65E-57FEE510100F}">
      <dgm:prSet/>
      <dgm:spPr/>
      <dgm:t>
        <a:bodyPr/>
        <a:lstStyle/>
        <a:p>
          <a:endParaRPr lang="en-US"/>
        </a:p>
      </dgm:t>
    </dgm:pt>
    <dgm:pt modelId="{ED635B57-E96F-4C95-B1D6-2DF8429F67B3}">
      <dgm:prSet phldrT="[Text]"/>
      <dgm:spPr/>
      <dgm:t>
        <a:bodyPr/>
        <a:lstStyle/>
        <a:p>
          <a:r>
            <a:rPr lang="en-US" dirty="0"/>
            <a:t>Standards</a:t>
          </a:r>
        </a:p>
      </dgm:t>
    </dgm:pt>
    <dgm:pt modelId="{7FDE01AD-6B30-4E29-AEF3-E8BAFFE4F487}" type="sibTrans" cxnId="{E5C463DD-FF92-454F-A24C-C93334D23312}">
      <dgm:prSet/>
      <dgm:spPr/>
      <dgm:t>
        <a:bodyPr/>
        <a:lstStyle/>
        <a:p>
          <a:endParaRPr lang="en-US"/>
        </a:p>
      </dgm:t>
    </dgm:pt>
    <dgm:pt modelId="{B2C3CCF2-8A4E-4F55-BBDB-7DE7ACE4D552}" type="parTrans" cxnId="{E5C463DD-FF92-454F-A24C-C93334D23312}">
      <dgm:prSet/>
      <dgm:spPr/>
      <dgm:t>
        <a:bodyPr/>
        <a:lstStyle/>
        <a:p>
          <a:endParaRPr lang="en-US"/>
        </a:p>
      </dgm:t>
    </dgm:pt>
    <dgm:pt modelId="{F45BEDBE-BC90-4B90-8B6F-A10672FA029C}" type="pres">
      <dgm:prSet presAssocID="{1DA8B756-28A4-4152-9FDF-68A90E6B5384}" presName="Name0" presStyleCnt="0">
        <dgm:presLayoutVars>
          <dgm:chMax val="1"/>
          <dgm:chPref val="1"/>
          <dgm:dir/>
          <dgm:animOne val="branch"/>
          <dgm:animLvl val="lvl"/>
        </dgm:presLayoutVars>
      </dgm:prSet>
      <dgm:spPr/>
    </dgm:pt>
    <dgm:pt modelId="{B6698594-7364-4A12-BAEE-61B2679B2822}" type="pres">
      <dgm:prSet presAssocID="{1A6A770F-A410-4FD7-B168-28367BD51F8C}" presName="Parent" presStyleLbl="node0" presStyleIdx="0" presStyleCnt="1">
        <dgm:presLayoutVars>
          <dgm:chMax val="6"/>
          <dgm:chPref val="6"/>
        </dgm:presLayoutVars>
      </dgm:prSet>
      <dgm:spPr/>
    </dgm:pt>
    <dgm:pt modelId="{3CA698C4-9D20-4989-BFE8-0E8CC7E9EE3A}" type="pres">
      <dgm:prSet presAssocID="{16611133-6CD8-4290-ACA3-DDF659CF566A}" presName="Accent1" presStyleCnt="0"/>
      <dgm:spPr/>
    </dgm:pt>
    <dgm:pt modelId="{61B98E1C-E3D8-4AB7-8630-7303FA9EC2E0}" type="pres">
      <dgm:prSet presAssocID="{16611133-6CD8-4290-ACA3-DDF659CF566A}" presName="Accent" presStyleLbl="bgShp" presStyleIdx="0" presStyleCnt="6"/>
      <dgm:spPr/>
    </dgm:pt>
    <dgm:pt modelId="{32477193-E7A5-4BE6-89E0-BD009A2148A8}" type="pres">
      <dgm:prSet presAssocID="{16611133-6CD8-4290-ACA3-DDF659CF566A}" presName="Child1" presStyleLbl="node1" presStyleIdx="0" presStyleCnt="6">
        <dgm:presLayoutVars>
          <dgm:chMax val="0"/>
          <dgm:chPref val="0"/>
          <dgm:bulletEnabled val="1"/>
        </dgm:presLayoutVars>
      </dgm:prSet>
      <dgm:spPr/>
    </dgm:pt>
    <dgm:pt modelId="{F8022E48-5657-4540-ABCA-5F97D110DBE5}" type="pres">
      <dgm:prSet presAssocID="{200E8A40-B2C7-4E9F-88C1-760F4623020E}" presName="Accent2" presStyleCnt="0"/>
      <dgm:spPr/>
    </dgm:pt>
    <dgm:pt modelId="{4CB48A21-81D0-4D36-B76F-106A65AA195F}" type="pres">
      <dgm:prSet presAssocID="{200E8A40-B2C7-4E9F-88C1-760F4623020E}" presName="Accent" presStyleLbl="bgShp" presStyleIdx="1" presStyleCnt="6"/>
      <dgm:spPr/>
    </dgm:pt>
    <dgm:pt modelId="{B38E30BB-0075-433A-B797-BDCE2CA71C74}" type="pres">
      <dgm:prSet presAssocID="{200E8A40-B2C7-4E9F-88C1-760F4623020E}" presName="Child2" presStyleLbl="node1" presStyleIdx="1" presStyleCnt="6">
        <dgm:presLayoutVars>
          <dgm:chMax val="0"/>
          <dgm:chPref val="0"/>
          <dgm:bulletEnabled val="1"/>
        </dgm:presLayoutVars>
      </dgm:prSet>
      <dgm:spPr/>
    </dgm:pt>
    <dgm:pt modelId="{46A14F48-340C-49B0-BA95-E0935A52835C}" type="pres">
      <dgm:prSet presAssocID="{ED635B57-E96F-4C95-B1D6-2DF8429F67B3}" presName="Accent3" presStyleCnt="0"/>
      <dgm:spPr/>
    </dgm:pt>
    <dgm:pt modelId="{010FD555-EF9D-4861-9505-4B12D00DDBA6}" type="pres">
      <dgm:prSet presAssocID="{ED635B57-E96F-4C95-B1D6-2DF8429F67B3}" presName="Accent" presStyleLbl="bgShp" presStyleIdx="2" presStyleCnt="6"/>
      <dgm:spPr/>
    </dgm:pt>
    <dgm:pt modelId="{800FC71A-67F1-4D46-949B-0E96E69570B1}" type="pres">
      <dgm:prSet presAssocID="{ED635B57-E96F-4C95-B1D6-2DF8429F67B3}" presName="Child3" presStyleLbl="node1" presStyleIdx="2" presStyleCnt="6">
        <dgm:presLayoutVars>
          <dgm:chMax val="0"/>
          <dgm:chPref val="0"/>
          <dgm:bulletEnabled val="1"/>
        </dgm:presLayoutVars>
      </dgm:prSet>
      <dgm:spPr/>
    </dgm:pt>
    <dgm:pt modelId="{5E732AE1-1D4A-4C98-AC45-33CC11754F19}" type="pres">
      <dgm:prSet presAssocID="{FEACAE92-97E9-439D-9085-72B5E6AF473E}" presName="Accent4" presStyleCnt="0"/>
      <dgm:spPr/>
    </dgm:pt>
    <dgm:pt modelId="{265E5C85-541A-4F7D-AA05-F8E4E17DE9C2}" type="pres">
      <dgm:prSet presAssocID="{FEACAE92-97E9-439D-9085-72B5E6AF473E}" presName="Accent" presStyleLbl="bgShp" presStyleIdx="3" presStyleCnt="6"/>
      <dgm:spPr/>
    </dgm:pt>
    <dgm:pt modelId="{B0FB034E-AD61-4D1F-A514-44EC0595B448}" type="pres">
      <dgm:prSet presAssocID="{FEACAE92-97E9-439D-9085-72B5E6AF473E}" presName="Child4" presStyleLbl="node1" presStyleIdx="3" presStyleCnt="6">
        <dgm:presLayoutVars>
          <dgm:chMax val="0"/>
          <dgm:chPref val="0"/>
          <dgm:bulletEnabled val="1"/>
        </dgm:presLayoutVars>
      </dgm:prSet>
      <dgm:spPr/>
    </dgm:pt>
    <dgm:pt modelId="{EB31939A-FE92-4678-A1A7-14F71206E02D}" type="pres">
      <dgm:prSet presAssocID="{EA77AEF2-E0A1-4B0E-B09C-9F327A348764}" presName="Accent5" presStyleCnt="0"/>
      <dgm:spPr/>
    </dgm:pt>
    <dgm:pt modelId="{1ACC1AF7-4D5F-42EB-8BD8-160D5F98BB4F}" type="pres">
      <dgm:prSet presAssocID="{EA77AEF2-E0A1-4B0E-B09C-9F327A348764}" presName="Accent" presStyleLbl="bgShp" presStyleIdx="4" presStyleCnt="6"/>
      <dgm:spPr/>
    </dgm:pt>
    <dgm:pt modelId="{224F6752-CDEA-4EE8-A307-BCCC65A68F97}" type="pres">
      <dgm:prSet presAssocID="{EA77AEF2-E0A1-4B0E-B09C-9F327A348764}" presName="Child5" presStyleLbl="node1" presStyleIdx="4" presStyleCnt="6">
        <dgm:presLayoutVars>
          <dgm:chMax val="0"/>
          <dgm:chPref val="0"/>
          <dgm:bulletEnabled val="1"/>
        </dgm:presLayoutVars>
      </dgm:prSet>
      <dgm:spPr/>
    </dgm:pt>
    <dgm:pt modelId="{2835295F-8159-4021-946A-80A208838BC2}" type="pres">
      <dgm:prSet presAssocID="{78CF125A-0355-439D-8082-2DAE0C47A21F}" presName="Accent6" presStyleCnt="0"/>
      <dgm:spPr/>
    </dgm:pt>
    <dgm:pt modelId="{B904F641-CD1E-419C-AF12-1DCE9566F1BA}" type="pres">
      <dgm:prSet presAssocID="{78CF125A-0355-439D-8082-2DAE0C47A21F}" presName="Accent" presStyleLbl="bgShp" presStyleIdx="5" presStyleCnt="6"/>
      <dgm:spPr/>
    </dgm:pt>
    <dgm:pt modelId="{B738462B-3A18-42F1-BDD9-C2F31BD414B9}" type="pres">
      <dgm:prSet presAssocID="{78CF125A-0355-439D-8082-2DAE0C47A21F}" presName="Child6" presStyleLbl="node1" presStyleIdx="5" presStyleCnt="6">
        <dgm:presLayoutVars>
          <dgm:chMax val="0"/>
          <dgm:chPref val="0"/>
          <dgm:bulletEnabled val="1"/>
        </dgm:presLayoutVars>
      </dgm:prSet>
      <dgm:spPr/>
    </dgm:pt>
  </dgm:ptLst>
  <dgm:cxnLst>
    <dgm:cxn modelId="{1AB73117-9DC6-4336-AB12-485F1144F0F6}" type="presOf" srcId="{1A6A770F-A410-4FD7-B168-28367BD51F8C}" destId="{B6698594-7364-4A12-BAEE-61B2679B2822}" srcOrd="0" destOrd="0" presId="urn:microsoft.com/office/officeart/2011/layout/HexagonRadial"/>
    <dgm:cxn modelId="{46B1CD2A-D025-4C8A-BD0A-B011979F1635}" srcId="{1A6A770F-A410-4FD7-B168-28367BD51F8C}" destId="{16611133-6CD8-4290-ACA3-DDF659CF566A}" srcOrd="0" destOrd="0" parTransId="{76CD7300-107D-4155-A47D-9F5BF05A1A69}" sibTransId="{BF31C458-BD1E-49C6-9C82-0283177EA189}"/>
    <dgm:cxn modelId="{AAC1E62B-D13D-4327-89D0-8E65DD1F77B4}" type="presOf" srcId="{200E8A40-B2C7-4E9F-88C1-760F4623020E}" destId="{B38E30BB-0075-433A-B797-BDCE2CA71C74}" srcOrd="0" destOrd="0" presId="urn:microsoft.com/office/officeart/2011/layout/HexagonRadial"/>
    <dgm:cxn modelId="{49E95939-47C0-4E19-9F85-E638487F842B}" srcId="{1A6A770F-A410-4FD7-B168-28367BD51F8C}" destId="{EA77AEF2-E0A1-4B0E-B09C-9F327A348764}" srcOrd="4" destOrd="0" parTransId="{11F3E298-05C7-4CE0-98EF-C6A850694740}" sibTransId="{090CCFED-3170-47B5-86C9-24E1249AA296}"/>
    <dgm:cxn modelId="{A07AB439-8E21-4237-91F3-D0DF61BFAC4E}" type="presOf" srcId="{EA77AEF2-E0A1-4B0E-B09C-9F327A348764}" destId="{224F6752-CDEA-4EE8-A307-BCCC65A68F97}" srcOrd="0" destOrd="0" presId="urn:microsoft.com/office/officeart/2011/layout/HexagonRadial"/>
    <dgm:cxn modelId="{1068843B-BF19-426B-9F5A-10BC9F5503C6}" type="presOf" srcId="{FEACAE92-97E9-439D-9085-72B5E6AF473E}" destId="{B0FB034E-AD61-4D1F-A514-44EC0595B448}" srcOrd="0" destOrd="0" presId="urn:microsoft.com/office/officeart/2011/layout/HexagonRadial"/>
    <dgm:cxn modelId="{D1BED468-B4FF-4745-B65E-57FEE510100F}" srcId="{1A6A770F-A410-4FD7-B168-28367BD51F8C}" destId="{78CF125A-0355-439D-8082-2DAE0C47A21F}" srcOrd="5" destOrd="0" parTransId="{BCD644CB-A25B-47DA-98BC-F59432D66BC0}" sibTransId="{5F62C1DB-F4AC-4F8F-ADC9-477FDF466AFC}"/>
    <dgm:cxn modelId="{8C47056A-A955-4191-8121-601B9250F283}" srcId="{1A6A770F-A410-4FD7-B168-28367BD51F8C}" destId="{FEACAE92-97E9-439D-9085-72B5E6AF473E}" srcOrd="3" destOrd="0" parTransId="{93B98CCB-6C20-4BE9-9C68-4DF012483C6F}" sibTransId="{02C879F4-7EAE-43E3-9578-CBE48F544FF2}"/>
    <dgm:cxn modelId="{6C13D772-5EDA-4E12-AC57-B9667E50F499}" srcId="{1DA8B756-28A4-4152-9FDF-68A90E6B5384}" destId="{1A6A770F-A410-4FD7-B168-28367BD51F8C}" srcOrd="0" destOrd="0" parTransId="{D388C884-7AFC-424B-B6EA-C4FDC66286D9}" sibTransId="{DF169266-D5B3-4FBD-A052-38FD77553D37}"/>
    <dgm:cxn modelId="{3D944659-5BF8-4CB9-8360-F12356686340}" type="presOf" srcId="{16611133-6CD8-4290-ACA3-DDF659CF566A}" destId="{32477193-E7A5-4BE6-89E0-BD009A2148A8}" srcOrd="0" destOrd="0" presId="urn:microsoft.com/office/officeart/2011/layout/HexagonRadial"/>
    <dgm:cxn modelId="{6AD79383-235A-4FC8-B41B-DC2B25DBC7F6}" type="presOf" srcId="{ED635B57-E96F-4C95-B1D6-2DF8429F67B3}" destId="{800FC71A-67F1-4D46-949B-0E96E69570B1}" srcOrd="0" destOrd="0" presId="urn:microsoft.com/office/officeart/2011/layout/HexagonRadial"/>
    <dgm:cxn modelId="{2D121686-A823-483C-9A7D-9E7039FCBC38}" srcId="{1A6A770F-A410-4FD7-B168-28367BD51F8C}" destId="{200E8A40-B2C7-4E9F-88C1-760F4623020E}" srcOrd="1" destOrd="0" parTransId="{B1648440-02FC-499B-BCCD-32F1C5D40011}" sibTransId="{2C9E82E4-4623-43AB-9820-64591CF7D5C5}"/>
    <dgm:cxn modelId="{D44963A3-6F08-40AB-9FB4-338EB8FBB6AA}" type="presOf" srcId="{1DA8B756-28A4-4152-9FDF-68A90E6B5384}" destId="{F45BEDBE-BC90-4B90-8B6F-A10672FA029C}" srcOrd="0" destOrd="0" presId="urn:microsoft.com/office/officeart/2011/layout/HexagonRadial"/>
    <dgm:cxn modelId="{E5C463DD-FF92-454F-A24C-C93334D23312}" srcId="{1A6A770F-A410-4FD7-B168-28367BD51F8C}" destId="{ED635B57-E96F-4C95-B1D6-2DF8429F67B3}" srcOrd="2" destOrd="0" parTransId="{B2C3CCF2-8A4E-4F55-BBDB-7DE7ACE4D552}" sibTransId="{7FDE01AD-6B30-4E29-AEF3-E8BAFFE4F487}"/>
    <dgm:cxn modelId="{4CFFD2E1-945A-4FED-800A-5338490967F8}" type="presOf" srcId="{78CF125A-0355-439D-8082-2DAE0C47A21F}" destId="{B738462B-3A18-42F1-BDD9-C2F31BD414B9}" srcOrd="0" destOrd="0" presId="urn:microsoft.com/office/officeart/2011/layout/HexagonRadial"/>
    <dgm:cxn modelId="{B51361A6-34AE-4B94-80C6-B35FEBE9B72B}" type="presParOf" srcId="{F45BEDBE-BC90-4B90-8B6F-A10672FA029C}" destId="{B6698594-7364-4A12-BAEE-61B2679B2822}" srcOrd="0" destOrd="0" presId="urn:microsoft.com/office/officeart/2011/layout/HexagonRadial"/>
    <dgm:cxn modelId="{6CC9F5BE-09AE-4E19-8C17-4D5456D04DDD}" type="presParOf" srcId="{F45BEDBE-BC90-4B90-8B6F-A10672FA029C}" destId="{3CA698C4-9D20-4989-BFE8-0E8CC7E9EE3A}" srcOrd="1" destOrd="0" presId="urn:microsoft.com/office/officeart/2011/layout/HexagonRadial"/>
    <dgm:cxn modelId="{45204D82-0786-4680-A41E-509630AAC796}" type="presParOf" srcId="{3CA698C4-9D20-4989-BFE8-0E8CC7E9EE3A}" destId="{61B98E1C-E3D8-4AB7-8630-7303FA9EC2E0}" srcOrd="0" destOrd="0" presId="urn:microsoft.com/office/officeart/2011/layout/HexagonRadial"/>
    <dgm:cxn modelId="{9DC59C51-4632-483B-89C8-BB8A52D68931}" type="presParOf" srcId="{F45BEDBE-BC90-4B90-8B6F-A10672FA029C}" destId="{32477193-E7A5-4BE6-89E0-BD009A2148A8}" srcOrd="2" destOrd="0" presId="urn:microsoft.com/office/officeart/2011/layout/HexagonRadial"/>
    <dgm:cxn modelId="{8F0539C3-E1C6-4A2C-A3C9-114F4ED357C5}" type="presParOf" srcId="{F45BEDBE-BC90-4B90-8B6F-A10672FA029C}" destId="{F8022E48-5657-4540-ABCA-5F97D110DBE5}" srcOrd="3" destOrd="0" presId="urn:microsoft.com/office/officeart/2011/layout/HexagonRadial"/>
    <dgm:cxn modelId="{83BD8C4F-CE9F-4B3B-89E0-31E18CB14490}" type="presParOf" srcId="{F8022E48-5657-4540-ABCA-5F97D110DBE5}" destId="{4CB48A21-81D0-4D36-B76F-106A65AA195F}" srcOrd="0" destOrd="0" presId="urn:microsoft.com/office/officeart/2011/layout/HexagonRadial"/>
    <dgm:cxn modelId="{B3441D97-3A44-4EF2-BADF-4813A9E13F4E}" type="presParOf" srcId="{F45BEDBE-BC90-4B90-8B6F-A10672FA029C}" destId="{B38E30BB-0075-433A-B797-BDCE2CA71C74}" srcOrd="4" destOrd="0" presId="urn:microsoft.com/office/officeart/2011/layout/HexagonRadial"/>
    <dgm:cxn modelId="{A34C671A-3D9F-4771-B410-F6D9C173CE76}" type="presParOf" srcId="{F45BEDBE-BC90-4B90-8B6F-A10672FA029C}" destId="{46A14F48-340C-49B0-BA95-E0935A52835C}" srcOrd="5" destOrd="0" presId="urn:microsoft.com/office/officeart/2011/layout/HexagonRadial"/>
    <dgm:cxn modelId="{C8D6A6AB-B0D0-4DE8-B6EF-19F0459335F4}" type="presParOf" srcId="{46A14F48-340C-49B0-BA95-E0935A52835C}" destId="{010FD555-EF9D-4861-9505-4B12D00DDBA6}" srcOrd="0" destOrd="0" presId="urn:microsoft.com/office/officeart/2011/layout/HexagonRadial"/>
    <dgm:cxn modelId="{C759C93E-0433-47AF-AF8E-A4B12E614205}" type="presParOf" srcId="{F45BEDBE-BC90-4B90-8B6F-A10672FA029C}" destId="{800FC71A-67F1-4D46-949B-0E96E69570B1}" srcOrd="6" destOrd="0" presId="urn:microsoft.com/office/officeart/2011/layout/HexagonRadial"/>
    <dgm:cxn modelId="{D4C23332-6F8D-413B-AED3-181F621D8E1D}" type="presParOf" srcId="{F45BEDBE-BC90-4B90-8B6F-A10672FA029C}" destId="{5E732AE1-1D4A-4C98-AC45-33CC11754F19}" srcOrd="7" destOrd="0" presId="urn:microsoft.com/office/officeart/2011/layout/HexagonRadial"/>
    <dgm:cxn modelId="{B88D61A4-4F2D-4259-B26F-A1750F3A95EB}" type="presParOf" srcId="{5E732AE1-1D4A-4C98-AC45-33CC11754F19}" destId="{265E5C85-541A-4F7D-AA05-F8E4E17DE9C2}" srcOrd="0" destOrd="0" presId="urn:microsoft.com/office/officeart/2011/layout/HexagonRadial"/>
    <dgm:cxn modelId="{B31CA47C-61DA-4F1C-842A-EE8E8F1B8FCB}" type="presParOf" srcId="{F45BEDBE-BC90-4B90-8B6F-A10672FA029C}" destId="{B0FB034E-AD61-4D1F-A514-44EC0595B448}" srcOrd="8" destOrd="0" presId="urn:microsoft.com/office/officeart/2011/layout/HexagonRadial"/>
    <dgm:cxn modelId="{2F3BA20B-398B-4BA0-8EFC-7B7ECBA9F84C}" type="presParOf" srcId="{F45BEDBE-BC90-4B90-8B6F-A10672FA029C}" destId="{EB31939A-FE92-4678-A1A7-14F71206E02D}" srcOrd="9" destOrd="0" presId="urn:microsoft.com/office/officeart/2011/layout/HexagonRadial"/>
    <dgm:cxn modelId="{7E841606-05CA-4AD4-B220-B33F1530508D}" type="presParOf" srcId="{EB31939A-FE92-4678-A1A7-14F71206E02D}" destId="{1ACC1AF7-4D5F-42EB-8BD8-160D5F98BB4F}" srcOrd="0" destOrd="0" presId="urn:microsoft.com/office/officeart/2011/layout/HexagonRadial"/>
    <dgm:cxn modelId="{20D6786D-44F7-441C-BEDD-14303B41269C}" type="presParOf" srcId="{F45BEDBE-BC90-4B90-8B6F-A10672FA029C}" destId="{224F6752-CDEA-4EE8-A307-BCCC65A68F97}" srcOrd="10" destOrd="0" presId="urn:microsoft.com/office/officeart/2011/layout/HexagonRadial"/>
    <dgm:cxn modelId="{3BE8FBBA-956A-430E-A193-060E04249345}" type="presParOf" srcId="{F45BEDBE-BC90-4B90-8B6F-A10672FA029C}" destId="{2835295F-8159-4021-946A-80A208838BC2}" srcOrd="11" destOrd="0" presId="urn:microsoft.com/office/officeart/2011/layout/HexagonRadial"/>
    <dgm:cxn modelId="{1E5D9532-0F41-452A-A5EA-69ACB1672159}" type="presParOf" srcId="{2835295F-8159-4021-946A-80A208838BC2}" destId="{B904F641-CD1E-419C-AF12-1DCE9566F1BA}" srcOrd="0" destOrd="0" presId="urn:microsoft.com/office/officeart/2011/layout/HexagonRadial"/>
    <dgm:cxn modelId="{B92E1F7E-57C8-48F4-9FA2-683AC694DC20}" type="presParOf" srcId="{F45BEDBE-BC90-4B90-8B6F-A10672FA029C}" destId="{B738462B-3A18-42F1-BDD9-C2F31BD414B9}"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0FE453-70BC-4C1A-918D-51BFABDEBE0E}" type="doc">
      <dgm:prSet loTypeId="urn:microsoft.com/office/officeart/2005/8/layout/hList7" loCatId="list" qsTypeId="urn:microsoft.com/office/officeart/2005/8/quickstyle/simple1" qsCatId="simple" csTypeId="urn:microsoft.com/office/officeart/2005/8/colors/accent1_2" csCatId="accent1" phldr="1"/>
      <dgm:spPr/>
    </dgm:pt>
    <dgm:pt modelId="{EBF27719-E40A-4DFC-BA84-37893AE574F8}">
      <dgm:prSet phldrT="[Text]" custT="1"/>
      <dgm:spPr/>
      <dgm:t>
        <a:bodyPr/>
        <a:lstStyle/>
        <a:p>
          <a:r>
            <a:rPr lang="en-US" sz="1100"/>
            <a:t>Data Catalog  &amp; Governance</a:t>
          </a:r>
        </a:p>
      </dgm:t>
    </dgm:pt>
    <dgm:pt modelId="{BB5BF7F8-5A79-454E-B48D-6BE369911AD4}" type="parTrans" cxnId="{AEE00B80-23D8-46CC-B9BF-FD7A8A72C54B}">
      <dgm:prSet/>
      <dgm:spPr/>
      <dgm:t>
        <a:bodyPr/>
        <a:lstStyle/>
        <a:p>
          <a:endParaRPr lang="en-US"/>
        </a:p>
      </dgm:t>
    </dgm:pt>
    <dgm:pt modelId="{6C8391ED-A714-4C59-9DA0-DB3A4C8D481F}" type="sibTrans" cxnId="{AEE00B80-23D8-46CC-B9BF-FD7A8A72C54B}">
      <dgm:prSet/>
      <dgm:spPr/>
      <dgm:t>
        <a:bodyPr/>
        <a:lstStyle/>
        <a:p>
          <a:endParaRPr lang="en-US"/>
        </a:p>
      </dgm:t>
    </dgm:pt>
    <dgm:pt modelId="{EFD8896C-BAC6-4FAD-86F3-C1F0FF0DDC5B}">
      <dgm:prSet phldrT="[Text]" custT="1"/>
      <dgm:spPr/>
      <dgm:t>
        <a:bodyPr/>
        <a:lstStyle/>
        <a:p>
          <a:r>
            <a:rPr lang="en-US" sz="1100"/>
            <a:t>Data Quality</a:t>
          </a:r>
        </a:p>
        <a:p>
          <a:r>
            <a:rPr lang="en-US" sz="1100"/>
            <a:t>(Data Trust</a:t>
          </a:r>
          <a:r>
            <a:rPr lang="en-US" sz="1000"/>
            <a:t>)</a:t>
          </a:r>
        </a:p>
      </dgm:t>
    </dgm:pt>
    <dgm:pt modelId="{A08FFB2A-1924-4F97-A8A4-80673B712D70}" type="parTrans" cxnId="{E3EDA733-3644-40E9-B26B-7F77FAF13C23}">
      <dgm:prSet/>
      <dgm:spPr/>
      <dgm:t>
        <a:bodyPr/>
        <a:lstStyle/>
        <a:p>
          <a:endParaRPr lang="en-US"/>
        </a:p>
      </dgm:t>
    </dgm:pt>
    <dgm:pt modelId="{772BAE78-6484-40B8-B519-82FA37B43DA0}" type="sibTrans" cxnId="{E3EDA733-3644-40E9-B26B-7F77FAF13C23}">
      <dgm:prSet/>
      <dgm:spPr/>
      <dgm:t>
        <a:bodyPr/>
        <a:lstStyle/>
        <a:p>
          <a:endParaRPr lang="en-US"/>
        </a:p>
      </dgm:t>
    </dgm:pt>
    <dgm:pt modelId="{F30EF5E1-8225-437D-A150-5492B2834332}">
      <dgm:prSet phldrT="[Text]" custT="1"/>
      <dgm:spPr/>
      <dgm:t>
        <a:bodyPr/>
        <a:lstStyle/>
        <a:p>
          <a:r>
            <a:rPr lang="en-US" sz="1200"/>
            <a:t>Master Data Management</a:t>
          </a:r>
        </a:p>
      </dgm:t>
    </dgm:pt>
    <dgm:pt modelId="{F8E4BCCA-9FBE-4D60-BFB3-9477AD153706}" type="parTrans" cxnId="{B0C84BDB-05DD-49DC-8FC8-27AA75F00C0B}">
      <dgm:prSet/>
      <dgm:spPr/>
      <dgm:t>
        <a:bodyPr/>
        <a:lstStyle/>
        <a:p>
          <a:endParaRPr lang="en-US"/>
        </a:p>
      </dgm:t>
    </dgm:pt>
    <dgm:pt modelId="{9A09EB66-C7FA-4FF3-AA7A-FA9EE0C9B5E2}" type="sibTrans" cxnId="{B0C84BDB-05DD-49DC-8FC8-27AA75F00C0B}">
      <dgm:prSet/>
      <dgm:spPr/>
      <dgm:t>
        <a:bodyPr/>
        <a:lstStyle/>
        <a:p>
          <a:endParaRPr lang="en-US"/>
        </a:p>
      </dgm:t>
    </dgm:pt>
    <dgm:pt modelId="{6B9B2343-BF64-4201-9690-86AF2566AF18}">
      <dgm:prSet phldrT="[Text]"/>
      <dgm:spPr/>
      <dgm:t>
        <a:bodyPr/>
        <a:lstStyle/>
        <a:p>
          <a:r>
            <a:rPr lang="en-US"/>
            <a:t>Info Governance, Data Analytics &amp; Advanced Analytics</a:t>
          </a:r>
        </a:p>
      </dgm:t>
    </dgm:pt>
    <dgm:pt modelId="{C25BEB67-1807-4781-B2E5-61C51880F158}" type="parTrans" cxnId="{4B9657A7-435E-4E04-B977-E2A536CDA49E}">
      <dgm:prSet/>
      <dgm:spPr/>
      <dgm:t>
        <a:bodyPr/>
        <a:lstStyle/>
        <a:p>
          <a:endParaRPr lang="en-US"/>
        </a:p>
      </dgm:t>
    </dgm:pt>
    <dgm:pt modelId="{5A97895F-B14F-43AE-966B-78FA34153BAD}" type="sibTrans" cxnId="{4B9657A7-435E-4E04-B977-E2A536CDA49E}">
      <dgm:prSet/>
      <dgm:spPr/>
      <dgm:t>
        <a:bodyPr/>
        <a:lstStyle/>
        <a:p>
          <a:endParaRPr lang="en-US"/>
        </a:p>
      </dgm:t>
    </dgm:pt>
    <dgm:pt modelId="{B8F4FAE0-446C-4BBB-A223-B697CE27B3A6}">
      <dgm:prSet phldrT="[Text]" custT="1"/>
      <dgm:spPr>
        <a:ln>
          <a:solidFill>
            <a:schemeClr val="bg1"/>
          </a:solidFill>
        </a:ln>
      </dgm:spPr>
      <dgm:t>
        <a:bodyPr/>
        <a:lstStyle/>
        <a:p>
          <a:r>
            <a:rPr lang="en-US" sz="1100"/>
            <a:t>Data Integration &amp; Orchestration</a:t>
          </a:r>
        </a:p>
      </dgm:t>
    </dgm:pt>
    <dgm:pt modelId="{6EDA417C-6F80-49F2-AF0C-DA18BAB38418}" type="parTrans" cxnId="{19473984-A198-4BC3-BB07-ACD2534210C7}">
      <dgm:prSet/>
      <dgm:spPr/>
      <dgm:t>
        <a:bodyPr/>
        <a:lstStyle/>
        <a:p>
          <a:endParaRPr lang="en-US"/>
        </a:p>
      </dgm:t>
    </dgm:pt>
    <dgm:pt modelId="{327E41E1-830F-44E2-8A60-439A128F0635}" type="sibTrans" cxnId="{19473984-A198-4BC3-BB07-ACD2534210C7}">
      <dgm:prSet/>
      <dgm:spPr/>
      <dgm:t>
        <a:bodyPr/>
        <a:lstStyle/>
        <a:p>
          <a:endParaRPr lang="en-US"/>
        </a:p>
      </dgm:t>
    </dgm:pt>
    <dgm:pt modelId="{D2289D3D-59F5-4A90-9EC7-423E6DE8FC89}">
      <dgm:prSet phldrT="[Text]"/>
      <dgm:spPr>
        <a:ln w="44450">
          <a:solidFill>
            <a:schemeClr val="bg1"/>
          </a:solidFill>
        </a:ln>
      </dgm:spPr>
      <dgm:t>
        <a:bodyPr/>
        <a:lstStyle/>
        <a:p>
          <a:r>
            <a:rPr lang="en-US" b="0">
              <a:solidFill>
                <a:schemeClr val="bg1"/>
              </a:solidFill>
            </a:rPr>
            <a:t>Cloud Data Platform</a:t>
          </a:r>
        </a:p>
      </dgm:t>
    </dgm:pt>
    <dgm:pt modelId="{C742A698-2AD3-4F87-9F4A-20197C77F950}" type="parTrans" cxnId="{97906B93-1AEE-434F-8457-0251F8FA49D3}">
      <dgm:prSet/>
      <dgm:spPr/>
      <dgm:t>
        <a:bodyPr/>
        <a:lstStyle/>
        <a:p>
          <a:endParaRPr lang="en-US"/>
        </a:p>
      </dgm:t>
    </dgm:pt>
    <dgm:pt modelId="{B9DDDAF1-6AE2-40F2-8D0F-D2AE3B291BD0}" type="sibTrans" cxnId="{97906B93-1AEE-434F-8457-0251F8FA49D3}">
      <dgm:prSet/>
      <dgm:spPr/>
      <dgm:t>
        <a:bodyPr/>
        <a:lstStyle/>
        <a:p>
          <a:endParaRPr lang="en-US"/>
        </a:p>
      </dgm:t>
    </dgm:pt>
    <dgm:pt modelId="{571E1087-7D6A-471C-9419-A92999F36D66}">
      <dgm:prSet phldrT="[Text]" custT="1"/>
      <dgm:spPr/>
      <dgm:t>
        <a:bodyPr/>
        <a:lstStyle/>
        <a:p>
          <a:r>
            <a:rPr lang="en-US" sz="1100"/>
            <a:t>Data Architecture</a:t>
          </a:r>
        </a:p>
        <a:p>
          <a:r>
            <a:rPr lang="en-US" sz="1100"/>
            <a:t>(Corporate Models and Standards)</a:t>
          </a:r>
        </a:p>
      </dgm:t>
    </dgm:pt>
    <dgm:pt modelId="{7CC7CA82-504E-4F34-8786-CAFA08F13AD9}" type="sibTrans" cxnId="{9D76DEFD-F027-4156-92A9-846F68073302}">
      <dgm:prSet/>
      <dgm:spPr/>
      <dgm:t>
        <a:bodyPr/>
        <a:lstStyle/>
        <a:p>
          <a:endParaRPr lang="en-US"/>
        </a:p>
      </dgm:t>
    </dgm:pt>
    <dgm:pt modelId="{6C5616C6-3C8D-4438-A764-3541918CB46D}" type="parTrans" cxnId="{9D76DEFD-F027-4156-92A9-846F68073302}">
      <dgm:prSet/>
      <dgm:spPr/>
      <dgm:t>
        <a:bodyPr/>
        <a:lstStyle/>
        <a:p>
          <a:endParaRPr lang="en-US"/>
        </a:p>
      </dgm:t>
    </dgm:pt>
    <dgm:pt modelId="{75B27E67-230D-415A-8A3F-EB4EF5766507}" type="pres">
      <dgm:prSet presAssocID="{B00FE453-70BC-4C1A-918D-51BFABDEBE0E}" presName="Name0" presStyleCnt="0">
        <dgm:presLayoutVars>
          <dgm:dir/>
          <dgm:resizeHandles val="exact"/>
        </dgm:presLayoutVars>
      </dgm:prSet>
      <dgm:spPr/>
    </dgm:pt>
    <dgm:pt modelId="{91C2A3A0-A82E-45F4-BE28-B4719B3E37BA}" type="pres">
      <dgm:prSet presAssocID="{B00FE453-70BC-4C1A-918D-51BFABDEBE0E}" presName="fgShape" presStyleLbl="fgShp" presStyleIdx="0" presStyleCnt="1" custAng="0" custScaleX="106559" custLinFactNeighborX="-657" custLinFactNeighborY="20806"/>
      <dgm:spPr>
        <a:noFill/>
        <a:ln w="15875">
          <a:solidFill>
            <a:schemeClr val="bg1"/>
          </a:solidFill>
        </a:ln>
      </dgm:spPr>
    </dgm:pt>
    <dgm:pt modelId="{726FE71F-0913-4BE5-AF5E-986678BB05FF}" type="pres">
      <dgm:prSet presAssocID="{B00FE453-70BC-4C1A-918D-51BFABDEBE0E}" presName="linComp" presStyleCnt="0"/>
      <dgm:spPr/>
    </dgm:pt>
    <dgm:pt modelId="{3761A223-1D0E-4934-977A-3D4576239D1B}" type="pres">
      <dgm:prSet presAssocID="{571E1087-7D6A-471C-9419-A92999F36D66}" presName="compNode" presStyleCnt="0"/>
      <dgm:spPr/>
    </dgm:pt>
    <dgm:pt modelId="{46D15251-1BDE-48CE-9237-EFBC1A56B802}" type="pres">
      <dgm:prSet presAssocID="{571E1087-7D6A-471C-9419-A92999F36D66}" presName="bkgdShape" presStyleLbl="node1" presStyleIdx="0" presStyleCnt="7" custScaleX="142273" custLinFactNeighborX="-36207" custLinFactNeighborY="-1732"/>
      <dgm:spPr/>
    </dgm:pt>
    <dgm:pt modelId="{E089337E-1AE5-40E5-B9D1-CC89DD8CC3C7}" type="pres">
      <dgm:prSet presAssocID="{571E1087-7D6A-471C-9419-A92999F36D66}" presName="nodeTx" presStyleLbl="node1" presStyleIdx="0" presStyleCnt="7">
        <dgm:presLayoutVars>
          <dgm:bulletEnabled val="1"/>
        </dgm:presLayoutVars>
      </dgm:prSet>
      <dgm:spPr/>
    </dgm:pt>
    <dgm:pt modelId="{A002B9AF-3CB1-4606-8FA7-A0B2754BCA6A}" type="pres">
      <dgm:prSet presAssocID="{571E1087-7D6A-471C-9419-A92999F36D66}" presName="invisiNode" presStyleLbl="node1" presStyleIdx="0" presStyleCnt="7"/>
      <dgm:spPr/>
    </dgm:pt>
    <dgm:pt modelId="{07BF33EC-F0B5-4BCF-96CA-2030E640F547}" type="pres">
      <dgm:prSet presAssocID="{571E1087-7D6A-471C-9419-A92999F36D66}" presName="imagNode" presStyleLbl="fgImgPlace1" presStyleIdx="0" presStyleCnt="7" custScaleX="85791" custScaleY="87764" custLinFactNeighborX="5638"/>
      <dgm:spPr>
        <a:blipFill dpi="0" rotWithShape="1">
          <a:blip xmlns:r="http://schemas.openxmlformats.org/officeDocument/2006/relationships"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l="11302" t="16530" r="11302" b="16530"/>
          </a:stretch>
        </a:blipFill>
      </dgm:spPr>
    </dgm:pt>
    <dgm:pt modelId="{2E05C863-BE85-4745-8502-90A7CE0C20A7}" type="pres">
      <dgm:prSet presAssocID="{7CC7CA82-504E-4F34-8786-CAFA08F13AD9}" presName="sibTrans" presStyleLbl="sibTrans2D1" presStyleIdx="0" presStyleCnt="0"/>
      <dgm:spPr/>
    </dgm:pt>
    <dgm:pt modelId="{43ADDDC5-E131-4AF7-B430-44B1EABDD865}" type="pres">
      <dgm:prSet presAssocID="{EBF27719-E40A-4DFC-BA84-37893AE574F8}" presName="compNode" presStyleCnt="0"/>
      <dgm:spPr/>
    </dgm:pt>
    <dgm:pt modelId="{53358AFF-D6E7-45BC-8934-F5E1ECFBA5AB}" type="pres">
      <dgm:prSet presAssocID="{EBF27719-E40A-4DFC-BA84-37893AE574F8}" presName="bkgdShape" presStyleLbl="node1" presStyleIdx="1" presStyleCnt="7" custScaleX="135865" custLinFactNeighborX="-124"/>
      <dgm:spPr/>
    </dgm:pt>
    <dgm:pt modelId="{6C9E1F73-A3F0-4A74-AC51-B9A05ED9200E}" type="pres">
      <dgm:prSet presAssocID="{EBF27719-E40A-4DFC-BA84-37893AE574F8}" presName="nodeTx" presStyleLbl="node1" presStyleIdx="1" presStyleCnt="7">
        <dgm:presLayoutVars>
          <dgm:bulletEnabled val="1"/>
        </dgm:presLayoutVars>
      </dgm:prSet>
      <dgm:spPr/>
    </dgm:pt>
    <dgm:pt modelId="{7EEE7DBF-08DB-479C-8447-F6F46AEA66F7}" type="pres">
      <dgm:prSet presAssocID="{EBF27719-E40A-4DFC-BA84-37893AE574F8}" presName="invisiNode" presStyleLbl="node1" presStyleIdx="1" presStyleCnt="7"/>
      <dgm:spPr/>
    </dgm:pt>
    <dgm:pt modelId="{1615D6A3-D3AB-4F8F-84C8-009EDE3FBA2D}" type="pres">
      <dgm:prSet presAssocID="{EBF27719-E40A-4DFC-BA84-37893AE574F8}" presName="imagNode" presStyleLbl="fgImgPlace1" presStyleIdx="1" presStyleCnt="7" custScaleX="85791" custScaleY="87764"/>
      <dgm:spPr>
        <a:blipFill dpi="0" rotWithShape="1">
          <a:blip xmlns:r="http://schemas.openxmlformats.org/officeDocument/2006/relationships"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l="11302" t="11748" r="11302" b="11748"/>
          </a:stretch>
        </a:blipFill>
      </dgm:spPr>
    </dgm:pt>
    <dgm:pt modelId="{4548806D-40EE-47EE-BAEA-A12EF2A81578}" type="pres">
      <dgm:prSet presAssocID="{6C8391ED-A714-4C59-9DA0-DB3A4C8D481F}" presName="sibTrans" presStyleLbl="sibTrans2D1" presStyleIdx="0" presStyleCnt="0"/>
      <dgm:spPr/>
    </dgm:pt>
    <dgm:pt modelId="{E651B34F-F6F6-4847-889E-5D4E943EEA26}" type="pres">
      <dgm:prSet presAssocID="{EFD8896C-BAC6-4FAD-86F3-C1F0FF0DDC5B}" presName="compNode" presStyleCnt="0"/>
      <dgm:spPr/>
    </dgm:pt>
    <dgm:pt modelId="{0A63DB44-1E82-4692-87BD-078737B000D4}" type="pres">
      <dgm:prSet presAssocID="{EFD8896C-BAC6-4FAD-86F3-C1F0FF0DDC5B}" presName="bkgdShape" presStyleLbl="node1" presStyleIdx="2" presStyleCnt="7" custScaleX="126576" custLinFactNeighborX="-1589" custLinFactNeighborY="23763"/>
      <dgm:spPr/>
    </dgm:pt>
    <dgm:pt modelId="{732E2990-C00C-4901-9ACC-E24D0D8D2BCA}" type="pres">
      <dgm:prSet presAssocID="{EFD8896C-BAC6-4FAD-86F3-C1F0FF0DDC5B}" presName="nodeTx" presStyleLbl="node1" presStyleIdx="2" presStyleCnt="7">
        <dgm:presLayoutVars>
          <dgm:bulletEnabled val="1"/>
        </dgm:presLayoutVars>
      </dgm:prSet>
      <dgm:spPr/>
    </dgm:pt>
    <dgm:pt modelId="{45F750BB-6DF2-4823-B651-60560AE859A3}" type="pres">
      <dgm:prSet presAssocID="{EFD8896C-BAC6-4FAD-86F3-C1F0FF0DDC5B}" presName="invisiNode" presStyleLbl="node1" presStyleIdx="2" presStyleCnt="7"/>
      <dgm:spPr/>
    </dgm:pt>
    <dgm:pt modelId="{BEDA3E5D-A12C-435D-97C1-A9FFF44FD81F}" type="pres">
      <dgm:prSet presAssocID="{EFD8896C-BAC6-4FAD-86F3-C1F0FF0DDC5B}" presName="imagNode" presStyleLbl="fgImgPlace1" presStyleIdx="2" presStyleCnt="7" custScaleX="85791" custScaleY="87764" custLinFactNeighborX="-2935" custLinFactNeighborY="1876"/>
      <dgm:spPr>
        <a:blipFill dpi="0" rotWithShape="1">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46" t="6967" r="246" b="6967"/>
          </a:stretch>
        </a:blipFill>
      </dgm:spPr>
      <dgm:extLst>
        <a:ext uri="{E40237B7-FDA0-4F09-8148-C483321AD2D9}">
          <dgm14:cNvPr xmlns:dgm14="http://schemas.microsoft.com/office/drawing/2010/diagram" id="0" name="" descr="Checklist RTL"/>
        </a:ext>
      </dgm:extLst>
    </dgm:pt>
    <dgm:pt modelId="{0C604E2C-01E2-467A-A510-AE9BF4815AB4}" type="pres">
      <dgm:prSet presAssocID="{772BAE78-6484-40B8-B519-82FA37B43DA0}" presName="sibTrans" presStyleLbl="sibTrans2D1" presStyleIdx="0" presStyleCnt="0"/>
      <dgm:spPr/>
    </dgm:pt>
    <dgm:pt modelId="{4CF1A93F-2437-4CA3-B91F-F1513FBD2161}" type="pres">
      <dgm:prSet presAssocID="{B8F4FAE0-446C-4BBB-A223-B697CE27B3A6}" presName="compNode" presStyleCnt="0"/>
      <dgm:spPr/>
    </dgm:pt>
    <dgm:pt modelId="{D7438990-409E-4701-8E83-219AEA2C22F3}" type="pres">
      <dgm:prSet presAssocID="{B8F4FAE0-446C-4BBB-A223-B697CE27B3A6}" presName="bkgdShape" presStyleLbl="node1" presStyleIdx="3" presStyleCnt="7" custScaleX="135650" custLinFactNeighborX="-6498"/>
      <dgm:spPr/>
    </dgm:pt>
    <dgm:pt modelId="{2681126E-B589-426B-8C74-1B74D7A98A59}" type="pres">
      <dgm:prSet presAssocID="{B8F4FAE0-446C-4BBB-A223-B697CE27B3A6}" presName="nodeTx" presStyleLbl="node1" presStyleIdx="3" presStyleCnt="7">
        <dgm:presLayoutVars>
          <dgm:bulletEnabled val="1"/>
        </dgm:presLayoutVars>
      </dgm:prSet>
      <dgm:spPr/>
    </dgm:pt>
    <dgm:pt modelId="{00B0C7CB-1E36-40F8-966B-EE17000BF579}" type="pres">
      <dgm:prSet presAssocID="{B8F4FAE0-446C-4BBB-A223-B697CE27B3A6}" presName="invisiNode" presStyleLbl="node1" presStyleIdx="3" presStyleCnt="7"/>
      <dgm:spPr/>
    </dgm:pt>
    <dgm:pt modelId="{E8E7DF40-5BF1-4156-A4F3-612DF1C87420}" type="pres">
      <dgm:prSet presAssocID="{B8F4FAE0-446C-4BBB-A223-B697CE27B3A6}" presName="imagNode" presStyleLbl="fgImgPlace1" presStyleIdx="3" presStyleCnt="7" custScaleX="85791" custScaleY="87764" custLinFactNeighborX="-6250" custLinFactNeighborY="1876"/>
      <dgm:spPr>
        <a:blipFill dpi="0" rotWithShape="1">
          <a:blip xmlns:r="http://schemas.openxmlformats.org/officeDocument/2006/relationships" r:embed="rId5">
            <a:lum bright="70000" contrast="-70000"/>
            <a:extLst>
              <a:ext uri="{28A0092B-C50C-407E-A947-70E740481C1C}">
                <a14:useLocalDpi xmlns:a14="http://schemas.microsoft.com/office/drawing/2010/main" val="0"/>
              </a:ext>
            </a:extLst>
          </a:blip>
          <a:srcRect/>
          <a:stretch>
            <a:fillRect l="-5283" t="11748" r="-5283" b="-7378"/>
          </a:stretch>
        </a:blipFill>
      </dgm:spPr>
    </dgm:pt>
    <dgm:pt modelId="{7BB893E6-26C9-4D0C-9181-C125D5F4F401}" type="pres">
      <dgm:prSet presAssocID="{327E41E1-830F-44E2-8A60-439A128F0635}" presName="sibTrans" presStyleLbl="sibTrans2D1" presStyleIdx="0" presStyleCnt="0"/>
      <dgm:spPr/>
    </dgm:pt>
    <dgm:pt modelId="{1B7DD0F6-6A81-4112-9109-F1B046FAED06}" type="pres">
      <dgm:prSet presAssocID="{F30EF5E1-8225-437D-A150-5492B2834332}" presName="compNode" presStyleCnt="0"/>
      <dgm:spPr/>
    </dgm:pt>
    <dgm:pt modelId="{3ECECADD-7C04-4C69-A5CF-E14A7227C2E0}" type="pres">
      <dgm:prSet presAssocID="{F30EF5E1-8225-437D-A150-5492B2834332}" presName="bkgdShape" presStyleLbl="node1" presStyleIdx="4" presStyleCnt="7" custScaleX="141344" custLinFactNeighborX="-8377"/>
      <dgm:spPr/>
    </dgm:pt>
    <dgm:pt modelId="{AC867A0F-990D-4237-A778-D9CB175680F5}" type="pres">
      <dgm:prSet presAssocID="{F30EF5E1-8225-437D-A150-5492B2834332}" presName="nodeTx" presStyleLbl="node1" presStyleIdx="4" presStyleCnt="7">
        <dgm:presLayoutVars>
          <dgm:bulletEnabled val="1"/>
        </dgm:presLayoutVars>
      </dgm:prSet>
      <dgm:spPr/>
    </dgm:pt>
    <dgm:pt modelId="{7658A2C6-C7C8-4AD7-8278-FEFC5D91099F}" type="pres">
      <dgm:prSet presAssocID="{F30EF5E1-8225-437D-A150-5492B2834332}" presName="invisiNode" presStyleLbl="node1" presStyleIdx="4" presStyleCnt="7"/>
      <dgm:spPr/>
    </dgm:pt>
    <dgm:pt modelId="{9F75CEE9-1592-4FE0-AA32-210CB8C526F4}" type="pres">
      <dgm:prSet presAssocID="{F30EF5E1-8225-437D-A150-5492B2834332}" presName="imagNode" presStyleLbl="fgImgPlace1" presStyleIdx="4" presStyleCnt="7" custScaleX="85791" custScaleY="87764" custLinFactNeighborX="-9779" custLinFactNeighborY="587"/>
      <dgm:spPr>
        <a:blipFill dpi="0" rotWithShape="1">
          <a:blip xmlns:r="http://schemas.openxmlformats.org/officeDocument/2006/relationships" r:embed="rId6">
            <a:lum bright="70000" contrast="-70000"/>
            <a:extLst>
              <a:ext uri="{BEBA8EAE-BF5A-486C-A8C5-ECC9F3942E4B}">
                <a14:imgProps xmlns:a14="http://schemas.microsoft.com/office/drawing/2010/main">
                  <a14:imgLayer r:embed="rId7">
                    <a14:imgEffect>
                      <a14:colorTemperature colorTemp="6499"/>
                    </a14:imgEffect>
                  </a14:imgLayer>
                </a14:imgProps>
              </a:ext>
              <a:ext uri="{28A0092B-C50C-407E-A947-70E740481C1C}">
                <a14:useLocalDpi xmlns:a14="http://schemas.microsoft.com/office/drawing/2010/main" val="0"/>
              </a:ext>
            </a:extLst>
          </a:blip>
          <a:srcRect/>
          <a:stretch>
            <a:fillRect l="246" t="16530" r="246" b="16530"/>
          </a:stretch>
        </a:blipFill>
      </dgm:spPr>
    </dgm:pt>
    <dgm:pt modelId="{9C6CBEAA-A826-4487-9011-75EE087FD947}" type="pres">
      <dgm:prSet presAssocID="{9A09EB66-C7FA-4FF3-AA7A-FA9EE0C9B5E2}" presName="sibTrans" presStyleLbl="sibTrans2D1" presStyleIdx="0" presStyleCnt="0"/>
      <dgm:spPr/>
    </dgm:pt>
    <dgm:pt modelId="{674A7009-879D-4B05-8C17-3FF4B94AA1F2}" type="pres">
      <dgm:prSet presAssocID="{D2289D3D-59F5-4A90-9EC7-423E6DE8FC89}" presName="compNode" presStyleCnt="0"/>
      <dgm:spPr/>
    </dgm:pt>
    <dgm:pt modelId="{398B2D8E-FEF6-42F7-AEA1-339F6B7ACD11}" type="pres">
      <dgm:prSet presAssocID="{D2289D3D-59F5-4A90-9EC7-423E6DE8FC89}" presName="bkgdShape" presStyleLbl="node1" presStyleIdx="5" presStyleCnt="7" custScaleX="141845" custLinFactNeighborX="-12078"/>
      <dgm:spPr/>
    </dgm:pt>
    <dgm:pt modelId="{6F3E5CB6-8170-4FE3-9141-E5B4CBF6BE54}" type="pres">
      <dgm:prSet presAssocID="{D2289D3D-59F5-4A90-9EC7-423E6DE8FC89}" presName="nodeTx" presStyleLbl="node1" presStyleIdx="5" presStyleCnt="7">
        <dgm:presLayoutVars>
          <dgm:bulletEnabled val="1"/>
        </dgm:presLayoutVars>
      </dgm:prSet>
      <dgm:spPr/>
    </dgm:pt>
    <dgm:pt modelId="{5FA61A72-2CD4-48BB-A22B-78C6D885526A}" type="pres">
      <dgm:prSet presAssocID="{D2289D3D-59F5-4A90-9EC7-423E6DE8FC89}" presName="invisiNode" presStyleLbl="node1" presStyleIdx="5" presStyleCnt="7"/>
      <dgm:spPr/>
    </dgm:pt>
    <dgm:pt modelId="{8B85A619-B930-4B84-928F-D0B14EB2D4CE}" type="pres">
      <dgm:prSet presAssocID="{D2289D3D-59F5-4A90-9EC7-423E6DE8FC89}" presName="imagNode" presStyleLbl="fgImgPlace1" presStyleIdx="5" presStyleCnt="7" custScaleX="85791" custScaleY="87764" custLinFactNeighborX="-14420" custLinFactNeighborY="587"/>
      <dgm:spPr>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11302" t="11748" r="11302" b="11748"/>
          </a:stretch>
        </a:blipFill>
        <a:ln>
          <a:solidFill>
            <a:schemeClr val="bg1"/>
          </a:solidFill>
        </a:ln>
      </dgm:spPr>
    </dgm:pt>
    <dgm:pt modelId="{D756D587-F70A-46EE-A7FE-CA53182FD644}" type="pres">
      <dgm:prSet presAssocID="{B9DDDAF1-6AE2-40F2-8D0F-D2AE3B291BD0}" presName="sibTrans" presStyleLbl="sibTrans2D1" presStyleIdx="0" presStyleCnt="0"/>
      <dgm:spPr/>
    </dgm:pt>
    <dgm:pt modelId="{578838AC-74EA-4B33-8E88-1BE8601F7954}" type="pres">
      <dgm:prSet presAssocID="{6B9B2343-BF64-4201-9690-86AF2566AF18}" presName="compNode" presStyleCnt="0"/>
      <dgm:spPr/>
    </dgm:pt>
    <dgm:pt modelId="{9A64978A-544E-45C7-8F12-4FC5A6EFEE09}" type="pres">
      <dgm:prSet presAssocID="{6B9B2343-BF64-4201-9690-86AF2566AF18}" presName="bkgdShape" presStyleLbl="node1" presStyleIdx="6" presStyleCnt="7" custScaleX="136845" custLinFactNeighborX="-14960"/>
      <dgm:spPr/>
    </dgm:pt>
    <dgm:pt modelId="{A5945B4F-6137-48B8-987A-6FFCEF67CE83}" type="pres">
      <dgm:prSet presAssocID="{6B9B2343-BF64-4201-9690-86AF2566AF18}" presName="nodeTx" presStyleLbl="node1" presStyleIdx="6" presStyleCnt="7">
        <dgm:presLayoutVars>
          <dgm:bulletEnabled val="1"/>
        </dgm:presLayoutVars>
      </dgm:prSet>
      <dgm:spPr/>
    </dgm:pt>
    <dgm:pt modelId="{A3544060-93EC-4F76-9417-95ED50189C49}" type="pres">
      <dgm:prSet presAssocID="{6B9B2343-BF64-4201-9690-86AF2566AF18}" presName="invisiNode" presStyleLbl="node1" presStyleIdx="6" presStyleCnt="7"/>
      <dgm:spPr/>
    </dgm:pt>
    <dgm:pt modelId="{082EA2B0-9575-4686-9690-E2D742C8C3AD}" type="pres">
      <dgm:prSet presAssocID="{6B9B2343-BF64-4201-9690-86AF2566AF18}" presName="imagNode" presStyleLbl="fgImgPlace1" presStyleIdx="6" presStyleCnt="7" custScaleX="85791" custScaleY="87764" custLinFactNeighborX="-21008" custLinFactNeighborY="-173"/>
      <dgm:spPr>
        <a:blipFill dpi="0" rotWithShape="1">
          <a:blip xmlns:r="http://schemas.openxmlformats.org/officeDocument/2006/relationships" r:embed="rId9">
            <a:lum bright="70000" contrast="-70000"/>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246" t="6967" r="246" b="6967"/>
          </a:stretch>
        </a:blipFill>
      </dgm:spPr>
      <dgm:extLst>
        <a:ext uri="{E40237B7-FDA0-4F09-8148-C483321AD2D9}">
          <dgm14:cNvPr xmlns:dgm14="http://schemas.microsoft.com/office/drawing/2010/diagram" id="0" name="" descr="Lightbulb"/>
        </a:ext>
      </dgm:extLst>
    </dgm:pt>
  </dgm:ptLst>
  <dgm:cxnLst>
    <dgm:cxn modelId="{286E2B02-585B-42E1-9808-71AE5D6CBD60}" type="presOf" srcId="{9A09EB66-C7FA-4FF3-AA7A-FA9EE0C9B5E2}" destId="{9C6CBEAA-A826-4487-9011-75EE087FD947}" srcOrd="0" destOrd="0" presId="urn:microsoft.com/office/officeart/2005/8/layout/hList7"/>
    <dgm:cxn modelId="{AA545603-163D-4D69-9D8F-77576B877DFB}" type="presOf" srcId="{327E41E1-830F-44E2-8A60-439A128F0635}" destId="{7BB893E6-26C9-4D0C-9181-C125D5F4F401}" srcOrd="0" destOrd="0" presId="urn:microsoft.com/office/officeart/2005/8/layout/hList7"/>
    <dgm:cxn modelId="{6F7D8704-2470-4118-B92C-E2B67146D1E6}" type="presOf" srcId="{B9DDDAF1-6AE2-40F2-8D0F-D2AE3B291BD0}" destId="{D756D587-F70A-46EE-A7FE-CA53182FD644}" srcOrd="0" destOrd="0" presId="urn:microsoft.com/office/officeart/2005/8/layout/hList7"/>
    <dgm:cxn modelId="{2975C206-D89F-4FDB-8D8C-ABBE76F69E01}" type="presOf" srcId="{6C8391ED-A714-4C59-9DA0-DB3A4C8D481F}" destId="{4548806D-40EE-47EE-BAEA-A12EF2A81578}" srcOrd="0" destOrd="0" presId="urn:microsoft.com/office/officeart/2005/8/layout/hList7"/>
    <dgm:cxn modelId="{DB88FD24-A7D3-48E4-AD49-90491057C21F}" type="presOf" srcId="{F30EF5E1-8225-437D-A150-5492B2834332}" destId="{3ECECADD-7C04-4C69-A5CF-E14A7227C2E0}" srcOrd="0" destOrd="0" presId="urn:microsoft.com/office/officeart/2005/8/layout/hList7"/>
    <dgm:cxn modelId="{E3EDA733-3644-40E9-B26B-7F77FAF13C23}" srcId="{B00FE453-70BC-4C1A-918D-51BFABDEBE0E}" destId="{EFD8896C-BAC6-4FAD-86F3-C1F0FF0DDC5B}" srcOrd="2" destOrd="0" parTransId="{A08FFB2A-1924-4F97-A8A4-80673B712D70}" sibTransId="{772BAE78-6484-40B8-B519-82FA37B43DA0}"/>
    <dgm:cxn modelId="{DA57D73E-59D7-486D-A558-B5BFE559D6A0}" type="presOf" srcId="{F30EF5E1-8225-437D-A150-5492B2834332}" destId="{AC867A0F-990D-4237-A778-D9CB175680F5}" srcOrd="1" destOrd="0" presId="urn:microsoft.com/office/officeart/2005/8/layout/hList7"/>
    <dgm:cxn modelId="{7FFE4165-651B-4460-B25D-6562C6D37126}" type="presOf" srcId="{7CC7CA82-504E-4F34-8786-CAFA08F13AD9}" destId="{2E05C863-BE85-4745-8502-90A7CE0C20A7}" srcOrd="0" destOrd="0" presId="urn:microsoft.com/office/officeart/2005/8/layout/hList7"/>
    <dgm:cxn modelId="{141D6748-223B-4F63-9095-DDACCB46BD63}" type="presOf" srcId="{EFD8896C-BAC6-4FAD-86F3-C1F0FF0DDC5B}" destId="{0A63DB44-1E82-4692-87BD-078737B000D4}" srcOrd="0" destOrd="0" presId="urn:microsoft.com/office/officeart/2005/8/layout/hList7"/>
    <dgm:cxn modelId="{05A5204E-D2A1-47A3-AA93-F35FC04A9343}" type="presOf" srcId="{6B9B2343-BF64-4201-9690-86AF2566AF18}" destId="{9A64978A-544E-45C7-8F12-4FC5A6EFEE09}" srcOrd="0" destOrd="0" presId="urn:microsoft.com/office/officeart/2005/8/layout/hList7"/>
    <dgm:cxn modelId="{51D70853-CF31-4F51-86BF-2805F9537B7A}" type="presOf" srcId="{EFD8896C-BAC6-4FAD-86F3-C1F0FF0DDC5B}" destId="{732E2990-C00C-4901-9ACC-E24D0D8D2BCA}" srcOrd="1" destOrd="0" presId="urn:microsoft.com/office/officeart/2005/8/layout/hList7"/>
    <dgm:cxn modelId="{41DE0275-2020-48DE-B867-1F7FF067F897}" type="presOf" srcId="{EBF27719-E40A-4DFC-BA84-37893AE574F8}" destId="{53358AFF-D6E7-45BC-8934-F5E1ECFBA5AB}" srcOrd="0" destOrd="0" presId="urn:microsoft.com/office/officeart/2005/8/layout/hList7"/>
    <dgm:cxn modelId="{DB7F6575-98D0-4B66-9E5F-6322530576AA}" type="presOf" srcId="{B00FE453-70BC-4C1A-918D-51BFABDEBE0E}" destId="{75B27E67-230D-415A-8A3F-EB4EF5766507}" srcOrd="0" destOrd="0" presId="urn:microsoft.com/office/officeart/2005/8/layout/hList7"/>
    <dgm:cxn modelId="{222A5A7E-454F-48B2-90B5-F807996A46F5}" type="presOf" srcId="{D2289D3D-59F5-4A90-9EC7-423E6DE8FC89}" destId="{398B2D8E-FEF6-42F7-AEA1-339F6B7ACD11}" srcOrd="0" destOrd="0" presId="urn:microsoft.com/office/officeart/2005/8/layout/hList7"/>
    <dgm:cxn modelId="{AEE00B80-23D8-46CC-B9BF-FD7A8A72C54B}" srcId="{B00FE453-70BC-4C1A-918D-51BFABDEBE0E}" destId="{EBF27719-E40A-4DFC-BA84-37893AE574F8}" srcOrd="1" destOrd="0" parTransId="{BB5BF7F8-5A79-454E-B48D-6BE369911AD4}" sibTransId="{6C8391ED-A714-4C59-9DA0-DB3A4C8D481F}"/>
    <dgm:cxn modelId="{19473984-A198-4BC3-BB07-ACD2534210C7}" srcId="{B00FE453-70BC-4C1A-918D-51BFABDEBE0E}" destId="{B8F4FAE0-446C-4BBB-A223-B697CE27B3A6}" srcOrd="3" destOrd="0" parTransId="{6EDA417C-6F80-49F2-AF0C-DA18BAB38418}" sibTransId="{327E41E1-830F-44E2-8A60-439A128F0635}"/>
    <dgm:cxn modelId="{5D565F8A-357D-4287-AC9E-FA54AD48C1C6}" type="presOf" srcId="{B8F4FAE0-446C-4BBB-A223-B697CE27B3A6}" destId="{2681126E-B589-426B-8C74-1B74D7A98A59}" srcOrd="1" destOrd="0" presId="urn:microsoft.com/office/officeart/2005/8/layout/hList7"/>
    <dgm:cxn modelId="{185E6C8A-CEAC-4488-ABDD-29693907C62F}" type="presOf" srcId="{B8F4FAE0-446C-4BBB-A223-B697CE27B3A6}" destId="{D7438990-409E-4701-8E83-219AEA2C22F3}" srcOrd="0" destOrd="0" presId="urn:microsoft.com/office/officeart/2005/8/layout/hList7"/>
    <dgm:cxn modelId="{9F00348C-5973-42ED-BE03-33C0D8927A7E}" type="presOf" srcId="{571E1087-7D6A-471C-9419-A92999F36D66}" destId="{46D15251-1BDE-48CE-9237-EFBC1A56B802}" srcOrd="0" destOrd="0" presId="urn:microsoft.com/office/officeart/2005/8/layout/hList7"/>
    <dgm:cxn modelId="{97906B93-1AEE-434F-8457-0251F8FA49D3}" srcId="{B00FE453-70BC-4C1A-918D-51BFABDEBE0E}" destId="{D2289D3D-59F5-4A90-9EC7-423E6DE8FC89}" srcOrd="5" destOrd="0" parTransId="{C742A698-2AD3-4F87-9F4A-20197C77F950}" sibTransId="{B9DDDAF1-6AE2-40F2-8D0F-D2AE3B291BD0}"/>
    <dgm:cxn modelId="{4B9657A7-435E-4E04-B977-E2A536CDA49E}" srcId="{B00FE453-70BC-4C1A-918D-51BFABDEBE0E}" destId="{6B9B2343-BF64-4201-9690-86AF2566AF18}" srcOrd="6" destOrd="0" parTransId="{C25BEB67-1807-4781-B2E5-61C51880F158}" sibTransId="{5A97895F-B14F-43AE-966B-78FA34153BAD}"/>
    <dgm:cxn modelId="{6ADFD9B9-E2C6-4AF8-98D2-4F486215B5FE}" type="presOf" srcId="{772BAE78-6484-40B8-B519-82FA37B43DA0}" destId="{0C604E2C-01E2-467A-A510-AE9BF4815AB4}" srcOrd="0" destOrd="0" presId="urn:microsoft.com/office/officeart/2005/8/layout/hList7"/>
    <dgm:cxn modelId="{E72C40C2-6AEF-40E4-BE10-4987DAE9E6F5}" type="presOf" srcId="{571E1087-7D6A-471C-9419-A92999F36D66}" destId="{E089337E-1AE5-40E5-B9D1-CC89DD8CC3C7}" srcOrd="1" destOrd="0" presId="urn:microsoft.com/office/officeart/2005/8/layout/hList7"/>
    <dgm:cxn modelId="{BC8FB7D3-8994-4760-83A4-C9EBD2934E8A}" type="presOf" srcId="{D2289D3D-59F5-4A90-9EC7-423E6DE8FC89}" destId="{6F3E5CB6-8170-4FE3-9141-E5B4CBF6BE54}" srcOrd="1" destOrd="0" presId="urn:microsoft.com/office/officeart/2005/8/layout/hList7"/>
    <dgm:cxn modelId="{B0C84BDB-05DD-49DC-8FC8-27AA75F00C0B}" srcId="{B00FE453-70BC-4C1A-918D-51BFABDEBE0E}" destId="{F30EF5E1-8225-437D-A150-5492B2834332}" srcOrd="4" destOrd="0" parTransId="{F8E4BCCA-9FBE-4D60-BFB3-9477AD153706}" sibTransId="{9A09EB66-C7FA-4FF3-AA7A-FA9EE0C9B5E2}"/>
    <dgm:cxn modelId="{D16490DB-762A-4C8E-A25E-6B2AD45EEC16}" type="presOf" srcId="{6B9B2343-BF64-4201-9690-86AF2566AF18}" destId="{A5945B4F-6137-48B8-987A-6FFCEF67CE83}" srcOrd="1" destOrd="0" presId="urn:microsoft.com/office/officeart/2005/8/layout/hList7"/>
    <dgm:cxn modelId="{74A1F8F4-16A7-4C45-9313-CEB66DCF91C8}" type="presOf" srcId="{EBF27719-E40A-4DFC-BA84-37893AE574F8}" destId="{6C9E1F73-A3F0-4A74-AC51-B9A05ED9200E}" srcOrd="1" destOrd="0" presId="urn:microsoft.com/office/officeart/2005/8/layout/hList7"/>
    <dgm:cxn modelId="{9D76DEFD-F027-4156-92A9-846F68073302}" srcId="{B00FE453-70BC-4C1A-918D-51BFABDEBE0E}" destId="{571E1087-7D6A-471C-9419-A92999F36D66}" srcOrd="0" destOrd="0" parTransId="{6C5616C6-3C8D-4438-A764-3541918CB46D}" sibTransId="{7CC7CA82-504E-4F34-8786-CAFA08F13AD9}"/>
    <dgm:cxn modelId="{79B1F63F-832F-4A1D-B507-C02D554A825F}" type="presParOf" srcId="{75B27E67-230D-415A-8A3F-EB4EF5766507}" destId="{91C2A3A0-A82E-45F4-BE28-B4719B3E37BA}" srcOrd="0" destOrd="0" presId="urn:microsoft.com/office/officeart/2005/8/layout/hList7"/>
    <dgm:cxn modelId="{F2E84000-9585-4261-99F3-8805535C46DD}" type="presParOf" srcId="{75B27E67-230D-415A-8A3F-EB4EF5766507}" destId="{726FE71F-0913-4BE5-AF5E-986678BB05FF}" srcOrd="1" destOrd="0" presId="urn:microsoft.com/office/officeart/2005/8/layout/hList7"/>
    <dgm:cxn modelId="{26DB9A4E-F769-4500-947F-4BF6AAC42F34}" type="presParOf" srcId="{726FE71F-0913-4BE5-AF5E-986678BB05FF}" destId="{3761A223-1D0E-4934-977A-3D4576239D1B}" srcOrd="0" destOrd="0" presId="urn:microsoft.com/office/officeart/2005/8/layout/hList7"/>
    <dgm:cxn modelId="{66DE94AF-291A-457B-8A67-BB13E171CF81}" type="presParOf" srcId="{3761A223-1D0E-4934-977A-3D4576239D1B}" destId="{46D15251-1BDE-48CE-9237-EFBC1A56B802}" srcOrd="0" destOrd="0" presId="urn:microsoft.com/office/officeart/2005/8/layout/hList7"/>
    <dgm:cxn modelId="{3D058E5A-4188-482B-A865-FD0F0998B59B}" type="presParOf" srcId="{3761A223-1D0E-4934-977A-3D4576239D1B}" destId="{E089337E-1AE5-40E5-B9D1-CC89DD8CC3C7}" srcOrd="1" destOrd="0" presId="urn:microsoft.com/office/officeart/2005/8/layout/hList7"/>
    <dgm:cxn modelId="{1378C4BE-F2C9-4C80-B3AA-92813C2D2D52}" type="presParOf" srcId="{3761A223-1D0E-4934-977A-3D4576239D1B}" destId="{A002B9AF-3CB1-4606-8FA7-A0B2754BCA6A}" srcOrd="2" destOrd="0" presId="urn:microsoft.com/office/officeart/2005/8/layout/hList7"/>
    <dgm:cxn modelId="{F6EC6911-89C5-4D55-9C97-6F873B474B09}" type="presParOf" srcId="{3761A223-1D0E-4934-977A-3D4576239D1B}" destId="{07BF33EC-F0B5-4BCF-96CA-2030E640F547}" srcOrd="3" destOrd="0" presId="urn:microsoft.com/office/officeart/2005/8/layout/hList7"/>
    <dgm:cxn modelId="{C1EB0A7C-3C82-4FFD-BED5-5DC186B57D1D}" type="presParOf" srcId="{726FE71F-0913-4BE5-AF5E-986678BB05FF}" destId="{2E05C863-BE85-4745-8502-90A7CE0C20A7}" srcOrd="1" destOrd="0" presId="urn:microsoft.com/office/officeart/2005/8/layout/hList7"/>
    <dgm:cxn modelId="{B4401C27-3DE9-4EF1-B36C-4DECF8C33D3D}" type="presParOf" srcId="{726FE71F-0913-4BE5-AF5E-986678BB05FF}" destId="{43ADDDC5-E131-4AF7-B430-44B1EABDD865}" srcOrd="2" destOrd="0" presId="urn:microsoft.com/office/officeart/2005/8/layout/hList7"/>
    <dgm:cxn modelId="{F1B5008C-A8CD-447F-AE12-96309E5E703C}" type="presParOf" srcId="{43ADDDC5-E131-4AF7-B430-44B1EABDD865}" destId="{53358AFF-D6E7-45BC-8934-F5E1ECFBA5AB}" srcOrd="0" destOrd="0" presId="urn:microsoft.com/office/officeart/2005/8/layout/hList7"/>
    <dgm:cxn modelId="{1327A206-D836-411A-B7EB-9F3B7DEE9816}" type="presParOf" srcId="{43ADDDC5-E131-4AF7-B430-44B1EABDD865}" destId="{6C9E1F73-A3F0-4A74-AC51-B9A05ED9200E}" srcOrd="1" destOrd="0" presId="urn:microsoft.com/office/officeart/2005/8/layout/hList7"/>
    <dgm:cxn modelId="{54B24862-A789-4200-8B27-B626480BC9ED}" type="presParOf" srcId="{43ADDDC5-E131-4AF7-B430-44B1EABDD865}" destId="{7EEE7DBF-08DB-479C-8447-F6F46AEA66F7}" srcOrd="2" destOrd="0" presId="urn:microsoft.com/office/officeart/2005/8/layout/hList7"/>
    <dgm:cxn modelId="{FC84A5E8-B2DC-43E4-A862-E118161723C6}" type="presParOf" srcId="{43ADDDC5-E131-4AF7-B430-44B1EABDD865}" destId="{1615D6A3-D3AB-4F8F-84C8-009EDE3FBA2D}" srcOrd="3" destOrd="0" presId="urn:microsoft.com/office/officeart/2005/8/layout/hList7"/>
    <dgm:cxn modelId="{4ECA6020-CB89-4D67-A411-E2C87362EB65}" type="presParOf" srcId="{726FE71F-0913-4BE5-AF5E-986678BB05FF}" destId="{4548806D-40EE-47EE-BAEA-A12EF2A81578}" srcOrd="3" destOrd="0" presId="urn:microsoft.com/office/officeart/2005/8/layout/hList7"/>
    <dgm:cxn modelId="{3F744EE9-9ACF-442D-AF00-BBCF7DC9A0F7}" type="presParOf" srcId="{726FE71F-0913-4BE5-AF5E-986678BB05FF}" destId="{E651B34F-F6F6-4847-889E-5D4E943EEA26}" srcOrd="4" destOrd="0" presId="urn:microsoft.com/office/officeart/2005/8/layout/hList7"/>
    <dgm:cxn modelId="{863CA041-FA96-4568-9997-DD4AA1A50DE4}" type="presParOf" srcId="{E651B34F-F6F6-4847-889E-5D4E943EEA26}" destId="{0A63DB44-1E82-4692-87BD-078737B000D4}" srcOrd="0" destOrd="0" presId="urn:microsoft.com/office/officeart/2005/8/layout/hList7"/>
    <dgm:cxn modelId="{A9723ACD-E931-40FE-AFE5-FD09EED9F289}" type="presParOf" srcId="{E651B34F-F6F6-4847-889E-5D4E943EEA26}" destId="{732E2990-C00C-4901-9ACC-E24D0D8D2BCA}" srcOrd="1" destOrd="0" presId="urn:microsoft.com/office/officeart/2005/8/layout/hList7"/>
    <dgm:cxn modelId="{47A177F5-89A5-4961-B632-FCAA099B7A82}" type="presParOf" srcId="{E651B34F-F6F6-4847-889E-5D4E943EEA26}" destId="{45F750BB-6DF2-4823-B651-60560AE859A3}" srcOrd="2" destOrd="0" presId="urn:microsoft.com/office/officeart/2005/8/layout/hList7"/>
    <dgm:cxn modelId="{053F4A82-6D70-4471-8D57-B527E167941B}" type="presParOf" srcId="{E651B34F-F6F6-4847-889E-5D4E943EEA26}" destId="{BEDA3E5D-A12C-435D-97C1-A9FFF44FD81F}" srcOrd="3" destOrd="0" presId="urn:microsoft.com/office/officeart/2005/8/layout/hList7"/>
    <dgm:cxn modelId="{11188CA8-CD65-4B4A-90C1-B0A7314D3868}" type="presParOf" srcId="{726FE71F-0913-4BE5-AF5E-986678BB05FF}" destId="{0C604E2C-01E2-467A-A510-AE9BF4815AB4}" srcOrd="5" destOrd="0" presId="urn:microsoft.com/office/officeart/2005/8/layout/hList7"/>
    <dgm:cxn modelId="{8387F414-8D25-416F-84EC-4D3B9030ABFE}" type="presParOf" srcId="{726FE71F-0913-4BE5-AF5E-986678BB05FF}" destId="{4CF1A93F-2437-4CA3-B91F-F1513FBD2161}" srcOrd="6" destOrd="0" presId="urn:microsoft.com/office/officeart/2005/8/layout/hList7"/>
    <dgm:cxn modelId="{2FF51D2E-C690-4C45-BB6D-A39FCE4E3D60}" type="presParOf" srcId="{4CF1A93F-2437-4CA3-B91F-F1513FBD2161}" destId="{D7438990-409E-4701-8E83-219AEA2C22F3}" srcOrd="0" destOrd="0" presId="urn:microsoft.com/office/officeart/2005/8/layout/hList7"/>
    <dgm:cxn modelId="{ECA9E15C-31D4-4634-AD5F-724E86DF5A0D}" type="presParOf" srcId="{4CF1A93F-2437-4CA3-B91F-F1513FBD2161}" destId="{2681126E-B589-426B-8C74-1B74D7A98A59}" srcOrd="1" destOrd="0" presId="urn:microsoft.com/office/officeart/2005/8/layout/hList7"/>
    <dgm:cxn modelId="{4F8AE8DC-3044-4777-BE9A-057818C52F69}" type="presParOf" srcId="{4CF1A93F-2437-4CA3-B91F-F1513FBD2161}" destId="{00B0C7CB-1E36-40F8-966B-EE17000BF579}" srcOrd="2" destOrd="0" presId="urn:microsoft.com/office/officeart/2005/8/layout/hList7"/>
    <dgm:cxn modelId="{AAA95761-2F21-40C1-B2B9-9105C2DB4F97}" type="presParOf" srcId="{4CF1A93F-2437-4CA3-B91F-F1513FBD2161}" destId="{E8E7DF40-5BF1-4156-A4F3-612DF1C87420}" srcOrd="3" destOrd="0" presId="urn:microsoft.com/office/officeart/2005/8/layout/hList7"/>
    <dgm:cxn modelId="{25845CD7-65C1-4162-AD6D-E7D5E58F6DDD}" type="presParOf" srcId="{726FE71F-0913-4BE5-AF5E-986678BB05FF}" destId="{7BB893E6-26C9-4D0C-9181-C125D5F4F401}" srcOrd="7" destOrd="0" presId="urn:microsoft.com/office/officeart/2005/8/layout/hList7"/>
    <dgm:cxn modelId="{46A424A0-7084-4473-A5E2-9B5116778210}" type="presParOf" srcId="{726FE71F-0913-4BE5-AF5E-986678BB05FF}" destId="{1B7DD0F6-6A81-4112-9109-F1B046FAED06}" srcOrd="8" destOrd="0" presId="urn:microsoft.com/office/officeart/2005/8/layout/hList7"/>
    <dgm:cxn modelId="{9B1E961F-1837-4BA8-BF86-D1C778C5FCB0}" type="presParOf" srcId="{1B7DD0F6-6A81-4112-9109-F1B046FAED06}" destId="{3ECECADD-7C04-4C69-A5CF-E14A7227C2E0}" srcOrd="0" destOrd="0" presId="urn:microsoft.com/office/officeart/2005/8/layout/hList7"/>
    <dgm:cxn modelId="{F3ACA00C-AE86-4BFA-B654-0CD12AB26034}" type="presParOf" srcId="{1B7DD0F6-6A81-4112-9109-F1B046FAED06}" destId="{AC867A0F-990D-4237-A778-D9CB175680F5}" srcOrd="1" destOrd="0" presId="urn:microsoft.com/office/officeart/2005/8/layout/hList7"/>
    <dgm:cxn modelId="{F49AF76F-50F7-42CC-A727-B682EC9D954D}" type="presParOf" srcId="{1B7DD0F6-6A81-4112-9109-F1B046FAED06}" destId="{7658A2C6-C7C8-4AD7-8278-FEFC5D91099F}" srcOrd="2" destOrd="0" presId="urn:microsoft.com/office/officeart/2005/8/layout/hList7"/>
    <dgm:cxn modelId="{BAABA063-098E-4059-AC60-FC0E13913056}" type="presParOf" srcId="{1B7DD0F6-6A81-4112-9109-F1B046FAED06}" destId="{9F75CEE9-1592-4FE0-AA32-210CB8C526F4}" srcOrd="3" destOrd="0" presId="urn:microsoft.com/office/officeart/2005/8/layout/hList7"/>
    <dgm:cxn modelId="{3866BB95-1881-4343-AE3A-4003C6970D4E}" type="presParOf" srcId="{726FE71F-0913-4BE5-AF5E-986678BB05FF}" destId="{9C6CBEAA-A826-4487-9011-75EE087FD947}" srcOrd="9" destOrd="0" presId="urn:microsoft.com/office/officeart/2005/8/layout/hList7"/>
    <dgm:cxn modelId="{FB8BD1A8-FF5A-4859-95D8-1B670525123F}" type="presParOf" srcId="{726FE71F-0913-4BE5-AF5E-986678BB05FF}" destId="{674A7009-879D-4B05-8C17-3FF4B94AA1F2}" srcOrd="10" destOrd="0" presId="urn:microsoft.com/office/officeart/2005/8/layout/hList7"/>
    <dgm:cxn modelId="{F472D883-19F3-445B-B3C0-2CC4AAA620C3}" type="presParOf" srcId="{674A7009-879D-4B05-8C17-3FF4B94AA1F2}" destId="{398B2D8E-FEF6-42F7-AEA1-339F6B7ACD11}" srcOrd="0" destOrd="0" presId="urn:microsoft.com/office/officeart/2005/8/layout/hList7"/>
    <dgm:cxn modelId="{FDF795CE-5EB9-4CC8-9CD7-630B7A4F4901}" type="presParOf" srcId="{674A7009-879D-4B05-8C17-3FF4B94AA1F2}" destId="{6F3E5CB6-8170-4FE3-9141-E5B4CBF6BE54}" srcOrd="1" destOrd="0" presId="urn:microsoft.com/office/officeart/2005/8/layout/hList7"/>
    <dgm:cxn modelId="{6A91C525-EC24-4795-84C6-F18E2BA1CD68}" type="presParOf" srcId="{674A7009-879D-4B05-8C17-3FF4B94AA1F2}" destId="{5FA61A72-2CD4-48BB-A22B-78C6D885526A}" srcOrd="2" destOrd="0" presId="urn:microsoft.com/office/officeart/2005/8/layout/hList7"/>
    <dgm:cxn modelId="{D914F737-01E0-4E88-8649-B0AC16892F65}" type="presParOf" srcId="{674A7009-879D-4B05-8C17-3FF4B94AA1F2}" destId="{8B85A619-B930-4B84-928F-D0B14EB2D4CE}" srcOrd="3" destOrd="0" presId="urn:microsoft.com/office/officeart/2005/8/layout/hList7"/>
    <dgm:cxn modelId="{C33385D2-47D6-4445-906F-DA13AA70C542}" type="presParOf" srcId="{726FE71F-0913-4BE5-AF5E-986678BB05FF}" destId="{D756D587-F70A-46EE-A7FE-CA53182FD644}" srcOrd="11" destOrd="0" presId="urn:microsoft.com/office/officeart/2005/8/layout/hList7"/>
    <dgm:cxn modelId="{AA11C2F8-859E-4EE0-B8E8-5C94D0195DFC}" type="presParOf" srcId="{726FE71F-0913-4BE5-AF5E-986678BB05FF}" destId="{578838AC-74EA-4B33-8E88-1BE8601F7954}" srcOrd="12" destOrd="0" presId="urn:microsoft.com/office/officeart/2005/8/layout/hList7"/>
    <dgm:cxn modelId="{207A89FB-C552-4EA0-B2C2-373A620D92F1}" type="presParOf" srcId="{578838AC-74EA-4B33-8E88-1BE8601F7954}" destId="{9A64978A-544E-45C7-8F12-4FC5A6EFEE09}" srcOrd="0" destOrd="0" presId="urn:microsoft.com/office/officeart/2005/8/layout/hList7"/>
    <dgm:cxn modelId="{93561353-E7D9-45F9-82E8-CAE485D45B0C}" type="presParOf" srcId="{578838AC-74EA-4B33-8E88-1BE8601F7954}" destId="{A5945B4F-6137-48B8-987A-6FFCEF67CE83}" srcOrd="1" destOrd="0" presId="urn:microsoft.com/office/officeart/2005/8/layout/hList7"/>
    <dgm:cxn modelId="{8732A68F-8C33-4FD0-835A-2037EE7216FF}" type="presParOf" srcId="{578838AC-74EA-4B33-8E88-1BE8601F7954}" destId="{A3544060-93EC-4F76-9417-95ED50189C49}" srcOrd="2" destOrd="0" presId="urn:microsoft.com/office/officeart/2005/8/layout/hList7"/>
    <dgm:cxn modelId="{38895219-874C-4F85-9AF4-DC7EC701CFC9}" type="presParOf" srcId="{578838AC-74EA-4B33-8E88-1BE8601F7954}" destId="{082EA2B0-9575-4686-9690-E2D742C8C3AD}"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98594-7364-4A12-BAEE-61B2679B2822}">
      <dsp:nvSpPr>
        <dsp:cNvPr id="0" name=""/>
        <dsp:cNvSpPr/>
      </dsp:nvSpPr>
      <dsp:spPr>
        <a:xfrm>
          <a:off x="1329878" y="1311046"/>
          <a:ext cx="1666396" cy="14415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Master Data Management</a:t>
          </a:r>
        </a:p>
        <a:p>
          <a:pPr marL="0" lvl="0" indent="0" algn="ctr" defTabSz="533400">
            <a:lnSpc>
              <a:spcPct val="90000"/>
            </a:lnSpc>
            <a:spcBef>
              <a:spcPct val="0"/>
            </a:spcBef>
            <a:spcAft>
              <a:spcPct val="35000"/>
            </a:spcAft>
            <a:buNone/>
          </a:pPr>
          <a:r>
            <a:rPr lang="en-US" sz="1200" kern="1200" dirty="0"/>
            <a:t>(MDM)</a:t>
          </a:r>
        </a:p>
      </dsp:txBody>
      <dsp:txXfrm>
        <a:off x="1606023" y="1549923"/>
        <a:ext cx="1114106" cy="963746"/>
      </dsp:txXfrm>
    </dsp:sp>
    <dsp:sp modelId="{4CB48A21-81D0-4D36-B76F-106A65AA195F}">
      <dsp:nvSpPr>
        <dsp:cNvPr id="0" name=""/>
        <dsp:cNvSpPr/>
      </dsp:nvSpPr>
      <dsp:spPr>
        <a:xfrm>
          <a:off x="2373362" y="621385"/>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477193-E7A5-4BE6-89E0-BD009A2148A8}">
      <dsp:nvSpPr>
        <dsp:cNvPr id="0" name=""/>
        <dsp:cNvSpPr/>
      </dsp:nvSpPr>
      <dsp:spPr>
        <a:xfrm>
          <a:off x="1483377" y="0"/>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Governance</a:t>
          </a:r>
        </a:p>
      </dsp:txBody>
      <dsp:txXfrm>
        <a:off x="1709686" y="195784"/>
        <a:ext cx="912982" cy="789836"/>
      </dsp:txXfrm>
    </dsp:sp>
    <dsp:sp modelId="{010FD555-EF9D-4861-9505-4B12D00DDBA6}">
      <dsp:nvSpPr>
        <dsp:cNvPr id="0" name=""/>
        <dsp:cNvSpPr/>
      </dsp:nvSpPr>
      <dsp:spPr>
        <a:xfrm>
          <a:off x="3107135" y="163413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8E30BB-0075-433A-B797-BDCE2CA71C74}">
      <dsp:nvSpPr>
        <dsp:cNvPr id="0" name=""/>
        <dsp:cNvSpPr/>
      </dsp:nvSpPr>
      <dsp:spPr>
        <a:xfrm>
          <a:off x="2735791" y="726643"/>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Policies</a:t>
          </a:r>
        </a:p>
      </dsp:txBody>
      <dsp:txXfrm>
        <a:off x="2962100" y="922427"/>
        <a:ext cx="912982" cy="789836"/>
      </dsp:txXfrm>
    </dsp:sp>
    <dsp:sp modelId="{265E5C85-541A-4F7D-AA05-F8E4E17DE9C2}">
      <dsp:nvSpPr>
        <dsp:cNvPr id="0" name=""/>
        <dsp:cNvSpPr/>
      </dsp:nvSpPr>
      <dsp:spPr>
        <a:xfrm>
          <a:off x="2597409" y="2777337"/>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0FC71A-67F1-4D46-949B-0E96E69570B1}">
      <dsp:nvSpPr>
        <dsp:cNvPr id="0" name=""/>
        <dsp:cNvSpPr/>
      </dsp:nvSpPr>
      <dsp:spPr>
        <a:xfrm>
          <a:off x="2735791" y="2155139"/>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Standards</a:t>
          </a:r>
        </a:p>
      </dsp:txBody>
      <dsp:txXfrm>
        <a:off x="2962100" y="2350923"/>
        <a:ext cx="912982" cy="789836"/>
      </dsp:txXfrm>
    </dsp:sp>
    <dsp:sp modelId="{1ACC1AF7-4D5F-42EB-8BD8-160D5F98BB4F}">
      <dsp:nvSpPr>
        <dsp:cNvPr id="0" name=""/>
        <dsp:cNvSpPr/>
      </dsp:nvSpPr>
      <dsp:spPr>
        <a:xfrm>
          <a:off x="1332979" y="2896006"/>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FB034E-AD61-4D1F-A514-44EC0595B448}">
      <dsp:nvSpPr>
        <dsp:cNvPr id="0" name=""/>
        <dsp:cNvSpPr/>
      </dsp:nvSpPr>
      <dsp:spPr>
        <a:xfrm>
          <a:off x="1483377" y="2882595"/>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Processes</a:t>
          </a:r>
        </a:p>
      </dsp:txBody>
      <dsp:txXfrm>
        <a:off x="1709686" y="3078379"/>
        <a:ext cx="912982" cy="789836"/>
      </dsp:txXfrm>
    </dsp:sp>
    <dsp:sp modelId="{B904F641-CD1E-419C-AF12-1DCE9566F1BA}">
      <dsp:nvSpPr>
        <dsp:cNvPr id="0" name=""/>
        <dsp:cNvSpPr/>
      </dsp:nvSpPr>
      <dsp:spPr>
        <a:xfrm>
          <a:off x="587190" y="188366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4F6752-CDEA-4EE8-A307-BCCC65A68F97}">
      <dsp:nvSpPr>
        <dsp:cNvPr id="0" name=""/>
        <dsp:cNvSpPr/>
      </dsp:nvSpPr>
      <dsp:spPr>
        <a:xfrm>
          <a:off x="225148" y="2155952"/>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Tools</a:t>
          </a:r>
        </a:p>
      </dsp:txBody>
      <dsp:txXfrm>
        <a:off x="451457" y="2351736"/>
        <a:ext cx="912982" cy="789836"/>
      </dsp:txXfrm>
    </dsp:sp>
    <dsp:sp modelId="{B738462B-3A18-42F1-BDD9-C2F31BD414B9}">
      <dsp:nvSpPr>
        <dsp:cNvPr id="0" name=""/>
        <dsp:cNvSpPr/>
      </dsp:nvSpPr>
      <dsp:spPr>
        <a:xfrm>
          <a:off x="225148" y="725017"/>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11175">
            <a:lnSpc>
              <a:spcPct val="90000"/>
            </a:lnSpc>
            <a:spcBef>
              <a:spcPct val="0"/>
            </a:spcBef>
            <a:spcAft>
              <a:spcPts val="0"/>
            </a:spcAft>
            <a:buNone/>
          </a:pPr>
          <a:r>
            <a:rPr lang="en-US" sz="1150" kern="1200" dirty="0"/>
            <a:t>Ownerships </a:t>
          </a:r>
        </a:p>
        <a:p>
          <a:pPr marL="0" lvl="0" indent="0" algn="ctr" defTabSz="511175">
            <a:lnSpc>
              <a:spcPct val="90000"/>
            </a:lnSpc>
            <a:spcBef>
              <a:spcPct val="0"/>
            </a:spcBef>
            <a:spcAft>
              <a:spcPts val="0"/>
            </a:spcAft>
            <a:buNone/>
          </a:pPr>
          <a:r>
            <a:rPr lang="en-US" sz="1150" kern="1200" dirty="0"/>
            <a:t>&amp; </a:t>
          </a:r>
        </a:p>
        <a:p>
          <a:pPr marL="0" lvl="0" indent="0" algn="ctr" defTabSz="511175">
            <a:lnSpc>
              <a:spcPct val="90000"/>
            </a:lnSpc>
            <a:spcBef>
              <a:spcPct val="0"/>
            </a:spcBef>
            <a:spcAft>
              <a:spcPts val="0"/>
            </a:spcAft>
            <a:buNone/>
          </a:pPr>
          <a:r>
            <a:rPr lang="en-US" sz="1150" kern="1200" dirty="0"/>
            <a:t>Stewardships</a:t>
          </a:r>
        </a:p>
      </dsp:txBody>
      <dsp:txXfrm>
        <a:off x="451457" y="920801"/>
        <a:ext cx="912982" cy="7898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15251-1BDE-48CE-9237-EFBC1A56B802}">
      <dsp:nvSpPr>
        <dsp:cNvPr id="0" name=""/>
        <dsp:cNvSpPr/>
      </dsp:nvSpPr>
      <dsp:spPr>
        <a:xfrm>
          <a:off x="0" y="0"/>
          <a:ext cx="1126111" cy="26645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Data Architecture</a:t>
          </a:r>
        </a:p>
        <a:p>
          <a:pPr marL="0" lvl="0" indent="0" algn="ctr" defTabSz="488950">
            <a:lnSpc>
              <a:spcPct val="90000"/>
            </a:lnSpc>
            <a:spcBef>
              <a:spcPct val="0"/>
            </a:spcBef>
            <a:spcAft>
              <a:spcPct val="35000"/>
            </a:spcAft>
            <a:buNone/>
          </a:pPr>
          <a:r>
            <a:rPr lang="en-US" sz="1100" kern="1200"/>
            <a:t>(Corporate Models and Standards)</a:t>
          </a:r>
        </a:p>
      </dsp:txBody>
      <dsp:txXfrm>
        <a:off x="0" y="1065803"/>
        <a:ext cx="1126111" cy="1065803"/>
      </dsp:txXfrm>
    </dsp:sp>
    <dsp:sp modelId="{07BF33EC-F0B5-4BCF-96CA-2030E640F547}">
      <dsp:nvSpPr>
        <dsp:cNvPr id="0" name=""/>
        <dsp:cNvSpPr/>
      </dsp:nvSpPr>
      <dsp:spPr>
        <a:xfrm>
          <a:off x="287179" y="214154"/>
          <a:ext cx="638305" cy="778713"/>
        </a:xfrm>
        <a:prstGeom prst="ellipse">
          <a:avLst/>
        </a:prstGeom>
        <a:blipFill dpi="0" rotWithShape="1">
          <a:blip xmlns:r="http://schemas.openxmlformats.org/officeDocument/2006/relationships"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l="11302" t="16530" r="11302" b="1653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358AFF-D6E7-45BC-8934-F5E1ECFBA5AB}">
      <dsp:nvSpPr>
        <dsp:cNvPr id="0" name=""/>
        <dsp:cNvSpPr/>
      </dsp:nvSpPr>
      <dsp:spPr>
        <a:xfrm>
          <a:off x="1150203" y="0"/>
          <a:ext cx="1075391" cy="26645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Data Catalog  &amp; Governance</a:t>
          </a:r>
        </a:p>
      </dsp:txBody>
      <dsp:txXfrm>
        <a:off x="1150203" y="1065803"/>
        <a:ext cx="1075391" cy="1065803"/>
      </dsp:txXfrm>
    </dsp:sp>
    <dsp:sp modelId="{1615D6A3-D3AB-4F8F-84C8-009EDE3FBA2D}">
      <dsp:nvSpPr>
        <dsp:cNvPr id="0" name=""/>
        <dsp:cNvSpPr/>
      </dsp:nvSpPr>
      <dsp:spPr>
        <a:xfrm>
          <a:off x="1369727" y="214154"/>
          <a:ext cx="638305" cy="778713"/>
        </a:xfrm>
        <a:prstGeom prst="ellipse">
          <a:avLst/>
        </a:prstGeom>
        <a:blipFill dpi="0" rotWithShape="1">
          <a:blip xmlns:r="http://schemas.openxmlformats.org/officeDocument/2006/relationships"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l="11302" t="11748" r="11302" b="1174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63DB44-1E82-4692-87BD-078737B000D4}">
      <dsp:nvSpPr>
        <dsp:cNvPr id="0" name=""/>
        <dsp:cNvSpPr/>
      </dsp:nvSpPr>
      <dsp:spPr>
        <a:xfrm>
          <a:off x="2237744" y="0"/>
          <a:ext cx="1001867" cy="26645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Data Quality</a:t>
          </a:r>
        </a:p>
        <a:p>
          <a:pPr marL="0" lvl="0" indent="0" algn="ctr" defTabSz="488950">
            <a:lnSpc>
              <a:spcPct val="90000"/>
            </a:lnSpc>
            <a:spcBef>
              <a:spcPct val="0"/>
            </a:spcBef>
            <a:spcAft>
              <a:spcPct val="35000"/>
            </a:spcAft>
            <a:buNone/>
          </a:pPr>
          <a:r>
            <a:rPr lang="en-US" sz="1100" kern="1200"/>
            <a:t>(Data Trust</a:t>
          </a:r>
          <a:r>
            <a:rPr lang="en-US" sz="1000" kern="1200"/>
            <a:t>)</a:t>
          </a:r>
        </a:p>
      </dsp:txBody>
      <dsp:txXfrm>
        <a:off x="2237744" y="1065803"/>
        <a:ext cx="1001867" cy="1065803"/>
      </dsp:txXfrm>
    </dsp:sp>
    <dsp:sp modelId="{BEDA3E5D-A12C-435D-97C1-A9FFF44FD81F}">
      <dsp:nvSpPr>
        <dsp:cNvPr id="0" name=""/>
        <dsp:cNvSpPr/>
      </dsp:nvSpPr>
      <dsp:spPr>
        <a:xfrm>
          <a:off x="2410265" y="230799"/>
          <a:ext cx="638305" cy="778713"/>
        </a:xfrm>
        <a:prstGeom prst="ellipse">
          <a:avLst/>
        </a:prstGeom>
        <a:blipFill dpi="0" rotWithShape="1">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46" t="6967" r="246" b="696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438990-409E-4701-8E83-219AEA2C22F3}">
      <dsp:nvSpPr>
        <dsp:cNvPr id="0" name=""/>
        <dsp:cNvSpPr/>
      </dsp:nvSpPr>
      <dsp:spPr>
        <a:xfrm>
          <a:off x="3224501" y="0"/>
          <a:ext cx="1073689" cy="2664509"/>
        </a:xfrm>
        <a:prstGeom prst="roundRect">
          <a:avLst>
            <a:gd name="adj" fmla="val 10000"/>
          </a:avLst>
        </a:prstGeom>
        <a:solidFill>
          <a:schemeClr val="accen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Data Integration &amp; Orchestration</a:t>
          </a:r>
        </a:p>
      </dsp:txBody>
      <dsp:txXfrm>
        <a:off x="3224501" y="1065803"/>
        <a:ext cx="1073689" cy="1065803"/>
      </dsp:txXfrm>
    </dsp:sp>
    <dsp:sp modelId="{E8E7DF40-5BF1-4156-A4F3-612DF1C87420}">
      <dsp:nvSpPr>
        <dsp:cNvPr id="0" name=""/>
        <dsp:cNvSpPr/>
      </dsp:nvSpPr>
      <dsp:spPr>
        <a:xfrm>
          <a:off x="3447124" y="230799"/>
          <a:ext cx="638305" cy="778713"/>
        </a:xfrm>
        <a:prstGeom prst="ellipse">
          <a:avLst/>
        </a:prstGeom>
        <a:blipFill dpi="0" rotWithShape="1">
          <a:blip xmlns:r="http://schemas.openxmlformats.org/officeDocument/2006/relationships" r:embed="rId5">
            <a:lum bright="70000" contrast="-70000"/>
            <a:extLst>
              <a:ext uri="{28A0092B-C50C-407E-A947-70E740481C1C}">
                <a14:useLocalDpi xmlns:a14="http://schemas.microsoft.com/office/drawing/2010/main" val="0"/>
              </a:ext>
            </a:extLst>
          </a:blip>
          <a:srcRect/>
          <a:stretch>
            <a:fillRect l="-5283" t="11748" r="-5283" b="-737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CECADD-7C04-4C69-A5CF-E14A7227C2E0}">
      <dsp:nvSpPr>
        <dsp:cNvPr id="0" name=""/>
        <dsp:cNvSpPr/>
      </dsp:nvSpPr>
      <dsp:spPr>
        <a:xfrm>
          <a:off x="4307063" y="0"/>
          <a:ext cx="1118758" cy="26645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Master Data Management</a:t>
          </a:r>
        </a:p>
      </dsp:txBody>
      <dsp:txXfrm>
        <a:off x="4307063" y="1065803"/>
        <a:ext cx="1118758" cy="1065803"/>
      </dsp:txXfrm>
    </dsp:sp>
    <dsp:sp modelId="{9F75CEE9-1592-4FE0-AA32-210CB8C526F4}">
      <dsp:nvSpPr>
        <dsp:cNvPr id="0" name=""/>
        <dsp:cNvSpPr/>
      </dsp:nvSpPr>
      <dsp:spPr>
        <a:xfrm>
          <a:off x="4540836" y="219362"/>
          <a:ext cx="638305" cy="778713"/>
        </a:xfrm>
        <a:prstGeom prst="ellipse">
          <a:avLst/>
        </a:prstGeom>
        <a:blipFill dpi="0" rotWithShape="1">
          <a:blip xmlns:r="http://schemas.openxmlformats.org/officeDocument/2006/relationships" r:embed="rId6">
            <a:lum bright="70000" contrast="-70000"/>
            <a:extLst>
              <a:ext uri="{BEBA8EAE-BF5A-486C-A8C5-ECC9F3942E4B}">
                <a14:imgProps xmlns:a14="http://schemas.microsoft.com/office/drawing/2010/main">
                  <a14:imgLayer r:embed="rId7">
                    <a14:imgEffect>
                      <a14:colorTemperature colorTemp="6499"/>
                    </a14:imgEffect>
                  </a14:imgLayer>
                </a14:imgProps>
              </a:ext>
              <a:ext uri="{28A0092B-C50C-407E-A947-70E740481C1C}">
                <a14:useLocalDpi xmlns:a14="http://schemas.microsoft.com/office/drawing/2010/main" val="0"/>
              </a:ext>
            </a:extLst>
          </a:blip>
          <a:srcRect/>
          <a:stretch>
            <a:fillRect l="246" t="16530" r="246" b="1653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8B2D8E-FEF6-42F7-AEA1-339F6B7ACD11}">
      <dsp:nvSpPr>
        <dsp:cNvPr id="0" name=""/>
        <dsp:cNvSpPr/>
      </dsp:nvSpPr>
      <dsp:spPr>
        <a:xfrm>
          <a:off x="5420272" y="0"/>
          <a:ext cx="1122723" cy="2664509"/>
        </a:xfrm>
        <a:prstGeom prst="roundRect">
          <a:avLst>
            <a:gd name="adj" fmla="val 10000"/>
          </a:avLst>
        </a:prstGeom>
        <a:solidFill>
          <a:schemeClr val="accent1">
            <a:hueOff val="0"/>
            <a:satOff val="0"/>
            <a:lumOff val="0"/>
            <a:alphaOff val="0"/>
          </a:schemeClr>
        </a:solidFill>
        <a:ln w="444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kern="1200">
              <a:solidFill>
                <a:schemeClr val="bg1"/>
              </a:solidFill>
            </a:rPr>
            <a:t>Cloud Data Platform</a:t>
          </a:r>
        </a:p>
      </dsp:txBody>
      <dsp:txXfrm>
        <a:off x="5420272" y="1065803"/>
        <a:ext cx="1122723" cy="1065803"/>
      </dsp:txXfrm>
    </dsp:sp>
    <dsp:sp modelId="{8B85A619-B930-4B84-928F-D0B14EB2D4CE}">
      <dsp:nvSpPr>
        <dsp:cNvPr id="0" name=""/>
        <dsp:cNvSpPr/>
      </dsp:nvSpPr>
      <dsp:spPr>
        <a:xfrm>
          <a:off x="5650793" y="219362"/>
          <a:ext cx="638305" cy="778713"/>
        </a:xfrm>
        <a:prstGeom prst="ellipse">
          <a:avLst/>
        </a:prstGeom>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11302" t="11748" r="11302" b="11748"/>
          </a:stretch>
        </a:blip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9A64978A-544E-45C7-8F12-4FC5A6EFEE09}">
      <dsp:nvSpPr>
        <dsp:cNvPr id="0" name=""/>
        <dsp:cNvSpPr/>
      </dsp:nvSpPr>
      <dsp:spPr>
        <a:xfrm>
          <a:off x="6543930" y="0"/>
          <a:ext cx="1083147" cy="26645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Info Governance, Data Analytics &amp; Advanced Analytics</a:t>
          </a:r>
        </a:p>
      </dsp:txBody>
      <dsp:txXfrm>
        <a:off x="6543930" y="1065803"/>
        <a:ext cx="1083147" cy="1065803"/>
      </dsp:txXfrm>
    </dsp:sp>
    <dsp:sp modelId="{082EA2B0-9575-4686-9690-E2D742C8C3AD}">
      <dsp:nvSpPr>
        <dsp:cNvPr id="0" name=""/>
        <dsp:cNvSpPr/>
      </dsp:nvSpPr>
      <dsp:spPr>
        <a:xfrm>
          <a:off x="6728457" y="212619"/>
          <a:ext cx="638305" cy="778713"/>
        </a:xfrm>
        <a:prstGeom prst="ellipse">
          <a:avLst/>
        </a:prstGeom>
        <a:blipFill dpi="0" rotWithShape="1">
          <a:blip xmlns:r="http://schemas.openxmlformats.org/officeDocument/2006/relationships" r:embed="rId9">
            <a:lum bright="70000" contrast="-70000"/>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246" t="6967" r="246" b="696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C2A3A0-A82E-45F4-BE28-B4719B3E37BA}">
      <dsp:nvSpPr>
        <dsp:cNvPr id="0" name=""/>
        <dsp:cNvSpPr/>
      </dsp:nvSpPr>
      <dsp:spPr>
        <a:xfrm>
          <a:off x="29315" y="2214763"/>
          <a:ext cx="7594536" cy="399676"/>
        </a:xfrm>
        <a:prstGeom prst="leftRightArrow">
          <a:avLst/>
        </a:prstGeom>
        <a:no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29/03/2021</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29/03/2021</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a:t>
            </a:fld>
            <a:endParaRPr lang="en-GB"/>
          </a:p>
        </p:txBody>
      </p:sp>
    </p:spTree>
    <p:extLst>
      <p:ext uri="{BB962C8B-B14F-4D97-AF65-F5344CB8AC3E}">
        <p14:creationId xmlns:p14="http://schemas.microsoft.com/office/powerpoint/2010/main" val="97833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13</a:t>
            </a:fld>
            <a:endParaRPr lang="en-GB"/>
          </a:p>
        </p:txBody>
      </p:sp>
    </p:spTree>
    <p:extLst>
      <p:ext uri="{BB962C8B-B14F-4D97-AF65-F5344CB8AC3E}">
        <p14:creationId xmlns:p14="http://schemas.microsoft.com/office/powerpoint/2010/main" val="3888843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14</a:t>
            </a:fld>
            <a:endParaRPr lang="en-GB" dirty="0"/>
          </a:p>
        </p:txBody>
      </p:sp>
    </p:spTree>
    <p:extLst>
      <p:ext uri="{BB962C8B-B14F-4D97-AF65-F5344CB8AC3E}">
        <p14:creationId xmlns:p14="http://schemas.microsoft.com/office/powerpoint/2010/main" val="3489052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17</a:t>
            </a:fld>
            <a:endParaRPr lang="en-GB" dirty="0"/>
          </a:p>
        </p:txBody>
      </p:sp>
    </p:spTree>
    <p:extLst>
      <p:ext uri="{BB962C8B-B14F-4D97-AF65-F5344CB8AC3E}">
        <p14:creationId xmlns:p14="http://schemas.microsoft.com/office/powerpoint/2010/main" val="1944581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2</a:t>
            </a:fld>
            <a:endParaRPr lang="en-GB"/>
          </a:p>
        </p:txBody>
      </p:sp>
    </p:spTree>
    <p:extLst>
      <p:ext uri="{BB962C8B-B14F-4D97-AF65-F5344CB8AC3E}">
        <p14:creationId xmlns:p14="http://schemas.microsoft.com/office/powerpoint/2010/main" val="4243279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7863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7863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5</a:t>
            </a:fld>
            <a:endParaRPr lang="en-GB" dirty="0"/>
          </a:p>
        </p:txBody>
      </p:sp>
    </p:spTree>
    <p:extLst>
      <p:ext uri="{BB962C8B-B14F-4D97-AF65-F5344CB8AC3E}">
        <p14:creationId xmlns:p14="http://schemas.microsoft.com/office/powerpoint/2010/main" val="1748575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6</a:t>
            </a:fld>
            <a:endParaRPr lang="en-GB"/>
          </a:p>
        </p:txBody>
      </p:sp>
    </p:spTree>
    <p:extLst>
      <p:ext uri="{BB962C8B-B14F-4D97-AF65-F5344CB8AC3E}">
        <p14:creationId xmlns:p14="http://schemas.microsoft.com/office/powerpoint/2010/main" val="199395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10</a:t>
            </a:fld>
            <a:endParaRPr lang="en-GB"/>
          </a:p>
        </p:txBody>
      </p:sp>
    </p:spTree>
    <p:extLst>
      <p:ext uri="{BB962C8B-B14F-4D97-AF65-F5344CB8AC3E}">
        <p14:creationId xmlns:p14="http://schemas.microsoft.com/office/powerpoint/2010/main" val="360108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11</a:t>
            </a:fld>
            <a:endParaRPr lang="en-GB" dirty="0"/>
          </a:p>
        </p:txBody>
      </p:sp>
    </p:spTree>
    <p:extLst>
      <p:ext uri="{BB962C8B-B14F-4D97-AF65-F5344CB8AC3E}">
        <p14:creationId xmlns:p14="http://schemas.microsoft.com/office/powerpoint/2010/main" val="1914823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12</a:t>
            </a:fld>
            <a:endParaRPr lang="en-GB"/>
          </a:p>
        </p:txBody>
      </p:sp>
    </p:spTree>
    <p:extLst>
      <p:ext uri="{BB962C8B-B14F-4D97-AF65-F5344CB8AC3E}">
        <p14:creationId xmlns:p14="http://schemas.microsoft.com/office/powerpoint/2010/main" val="3888843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dirty="0"/>
              <a:t>Click to edit Master title style</a:t>
            </a:r>
            <a:endParaRPr lang="en-GB" dirty="0"/>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dirty="0"/>
              <a:t>Click to edit Sub title text style</a:t>
            </a:r>
          </a:p>
        </p:txBody>
      </p:sp>
    </p:spTree>
    <p:extLst>
      <p:ext uri="{BB962C8B-B14F-4D97-AF65-F5344CB8AC3E}">
        <p14:creationId xmlns:p14="http://schemas.microsoft.com/office/powerpoint/2010/main" val="14910609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dirty="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dirty="0"/>
              <a:t>| [Insert document </a:t>
            </a:r>
            <a:r>
              <a:rPr lang="fr-FR" dirty="0" err="1"/>
              <a:t>title</a:t>
            </a:r>
            <a:r>
              <a:rPr lang="fr-FR" dirty="0"/>
              <a:t>] | [Insert date]</a:t>
            </a:r>
          </a:p>
        </p:txBody>
      </p:sp>
      <p:pic>
        <p:nvPicPr>
          <p:cNvPr id="4" name="Picture 3"/>
          <p:cNvPicPr>
            <a:picLocks noChangeAspect="1"/>
          </p:cNvPicPr>
          <p:nvPr userDrawn="1"/>
        </p:nvPicPr>
        <p:blipFill>
          <a:blip r:embed="rId16"/>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18" Type="http://schemas.openxmlformats.org/officeDocument/2006/relationships/image" Target="../media/image34.svg"/><Relationship Id="rId3" Type="http://schemas.openxmlformats.org/officeDocument/2006/relationships/image" Target="../media/image19.emf"/><Relationship Id="rId7" Type="http://schemas.openxmlformats.org/officeDocument/2006/relationships/image" Target="../media/image23.png"/><Relationship Id="rId12" Type="http://schemas.openxmlformats.org/officeDocument/2006/relationships/image" Target="../media/image28.svg"/><Relationship Id="rId17" Type="http://schemas.openxmlformats.org/officeDocument/2006/relationships/image" Target="../media/image33.png"/><Relationship Id="rId2" Type="http://schemas.openxmlformats.org/officeDocument/2006/relationships/notesSlide" Target="../notesSlides/notesSlide10.xml"/><Relationship Id="rId16" Type="http://schemas.openxmlformats.org/officeDocument/2006/relationships/image" Target="../media/image32.svg"/><Relationship Id="rId20" Type="http://schemas.openxmlformats.org/officeDocument/2006/relationships/image" Target="../media/image36.svg"/><Relationship Id="rId1" Type="http://schemas.openxmlformats.org/officeDocument/2006/relationships/slideLayout" Target="../slideLayouts/slideLayout14.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19" Type="http://schemas.openxmlformats.org/officeDocument/2006/relationships/image" Target="../media/image35.png"/><Relationship Id="rId4" Type="http://schemas.openxmlformats.org/officeDocument/2006/relationships/image" Target="../media/image20.emf"/><Relationship Id="rId9" Type="http://schemas.openxmlformats.org/officeDocument/2006/relationships/image" Target="../media/image25.png"/><Relationship Id="rId14" Type="http://schemas.openxmlformats.org/officeDocument/2006/relationships/image" Target="../media/image30.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notesSlide" Target="../notesSlides/notesSlide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slideLayout" Target="../slideLayouts/slideLayout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s>
</file>

<file path=ppt/slides/_rels/slide4.xml.rels><?xml version="1.0" encoding="UTF-8" standalone="yes"?>
<Relationships xmlns="http://schemas.openxmlformats.org/package/2006/relationships"><Relationship Id="rId13" Type="http://schemas.openxmlformats.org/officeDocument/2006/relationships/tags" Target="../tags/tag44.xml"/><Relationship Id="rId18" Type="http://schemas.openxmlformats.org/officeDocument/2006/relationships/tags" Target="../tags/tag49.xml"/><Relationship Id="rId26" Type="http://schemas.openxmlformats.org/officeDocument/2006/relationships/tags" Target="../tags/tag57.xml"/><Relationship Id="rId39" Type="http://schemas.openxmlformats.org/officeDocument/2006/relationships/tags" Target="../tags/tag70.xml"/><Relationship Id="rId21" Type="http://schemas.openxmlformats.org/officeDocument/2006/relationships/tags" Target="../tags/tag52.xml"/><Relationship Id="rId34" Type="http://schemas.openxmlformats.org/officeDocument/2006/relationships/tags" Target="../tags/tag65.xml"/><Relationship Id="rId42" Type="http://schemas.openxmlformats.org/officeDocument/2006/relationships/tags" Target="../tags/tag73.xml"/><Relationship Id="rId47" Type="http://schemas.openxmlformats.org/officeDocument/2006/relationships/tags" Target="../tags/tag78.xml"/><Relationship Id="rId50" Type="http://schemas.openxmlformats.org/officeDocument/2006/relationships/tags" Target="../tags/tag81.xml"/><Relationship Id="rId55" Type="http://schemas.openxmlformats.org/officeDocument/2006/relationships/tags" Target="../tags/tag86.xml"/><Relationship Id="rId7" Type="http://schemas.openxmlformats.org/officeDocument/2006/relationships/tags" Target="../tags/tag38.xml"/><Relationship Id="rId2" Type="http://schemas.openxmlformats.org/officeDocument/2006/relationships/tags" Target="../tags/tag33.xml"/><Relationship Id="rId16" Type="http://schemas.openxmlformats.org/officeDocument/2006/relationships/tags" Target="../tags/tag47.xml"/><Relationship Id="rId20" Type="http://schemas.openxmlformats.org/officeDocument/2006/relationships/tags" Target="../tags/tag51.xml"/><Relationship Id="rId29" Type="http://schemas.openxmlformats.org/officeDocument/2006/relationships/tags" Target="../tags/tag60.xml"/><Relationship Id="rId41" Type="http://schemas.openxmlformats.org/officeDocument/2006/relationships/tags" Target="../tags/tag72.xml"/><Relationship Id="rId54" Type="http://schemas.openxmlformats.org/officeDocument/2006/relationships/tags" Target="../tags/tag85.xml"/><Relationship Id="rId62" Type="http://schemas.openxmlformats.org/officeDocument/2006/relationships/notesSlide" Target="../notesSlides/notesSlide4.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24" Type="http://schemas.openxmlformats.org/officeDocument/2006/relationships/tags" Target="../tags/tag55.xml"/><Relationship Id="rId32" Type="http://schemas.openxmlformats.org/officeDocument/2006/relationships/tags" Target="../tags/tag63.xml"/><Relationship Id="rId37" Type="http://schemas.openxmlformats.org/officeDocument/2006/relationships/tags" Target="../tags/tag68.xml"/><Relationship Id="rId40" Type="http://schemas.openxmlformats.org/officeDocument/2006/relationships/tags" Target="../tags/tag71.xml"/><Relationship Id="rId45" Type="http://schemas.openxmlformats.org/officeDocument/2006/relationships/tags" Target="../tags/tag76.xml"/><Relationship Id="rId53" Type="http://schemas.openxmlformats.org/officeDocument/2006/relationships/tags" Target="../tags/tag84.xml"/><Relationship Id="rId58" Type="http://schemas.openxmlformats.org/officeDocument/2006/relationships/tags" Target="../tags/tag89.xml"/><Relationship Id="rId5" Type="http://schemas.openxmlformats.org/officeDocument/2006/relationships/tags" Target="../tags/tag36.xml"/><Relationship Id="rId15" Type="http://schemas.openxmlformats.org/officeDocument/2006/relationships/tags" Target="../tags/tag46.xml"/><Relationship Id="rId23" Type="http://schemas.openxmlformats.org/officeDocument/2006/relationships/tags" Target="../tags/tag54.xml"/><Relationship Id="rId28" Type="http://schemas.openxmlformats.org/officeDocument/2006/relationships/tags" Target="../tags/tag59.xml"/><Relationship Id="rId36" Type="http://schemas.openxmlformats.org/officeDocument/2006/relationships/tags" Target="../tags/tag67.xml"/><Relationship Id="rId49" Type="http://schemas.openxmlformats.org/officeDocument/2006/relationships/tags" Target="../tags/tag80.xml"/><Relationship Id="rId57" Type="http://schemas.openxmlformats.org/officeDocument/2006/relationships/tags" Target="../tags/tag88.xml"/><Relationship Id="rId61" Type="http://schemas.openxmlformats.org/officeDocument/2006/relationships/slideLayout" Target="../slideLayouts/slideLayout1.xml"/><Relationship Id="rId10" Type="http://schemas.openxmlformats.org/officeDocument/2006/relationships/tags" Target="../tags/tag41.xml"/><Relationship Id="rId19" Type="http://schemas.openxmlformats.org/officeDocument/2006/relationships/tags" Target="../tags/tag50.xml"/><Relationship Id="rId31" Type="http://schemas.openxmlformats.org/officeDocument/2006/relationships/tags" Target="../tags/tag62.xml"/><Relationship Id="rId44" Type="http://schemas.openxmlformats.org/officeDocument/2006/relationships/tags" Target="../tags/tag75.xml"/><Relationship Id="rId52" Type="http://schemas.openxmlformats.org/officeDocument/2006/relationships/tags" Target="../tags/tag83.xml"/><Relationship Id="rId60" Type="http://schemas.openxmlformats.org/officeDocument/2006/relationships/tags" Target="../tags/tag9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 Id="rId22" Type="http://schemas.openxmlformats.org/officeDocument/2006/relationships/tags" Target="../tags/tag53.xml"/><Relationship Id="rId27" Type="http://schemas.openxmlformats.org/officeDocument/2006/relationships/tags" Target="../tags/tag58.xml"/><Relationship Id="rId30" Type="http://schemas.openxmlformats.org/officeDocument/2006/relationships/tags" Target="../tags/tag61.xml"/><Relationship Id="rId35" Type="http://schemas.openxmlformats.org/officeDocument/2006/relationships/tags" Target="../tags/tag66.xml"/><Relationship Id="rId43" Type="http://schemas.openxmlformats.org/officeDocument/2006/relationships/tags" Target="../tags/tag74.xml"/><Relationship Id="rId48" Type="http://schemas.openxmlformats.org/officeDocument/2006/relationships/tags" Target="../tags/tag79.xml"/><Relationship Id="rId56" Type="http://schemas.openxmlformats.org/officeDocument/2006/relationships/tags" Target="../tags/tag87.xml"/><Relationship Id="rId8" Type="http://schemas.openxmlformats.org/officeDocument/2006/relationships/tags" Target="../tags/tag39.xml"/><Relationship Id="rId51" Type="http://schemas.openxmlformats.org/officeDocument/2006/relationships/tags" Target="../tags/tag82.xml"/><Relationship Id="rId3" Type="http://schemas.openxmlformats.org/officeDocument/2006/relationships/tags" Target="../tags/tag34.xml"/><Relationship Id="rId12" Type="http://schemas.openxmlformats.org/officeDocument/2006/relationships/tags" Target="../tags/tag43.xml"/><Relationship Id="rId17" Type="http://schemas.openxmlformats.org/officeDocument/2006/relationships/tags" Target="../tags/tag48.xml"/><Relationship Id="rId25" Type="http://schemas.openxmlformats.org/officeDocument/2006/relationships/tags" Target="../tags/tag56.xml"/><Relationship Id="rId33" Type="http://schemas.openxmlformats.org/officeDocument/2006/relationships/tags" Target="../tags/tag64.xml"/><Relationship Id="rId38" Type="http://schemas.openxmlformats.org/officeDocument/2006/relationships/tags" Target="../tags/tag69.xml"/><Relationship Id="rId46" Type="http://schemas.openxmlformats.org/officeDocument/2006/relationships/tags" Target="../tags/tag77.xml"/><Relationship Id="rId59" Type="http://schemas.openxmlformats.org/officeDocument/2006/relationships/tags" Target="../tags/tag9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186-45BD-4F97-A52E-B3D807664952}"/>
              </a:ext>
            </a:extLst>
          </p:cNvPr>
          <p:cNvSpPr>
            <a:spLocks noGrp="1"/>
          </p:cNvSpPr>
          <p:nvPr>
            <p:ph type="title"/>
          </p:nvPr>
        </p:nvSpPr>
        <p:spPr>
          <a:xfrm>
            <a:off x="114961" y="88974"/>
            <a:ext cx="8497370" cy="430887"/>
          </a:xfrm>
        </p:spPr>
        <p:txBody>
          <a:bodyPr/>
          <a:lstStyle/>
          <a:p>
            <a:r>
              <a:rPr lang="en-US" sz="2000" dirty="0"/>
              <a:t>Executive Summary</a:t>
            </a:r>
            <a:endParaRPr lang="en-GB" sz="2000" dirty="0"/>
          </a:p>
        </p:txBody>
      </p:sp>
      <p:sp>
        <p:nvSpPr>
          <p:cNvPr id="5" name="Text Placeholder 9">
            <a:extLst>
              <a:ext uri="{FF2B5EF4-FFF2-40B4-BE49-F238E27FC236}">
                <a16:creationId xmlns:a16="http://schemas.microsoft.com/office/drawing/2014/main" id="{16F96624-C90D-4319-A026-A64D5E1B5694}"/>
              </a:ext>
            </a:extLst>
          </p:cNvPr>
          <p:cNvSpPr txBox="1">
            <a:spLocks/>
          </p:cNvSpPr>
          <p:nvPr/>
        </p:nvSpPr>
        <p:spPr>
          <a:xfrm>
            <a:off x="196357" y="438941"/>
            <a:ext cx="8751761" cy="4327268"/>
          </a:xfrm>
          <a:prstGeom prst="rect">
            <a:avLst/>
          </a:prstGeom>
        </p:spPr>
        <p:txBody>
          <a:bodyPr numCol="1"/>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0" lvl="2" indent="0">
              <a:buNone/>
            </a:pPr>
            <a:r>
              <a:rPr lang="en-US" b="1" dirty="0">
                <a:solidFill>
                  <a:srgbClr val="00148C"/>
                </a:solidFill>
              </a:rPr>
              <a:t>Problem Statement: </a:t>
            </a:r>
          </a:p>
          <a:p>
            <a:pPr marL="396875" lvl="2" indent="-396875">
              <a:spcAft>
                <a:spcPts val="600"/>
              </a:spcAft>
              <a:buNone/>
            </a:pPr>
            <a:r>
              <a:rPr lang="en-US" b="1" dirty="0"/>
              <a:t>       </a:t>
            </a:r>
            <a:r>
              <a:rPr lang="en-US" dirty="0"/>
              <a:t>MDM license funding commitment is required to move forward with MDM Platform contract and purchase</a:t>
            </a:r>
          </a:p>
          <a:p>
            <a:pPr marL="0" lvl="2" indent="0">
              <a:spcAft>
                <a:spcPts val="600"/>
              </a:spcAft>
              <a:buNone/>
            </a:pPr>
            <a:endParaRPr lang="en-US" sz="1200" dirty="0"/>
          </a:p>
          <a:p>
            <a:pPr marL="0" lvl="2" indent="0">
              <a:spcAft>
                <a:spcPts val="600"/>
              </a:spcAft>
              <a:buNone/>
            </a:pPr>
            <a:r>
              <a:rPr lang="en-US" b="1" dirty="0">
                <a:solidFill>
                  <a:srgbClr val="00148C"/>
                </a:solidFill>
              </a:rPr>
              <a:t>Background:</a:t>
            </a:r>
          </a:p>
          <a:p>
            <a:pPr lvl="3">
              <a:buFont typeface="Arial" panose="020B0604020202020204" pitchFamily="34" charset="0"/>
              <a:buChar char="•"/>
            </a:pPr>
            <a:r>
              <a:rPr lang="en-US" dirty="0"/>
              <a:t>Reltio is identified as the preferred MDM tool vendor </a:t>
            </a:r>
          </a:p>
          <a:p>
            <a:pPr lvl="3">
              <a:buFont typeface="Arial" panose="020B0604020202020204" pitchFamily="34" charset="0"/>
              <a:buChar char="•"/>
            </a:pPr>
            <a:r>
              <a:rPr lang="en-US" dirty="0"/>
              <a:t>Procurement and commercial teams will start the contract discussion with Reltio starting next week (week of 3/15)</a:t>
            </a:r>
          </a:p>
          <a:p>
            <a:pPr lvl="3">
              <a:buFont typeface="Arial" panose="020B0604020202020204" pitchFamily="34" charset="0"/>
              <a:buChar char="•"/>
            </a:pPr>
            <a:r>
              <a:rPr lang="en-US" dirty="0"/>
              <a:t>Contract will be for the MDM SaaS solution in US EAST region for the GLOBAL USE</a:t>
            </a:r>
          </a:p>
          <a:p>
            <a:pPr lvl="3">
              <a:buFont typeface="Arial" panose="020B0604020202020204" pitchFamily="34" charset="0"/>
              <a:buChar char="•"/>
            </a:pPr>
            <a:r>
              <a:rPr lang="en-US" dirty="0"/>
              <a:t>As per the NG Procurement and Commercial teams, the Reltio contract negotiation will start </a:t>
            </a:r>
            <a:r>
              <a:rPr lang="en-US" b="1" dirty="0"/>
              <a:t>only after </a:t>
            </a:r>
            <a:r>
              <a:rPr lang="en-US" dirty="0"/>
              <a:t>the funding confirmation</a:t>
            </a:r>
          </a:p>
          <a:p>
            <a:pPr lvl="3">
              <a:buFont typeface="Arial" panose="020B0604020202020204" pitchFamily="34" charset="0"/>
              <a:buChar char="•"/>
            </a:pPr>
            <a:r>
              <a:rPr lang="en-US" dirty="0"/>
              <a:t>Any delay puts the risk of delivering the MDM platform to the key business initiatives like AMI, </a:t>
            </a:r>
            <a:r>
              <a:rPr lang="en-US" dirty="0" err="1"/>
              <a:t>GridMod</a:t>
            </a:r>
            <a:r>
              <a:rPr lang="en-US" dirty="0"/>
              <a:t>, Workforce Data Domain, and others</a:t>
            </a:r>
          </a:p>
          <a:p>
            <a:pPr marL="270000" lvl="3" indent="0">
              <a:buNone/>
            </a:pPr>
            <a:endParaRPr lang="en-US" dirty="0"/>
          </a:p>
        </p:txBody>
      </p:sp>
    </p:spTree>
    <p:extLst>
      <p:ext uri="{BB962C8B-B14F-4D97-AF65-F5344CB8AC3E}">
        <p14:creationId xmlns:p14="http://schemas.microsoft.com/office/powerpoint/2010/main" val="105799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3C5132-E74A-43D1-9B5C-83DC3EFDEF9A}"/>
              </a:ext>
            </a:extLst>
          </p:cNvPr>
          <p:cNvPicPr>
            <a:picLocks noChangeAspect="1"/>
          </p:cNvPicPr>
          <p:nvPr/>
        </p:nvPicPr>
        <p:blipFill>
          <a:blip r:embed="rId3"/>
          <a:stretch>
            <a:fillRect/>
          </a:stretch>
        </p:blipFill>
        <p:spPr>
          <a:xfrm>
            <a:off x="753222" y="0"/>
            <a:ext cx="7866795" cy="4776268"/>
          </a:xfrm>
          <a:prstGeom prst="rect">
            <a:avLst/>
          </a:prstGeom>
        </p:spPr>
      </p:pic>
    </p:spTree>
    <p:extLst>
      <p:ext uri="{BB962C8B-B14F-4D97-AF65-F5344CB8AC3E}">
        <p14:creationId xmlns:p14="http://schemas.microsoft.com/office/powerpoint/2010/main" val="36411607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39DE-4587-411E-88E0-487FE0A478E0}"/>
              </a:ext>
            </a:extLst>
          </p:cNvPr>
          <p:cNvSpPr>
            <a:spLocks noGrp="1"/>
          </p:cNvSpPr>
          <p:nvPr>
            <p:ph type="title"/>
          </p:nvPr>
        </p:nvSpPr>
        <p:spPr>
          <a:xfrm>
            <a:off x="148609" y="128436"/>
            <a:ext cx="8497370" cy="430887"/>
          </a:xfrm>
        </p:spPr>
        <p:txBody>
          <a:bodyPr/>
          <a:lstStyle/>
          <a:p>
            <a:r>
              <a:rPr lang="en-US" dirty="0"/>
              <a:t>Why Master Data Management (MDM)?</a:t>
            </a:r>
          </a:p>
        </p:txBody>
      </p:sp>
      <p:sp>
        <p:nvSpPr>
          <p:cNvPr id="4" name="TextBox 3">
            <a:extLst>
              <a:ext uri="{FF2B5EF4-FFF2-40B4-BE49-F238E27FC236}">
                <a16:creationId xmlns:a16="http://schemas.microsoft.com/office/drawing/2014/main" id="{1747B4A7-E17D-45FE-B7D1-4C995A3D72AF}"/>
              </a:ext>
            </a:extLst>
          </p:cNvPr>
          <p:cNvSpPr txBox="1"/>
          <p:nvPr/>
        </p:nvSpPr>
        <p:spPr bwMode="auto">
          <a:xfrm>
            <a:off x="272583" y="593955"/>
            <a:ext cx="8598834"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400" b="0" dirty="0">
                <a:solidFill>
                  <a:schemeClr val="tx1">
                    <a:lumMod val="50000"/>
                  </a:schemeClr>
                </a:solidFill>
              </a:rPr>
              <a:t>As per the “Fixing Data” paper presented in April 2020 to executives by Chief Data Officer Charles Zentay, unless we “Fix Data” our security, major programs, and financial and operational performance are at risk.  In addition, clean, organized Data is like a common language and underpins Business Analytics and Digital Transformation.  To overcome our data problems, the key component is </a:t>
            </a:r>
            <a:r>
              <a:rPr lang="en-US" sz="1400" dirty="0">
                <a:solidFill>
                  <a:schemeClr val="tx1">
                    <a:lumMod val="50000"/>
                  </a:schemeClr>
                </a:solidFill>
              </a:rPr>
              <a:t>driving Master Data Solutions in each major domain (Workforce, Customer, Asset, Product, Vendor, and Finance). To ensure rapid action and coordination, it is imperative to agree on a “Hub-and-Spoke” operating model, an owner to drive Master Data for each major domain, and a holistic funding model. </a:t>
            </a:r>
          </a:p>
          <a:p>
            <a:endParaRPr lang="en-US" sz="1400" b="0" kern="0" dirty="0">
              <a:solidFill>
                <a:schemeClr val="tx1"/>
              </a:solidFill>
              <a:latin typeface="+mn-lt"/>
              <a:ea typeface="+mn-ea"/>
            </a:endParaRPr>
          </a:p>
        </p:txBody>
      </p:sp>
      <p:pic>
        <p:nvPicPr>
          <p:cNvPr id="5" name="Picture 4">
            <a:extLst>
              <a:ext uri="{FF2B5EF4-FFF2-40B4-BE49-F238E27FC236}">
                <a16:creationId xmlns:a16="http://schemas.microsoft.com/office/drawing/2014/main" id="{1FF36BFF-44F3-43D5-9FE3-1E01012E050B}"/>
              </a:ext>
            </a:extLst>
          </p:cNvPr>
          <p:cNvPicPr>
            <a:picLocks noChangeAspect="1"/>
          </p:cNvPicPr>
          <p:nvPr/>
        </p:nvPicPr>
        <p:blipFill>
          <a:blip r:embed="rId3"/>
          <a:stretch>
            <a:fillRect/>
          </a:stretch>
        </p:blipFill>
        <p:spPr>
          <a:xfrm>
            <a:off x="1350713" y="2268116"/>
            <a:ext cx="6442574" cy="2184325"/>
          </a:xfrm>
          <a:prstGeom prst="rect">
            <a:avLst/>
          </a:prstGeom>
        </p:spPr>
      </p:pic>
    </p:spTree>
    <p:extLst>
      <p:ext uri="{BB962C8B-B14F-4D97-AF65-F5344CB8AC3E}">
        <p14:creationId xmlns:p14="http://schemas.microsoft.com/office/powerpoint/2010/main" val="1562644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a:extLst>
              <a:ext uri="{FF2B5EF4-FFF2-40B4-BE49-F238E27FC236}">
                <a16:creationId xmlns:a16="http://schemas.microsoft.com/office/drawing/2014/main" id="{F7E2D637-67BB-4C03-A830-9F6D48D5528F}"/>
              </a:ext>
            </a:extLst>
          </p:cNvPr>
          <p:cNvSpPr txBox="1">
            <a:spLocks/>
          </p:cNvSpPr>
          <p:nvPr/>
        </p:nvSpPr>
        <p:spPr bwMode="auto">
          <a:xfrm>
            <a:off x="113410" y="9034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US" sz="2100"/>
              <a:t>Digital</a:t>
            </a:r>
            <a:r>
              <a:rPr lang="en-US"/>
              <a:t> Transformation – Information Capabilities Pillars</a:t>
            </a:r>
          </a:p>
        </p:txBody>
      </p:sp>
      <p:grpSp>
        <p:nvGrpSpPr>
          <p:cNvPr id="77" name="Group 76">
            <a:extLst>
              <a:ext uri="{FF2B5EF4-FFF2-40B4-BE49-F238E27FC236}">
                <a16:creationId xmlns:a16="http://schemas.microsoft.com/office/drawing/2014/main" id="{3FE687C7-61A9-487B-836A-CF7B45370348}"/>
              </a:ext>
            </a:extLst>
          </p:cNvPr>
          <p:cNvGrpSpPr/>
          <p:nvPr/>
        </p:nvGrpSpPr>
        <p:grpSpPr>
          <a:xfrm>
            <a:off x="698591" y="818919"/>
            <a:ext cx="7746817" cy="3665324"/>
            <a:chOff x="592183" y="766668"/>
            <a:chExt cx="7746817" cy="3665324"/>
          </a:xfrm>
        </p:grpSpPr>
        <p:graphicFrame>
          <p:nvGraphicFramePr>
            <p:cNvPr id="91" name="Diagram 90">
              <a:extLst>
                <a:ext uri="{FF2B5EF4-FFF2-40B4-BE49-F238E27FC236}">
                  <a16:creationId xmlns:a16="http://schemas.microsoft.com/office/drawing/2014/main" id="{A215F9BC-BC23-4752-8295-B374A9A22F57}"/>
                </a:ext>
              </a:extLst>
            </p:cNvPr>
            <p:cNvGraphicFramePr/>
            <p:nvPr>
              <p:extLst/>
            </p:nvPr>
          </p:nvGraphicFramePr>
          <p:xfrm>
            <a:off x="592183" y="766668"/>
            <a:ext cx="7746817" cy="26645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 name="Rectangle: Rounded Corners 91">
              <a:extLst>
                <a:ext uri="{FF2B5EF4-FFF2-40B4-BE49-F238E27FC236}">
                  <a16:creationId xmlns:a16="http://schemas.microsoft.com/office/drawing/2014/main" id="{BAFD111A-2103-400E-9F53-3623FEF7D8D8}"/>
                </a:ext>
              </a:extLst>
            </p:cNvPr>
            <p:cNvSpPr/>
            <p:nvPr/>
          </p:nvSpPr>
          <p:spPr bwMode="auto">
            <a:xfrm>
              <a:off x="603033" y="3452252"/>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buClrTx/>
                <a:defRPr/>
              </a:pPr>
              <a:r>
                <a:rPr lang="en-US" sz="1350" b="0">
                  <a:solidFill>
                    <a:srgbClr val="00148C">
                      <a:lumMod val="50000"/>
                    </a:srgbClr>
                  </a:solidFill>
                  <a:latin typeface="Arial"/>
                  <a:ea typeface="ＭＳ Ｐゴシック"/>
                </a:rPr>
                <a:t> </a:t>
              </a:r>
              <a:r>
                <a:rPr lang="en-US" sz="975" b="0">
                  <a:solidFill>
                    <a:srgbClr val="FFFFFF"/>
                  </a:solidFill>
                  <a:latin typeface="Arial"/>
                  <a:ea typeface="ＭＳ Ｐゴシック"/>
                </a:rPr>
                <a:t>Business transformation alignment &amp; enablement</a:t>
              </a:r>
              <a:endParaRPr lang="en-US" sz="975" b="0" kern="1200">
                <a:solidFill>
                  <a:srgbClr val="FFFFFF"/>
                </a:solidFill>
                <a:latin typeface="Arial"/>
                <a:ea typeface="ＭＳ Ｐゴシック"/>
              </a:endParaRPr>
            </a:p>
            <a:p>
              <a:pPr defTabSz="685800" fontAlgn="auto">
                <a:spcBef>
                  <a:spcPts val="0"/>
                </a:spcBef>
                <a:spcAft>
                  <a:spcPts val="338"/>
                </a:spcAft>
                <a:buClrTx/>
                <a:defRPr/>
              </a:pPr>
              <a:endParaRPr lang="en-US" sz="1350" b="0" kern="1200" err="1">
                <a:solidFill>
                  <a:srgbClr val="FFFFFF"/>
                </a:solidFill>
                <a:latin typeface="Arial"/>
                <a:ea typeface="ＭＳ Ｐゴシック"/>
                <a:cs typeface="Arial"/>
              </a:endParaRPr>
            </a:p>
          </p:txBody>
        </p:sp>
        <p:sp>
          <p:nvSpPr>
            <p:cNvPr id="93" name="Rectangle: Rounded Corners 92">
              <a:extLst>
                <a:ext uri="{FF2B5EF4-FFF2-40B4-BE49-F238E27FC236}">
                  <a16:creationId xmlns:a16="http://schemas.microsoft.com/office/drawing/2014/main" id="{A15435B0-62C3-4630-B0F6-F9238AC2F564}"/>
                </a:ext>
              </a:extLst>
            </p:cNvPr>
            <p:cNvSpPr/>
            <p:nvPr/>
          </p:nvSpPr>
          <p:spPr bwMode="auto">
            <a:xfrm>
              <a:off x="603033" y="3779422"/>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buClrTx/>
                <a:defRPr/>
              </a:pPr>
              <a:r>
                <a:rPr lang="en-US" sz="975" b="0">
                  <a:solidFill>
                    <a:srgbClr val="FFFFFF"/>
                  </a:solidFill>
                  <a:latin typeface="Arial"/>
                  <a:ea typeface="ＭＳ Ｐゴシック"/>
                </a:rPr>
                <a:t>New technology &amp; architecture discovery and enablement – 6 month to 5 year event horizon</a:t>
              </a:r>
            </a:p>
            <a:p>
              <a:pPr defTabSz="685800" fontAlgn="auto">
                <a:spcBef>
                  <a:spcPts val="0"/>
                </a:spcBef>
                <a:spcAft>
                  <a:spcPts val="338"/>
                </a:spcAft>
                <a:buClrTx/>
                <a:defRPr/>
              </a:pPr>
              <a:endParaRPr lang="en-US" sz="1350" b="0" kern="1200" err="1">
                <a:solidFill>
                  <a:srgbClr val="FFFFFF"/>
                </a:solidFill>
                <a:latin typeface="Arial"/>
                <a:ea typeface="ＭＳ Ｐゴシック"/>
                <a:cs typeface="Arial"/>
              </a:endParaRPr>
            </a:p>
          </p:txBody>
        </p:sp>
        <p:sp>
          <p:nvSpPr>
            <p:cNvPr id="94" name="Rectangle: Rounded Corners 93">
              <a:extLst>
                <a:ext uri="{FF2B5EF4-FFF2-40B4-BE49-F238E27FC236}">
                  <a16:creationId xmlns:a16="http://schemas.microsoft.com/office/drawing/2014/main" id="{89DACCD4-7B5D-49DE-9B0E-FE6F4DD7DB80}"/>
                </a:ext>
              </a:extLst>
            </p:cNvPr>
            <p:cNvSpPr/>
            <p:nvPr/>
          </p:nvSpPr>
          <p:spPr bwMode="auto">
            <a:xfrm>
              <a:off x="603033" y="4112884"/>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buClrTx/>
                <a:defRPr/>
              </a:pPr>
              <a:r>
                <a:rPr lang="en-US" sz="975" b="0">
                  <a:solidFill>
                    <a:srgbClr val="00148C">
                      <a:lumMod val="50000"/>
                    </a:srgbClr>
                  </a:solidFill>
                  <a:latin typeface="Arial"/>
                  <a:ea typeface="ＭＳ Ｐゴシック"/>
                </a:rPr>
                <a:t> </a:t>
              </a:r>
              <a:r>
                <a:rPr lang="en-US" sz="975" b="0">
                  <a:solidFill>
                    <a:srgbClr val="FFFFFF"/>
                  </a:solidFill>
                  <a:latin typeface="Arial"/>
                  <a:ea typeface="ＭＳ Ｐゴシック"/>
                </a:rPr>
                <a:t>Global and regional consulting support at program and project scope</a:t>
              </a:r>
              <a:endParaRPr lang="en-US" sz="975" b="0" kern="1200">
                <a:solidFill>
                  <a:srgbClr val="FFFFFF"/>
                </a:solidFill>
                <a:latin typeface="Arial"/>
                <a:ea typeface="ＭＳ Ｐゴシック"/>
              </a:endParaRPr>
            </a:p>
            <a:p>
              <a:pPr defTabSz="685800" fontAlgn="auto">
                <a:spcBef>
                  <a:spcPts val="0"/>
                </a:spcBef>
                <a:spcAft>
                  <a:spcPts val="338"/>
                </a:spcAft>
                <a:buClrTx/>
                <a:defRPr/>
              </a:pPr>
              <a:endParaRPr lang="en-US" sz="1350" b="0" kern="1200" err="1">
                <a:solidFill>
                  <a:srgbClr val="FFFFFF"/>
                </a:solidFill>
                <a:latin typeface="Arial"/>
                <a:ea typeface="ＭＳ Ｐゴシック"/>
                <a:cs typeface="Arial"/>
              </a:endParaRPr>
            </a:p>
          </p:txBody>
        </p:sp>
        <p:sp>
          <p:nvSpPr>
            <p:cNvPr id="95" name="TextBox 94">
              <a:extLst>
                <a:ext uri="{FF2B5EF4-FFF2-40B4-BE49-F238E27FC236}">
                  <a16:creationId xmlns:a16="http://schemas.microsoft.com/office/drawing/2014/main" id="{7C656638-78A2-4A33-839A-7C0C9BA96369}"/>
                </a:ext>
              </a:extLst>
            </p:cNvPr>
            <p:cNvSpPr txBox="1"/>
            <p:nvPr/>
          </p:nvSpPr>
          <p:spPr bwMode="auto">
            <a:xfrm>
              <a:off x="2885970" y="786217"/>
              <a:ext cx="90925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400" b="0" kern="0">
                  <a:solidFill>
                    <a:schemeClr val="accent2">
                      <a:lumMod val="20000"/>
                      <a:lumOff val="80000"/>
                    </a:schemeClr>
                  </a:solidFill>
                </a:rPr>
                <a:t>Informatica</a:t>
              </a:r>
              <a:endParaRPr lang="en-US" sz="1400" b="0" kern="0">
                <a:solidFill>
                  <a:schemeClr val="accent2">
                    <a:lumMod val="20000"/>
                    <a:lumOff val="80000"/>
                  </a:schemeClr>
                </a:solidFill>
                <a:latin typeface="+mn-lt"/>
                <a:ea typeface="+mn-ea"/>
              </a:endParaRPr>
            </a:p>
          </p:txBody>
        </p:sp>
        <p:sp>
          <p:nvSpPr>
            <p:cNvPr id="97" name="TextBox 96">
              <a:extLst>
                <a:ext uri="{FF2B5EF4-FFF2-40B4-BE49-F238E27FC236}">
                  <a16:creationId xmlns:a16="http://schemas.microsoft.com/office/drawing/2014/main" id="{B58397B3-51C7-413B-AEC5-F39124156706}"/>
                </a:ext>
              </a:extLst>
            </p:cNvPr>
            <p:cNvSpPr txBox="1"/>
            <p:nvPr/>
          </p:nvSpPr>
          <p:spPr bwMode="auto">
            <a:xfrm>
              <a:off x="603033" y="786217"/>
              <a:ext cx="107465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400" b="0" kern="0">
                  <a:solidFill>
                    <a:schemeClr val="accent2">
                      <a:lumMod val="20000"/>
                      <a:lumOff val="80000"/>
                    </a:schemeClr>
                  </a:solidFill>
                  <a:latin typeface="+mn-lt"/>
                  <a:ea typeface="+mn-ea"/>
                </a:rPr>
                <a:t>ER/Studio</a:t>
              </a:r>
            </a:p>
          </p:txBody>
        </p:sp>
        <p:sp>
          <p:nvSpPr>
            <p:cNvPr id="98" name="TextBox 97">
              <a:extLst>
                <a:ext uri="{FF2B5EF4-FFF2-40B4-BE49-F238E27FC236}">
                  <a16:creationId xmlns:a16="http://schemas.microsoft.com/office/drawing/2014/main" id="{96967370-92D3-47A2-80BD-36DD736E94F2}"/>
                </a:ext>
              </a:extLst>
            </p:cNvPr>
            <p:cNvSpPr txBox="1"/>
            <p:nvPr/>
          </p:nvSpPr>
          <p:spPr bwMode="auto">
            <a:xfrm>
              <a:off x="1819358" y="786217"/>
              <a:ext cx="90925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r>
                <a:rPr lang="en-US" sz="1400" b="0">
                  <a:solidFill>
                    <a:schemeClr val="accent2">
                      <a:lumMod val="20000"/>
                      <a:lumOff val="80000"/>
                    </a:schemeClr>
                  </a:solidFill>
                </a:rPr>
                <a:t>Informatica</a:t>
              </a:r>
            </a:p>
          </p:txBody>
        </p:sp>
        <p:sp>
          <p:nvSpPr>
            <p:cNvPr id="99" name="TextBox 98">
              <a:extLst>
                <a:ext uri="{FF2B5EF4-FFF2-40B4-BE49-F238E27FC236}">
                  <a16:creationId xmlns:a16="http://schemas.microsoft.com/office/drawing/2014/main" id="{99DAB696-9570-438F-9C78-CDAF6FD0E867}"/>
                </a:ext>
              </a:extLst>
            </p:cNvPr>
            <p:cNvSpPr txBox="1"/>
            <p:nvPr/>
          </p:nvSpPr>
          <p:spPr bwMode="auto">
            <a:xfrm>
              <a:off x="3891503" y="786217"/>
              <a:ext cx="8891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400" b="0" kern="0" dirty="0" err="1">
                  <a:solidFill>
                    <a:schemeClr val="accent2">
                      <a:lumMod val="20000"/>
                      <a:lumOff val="80000"/>
                    </a:schemeClr>
                  </a:solidFill>
                  <a:latin typeface="+mn-lt"/>
                  <a:ea typeface="+mn-ea"/>
                </a:rPr>
                <a:t>Matillion</a:t>
              </a:r>
              <a:endParaRPr lang="en-US" sz="1400" b="0" kern="0" dirty="0">
                <a:solidFill>
                  <a:schemeClr val="accent2">
                    <a:lumMod val="20000"/>
                    <a:lumOff val="80000"/>
                  </a:schemeClr>
                </a:solidFill>
                <a:latin typeface="+mn-lt"/>
                <a:ea typeface="+mn-ea"/>
              </a:endParaRPr>
            </a:p>
          </p:txBody>
        </p:sp>
        <p:sp>
          <p:nvSpPr>
            <p:cNvPr id="100" name="TextBox 99">
              <a:extLst>
                <a:ext uri="{FF2B5EF4-FFF2-40B4-BE49-F238E27FC236}">
                  <a16:creationId xmlns:a16="http://schemas.microsoft.com/office/drawing/2014/main" id="{BA93295D-92A3-4940-8CAB-59F768A12A80}"/>
                </a:ext>
              </a:extLst>
            </p:cNvPr>
            <p:cNvSpPr txBox="1"/>
            <p:nvPr/>
          </p:nvSpPr>
          <p:spPr bwMode="auto">
            <a:xfrm>
              <a:off x="5236713" y="770033"/>
              <a:ext cx="4584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b="0" dirty="0">
                  <a:solidFill>
                    <a:schemeClr val="accent2">
                      <a:lumMod val="20000"/>
                      <a:lumOff val="80000"/>
                    </a:schemeClr>
                  </a:solidFill>
                  <a:latin typeface="+mn-lt"/>
                  <a:ea typeface="+mn-ea"/>
                </a:rPr>
                <a:t>Reltio</a:t>
              </a:r>
              <a:endParaRPr lang="en-US" sz="1400" b="0" kern="0" dirty="0">
                <a:solidFill>
                  <a:schemeClr val="accent2">
                    <a:lumMod val="20000"/>
                    <a:lumOff val="80000"/>
                  </a:schemeClr>
                </a:solidFill>
                <a:latin typeface="+mn-lt"/>
                <a:ea typeface="+mn-ea"/>
              </a:endParaRPr>
            </a:p>
          </p:txBody>
        </p:sp>
        <p:sp>
          <p:nvSpPr>
            <p:cNvPr id="101" name="TextBox 100">
              <a:extLst>
                <a:ext uri="{FF2B5EF4-FFF2-40B4-BE49-F238E27FC236}">
                  <a16:creationId xmlns:a16="http://schemas.microsoft.com/office/drawing/2014/main" id="{254318D4-AAD5-4CDB-94A2-724F0DBCF02B}"/>
                </a:ext>
              </a:extLst>
            </p:cNvPr>
            <p:cNvSpPr txBox="1"/>
            <p:nvPr/>
          </p:nvSpPr>
          <p:spPr bwMode="auto">
            <a:xfrm>
              <a:off x="6175574" y="786217"/>
              <a:ext cx="99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b="0" kern="0">
                  <a:solidFill>
                    <a:schemeClr val="accent2">
                      <a:lumMod val="20000"/>
                      <a:lumOff val="80000"/>
                    </a:schemeClr>
                  </a:solidFill>
                </a:rPr>
                <a:t>Snowflake</a:t>
              </a:r>
              <a:endParaRPr lang="en-US" sz="1400" b="0" kern="0">
                <a:solidFill>
                  <a:schemeClr val="accent2">
                    <a:lumMod val="20000"/>
                    <a:lumOff val="80000"/>
                  </a:schemeClr>
                </a:solidFill>
                <a:latin typeface="+mn-lt"/>
                <a:ea typeface="+mn-ea"/>
              </a:endParaRPr>
            </a:p>
          </p:txBody>
        </p:sp>
        <p:sp>
          <p:nvSpPr>
            <p:cNvPr id="103" name="TextBox 102">
              <a:extLst>
                <a:ext uri="{FF2B5EF4-FFF2-40B4-BE49-F238E27FC236}">
                  <a16:creationId xmlns:a16="http://schemas.microsoft.com/office/drawing/2014/main" id="{50A70CD6-8E27-4794-86B8-FE7C1225F751}"/>
                </a:ext>
              </a:extLst>
            </p:cNvPr>
            <p:cNvSpPr txBox="1"/>
            <p:nvPr/>
          </p:nvSpPr>
          <p:spPr bwMode="auto">
            <a:xfrm>
              <a:off x="7223830" y="786217"/>
              <a:ext cx="9998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200" b="0" kern="0">
                  <a:solidFill>
                    <a:schemeClr val="accent2">
                      <a:lumMod val="20000"/>
                      <a:lumOff val="80000"/>
                    </a:schemeClr>
                  </a:solidFill>
                </a:rPr>
                <a:t>Power BI, </a:t>
              </a:r>
              <a:r>
                <a:rPr lang="en-US" sz="1000" b="0" kern="0">
                  <a:solidFill>
                    <a:schemeClr val="accent2">
                      <a:lumMod val="20000"/>
                      <a:lumOff val="80000"/>
                    </a:schemeClr>
                  </a:solidFill>
                </a:rPr>
                <a:t>TBD</a:t>
              </a:r>
              <a:endParaRPr lang="en-US" sz="1000" b="0" kern="0">
                <a:solidFill>
                  <a:schemeClr val="accent2">
                    <a:lumMod val="20000"/>
                    <a:lumOff val="80000"/>
                  </a:schemeClr>
                </a:solidFill>
                <a:latin typeface="+mn-lt"/>
                <a:ea typeface="+mn-ea"/>
              </a:endParaRPr>
            </a:p>
          </p:txBody>
        </p:sp>
      </p:grpSp>
    </p:spTree>
    <p:extLst>
      <p:ext uri="{BB962C8B-B14F-4D97-AF65-F5344CB8AC3E}">
        <p14:creationId xmlns:p14="http://schemas.microsoft.com/office/powerpoint/2010/main" val="41330323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Picture 201">
            <a:extLst>
              <a:ext uri="{FF2B5EF4-FFF2-40B4-BE49-F238E27FC236}">
                <a16:creationId xmlns:a16="http://schemas.microsoft.com/office/drawing/2014/main" id="{6AE35193-B399-493F-A0B9-A3E6E8939CC0}"/>
              </a:ext>
            </a:extLst>
          </p:cNvPr>
          <p:cNvPicPr>
            <a:picLocks noChangeAspect="1"/>
          </p:cNvPicPr>
          <p:nvPr/>
        </p:nvPicPr>
        <p:blipFill>
          <a:blip r:embed="rId3">
            <a:duotone>
              <a:schemeClr val="accent1">
                <a:shade val="45000"/>
                <a:satMod val="135000"/>
              </a:schemeClr>
              <a:prstClr val="white"/>
            </a:duotone>
            <a:lum bright="-6000"/>
          </a:blip>
          <a:stretch>
            <a:fillRect/>
          </a:stretch>
        </p:blipFill>
        <p:spPr>
          <a:xfrm>
            <a:off x="2101963" y="745550"/>
            <a:ext cx="462453" cy="349821"/>
          </a:xfrm>
          <a:prstGeom prst="rect">
            <a:avLst/>
          </a:prstGeom>
          <a:solidFill>
            <a:srgbClr val="575A93"/>
          </a:solidFill>
        </p:spPr>
      </p:pic>
      <p:sp>
        <p:nvSpPr>
          <p:cNvPr id="163" name="Rectangle: Rounded Corners 8">
            <a:extLst>
              <a:ext uri="{FF2B5EF4-FFF2-40B4-BE49-F238E27FC236}">
                <a16:creationId xmlns:a16="http://schemas.microsoft.com/office/drawing/2014/main" id="{2D72B5C0-0FED-4E21-B4A7-B88D16652A78}"/>
              </a:ext>
            </a:extLst>
          </p:cNvPr>
          <p:cNvSpPr txBox="1"/>
          <p:nvPr/>
        </p:nvSpPr>
        <p:spPr>
          <a:xfrm>
            <a:off x="1986476" y="3554756"/>
            <a:ext cx="4638981" cy="661362"/>
          </a:xfrm>
          <a:prstGeom prst="rect">
            <a:avLst/>
          </a:prstGeom>
          <a:solidFill>
            <a:srgbClr val="00148C"/>
          </a:solidFill>
          <a:ln w="9525"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endParaRPr lang="en-US"/>
          </a:p>
        </p:txBody>
      </p:sp>
      <p:sp>
        <p:nvSpPr>
          <p:cNvPr id="2" name="Title 1">
            <a:extLst>
              <a:ext uri="{FF2B5EF4-FFF2-40B4-BE49-F238E27FC236}">
                <a16:creationId xmlns:a16="http://schemas.microsoft.com/office/drawing/2014/main" id="{25CC4FEA-E8B6-447E-A269-DE32E21A101F}"/>
              </a:ext>
            </a:extLst>
          </p:cNvPr>
          <p:cNvSpPr>
            <a:spLocks noGrp="1"/>
          </p:cNvSpPr>
          <p:nvPr>
            <p:ph type="title"/>
          </p:nvPr>
        </p:nvSpPr>
        <p:spPr>
          <a:xfrm>
            <a:off x="1179427" y="265444"/>
            <a:ext cx="8280400" cy="276999"/>
          </a:xfrm>
        </p:spPr>
        <p:txBody>
          <a:bodyPr/>
          <a:lstStyle/>
          <a:p>
            <a:r>
              <a:rPr lang="en-US" dirty="0"/>
              <a:t>Enterprise Data Platform</a:t>
            </a:r>
          </a:p>
        </p:txBody>
      </p:sp>
      <p:grpSp>
        <p:nvGrpSpPr>
          <p:cNvPr id="121" name="Group 120">
            <a:extLst>
              <a:ext uri="{FF2B5EF4-FFF2-40B4-BE49-F238E27FC236}">
                <a16:creationId xmlns:a16="http://schemas.microsoft.com/office/drawing/2014/main" id="{14B8B241-0E40-400E-A570-0C12026F19CC}"/>
              </a:ext>
            </a:extLst>
          </p:cNvPr>
          <p:cNvGrpSpPr/>
          <p:nvPr/>
        </p:nvGrpSpPr>
        <p:grpSpPr>
          <a:xfrm>
            <a:off x="1986475" y="2053202"/>
            <a:ext cx="4641769" cy="928132"/>
            <a:chOff x="1428661" y="2073674"/>
            <a:chExt cx="4651417" cy="928132"/>
          </a:xfrm>
          <a:solidFill>
            <a:schemeClr val="bg2">
              <a:lumMod val="50000"/>
            </a:schemeClr>
          </a:solidFill>
        </p:grpSpPr>
        <p:sp>
          <p:nvSpPr>
            <p:cNvPr id="69" name="Rectangle 68">
              <a:extLst>
                <a:ext uri="{FF2B5EF4-FFF2-40B4-BE49-F238E27FC236}">
                  <a16:creationId xmlns:a16="http://schemas.microsoft.com/office/drawing/2014/main" id="{103459CD-08B9-41B8-9098-B6C8D487C5FA}"/>
                </a:ext>
              </a:extLst>
            </p:cNvPr>
            <p:cNvSpPr/>
            <p:nvPr/>
          </p:nvSpPr>
          <p:spPr bwMode="auto">
            <a:xfrm>
              <a:off x="1440558" y="2073674"/>
              <a:ext cx="4633482" cy="473073"/>
            </a:xfrm>
            <a:prstGeom prst="rect">
              <a:avLst/>
            </a:prstGeom>
            <a:grp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pic>
          <p:nvPicPr>
            <p:cNvPr id="3" name="Picture 2">
              <a:extLst>
                <a:ext uri="{FF2B5EF4-FFF2-40B4-BE49-F238E27FC236}">
                  <a16:creationId xmlns:a16="http://schemas.microsoft.com/office/drawing/2014/main" id="{5D6CC278-799E-4518-9067-E4B39BD6D793}"/>
                </a:ext>
              </a:extLst>
            </p:cNvPr>
            <p:cNvPicPr>
              <a:picLocks noChangeAspect="1"/>
            </p:cNvPicPr>
            <p:nvPr/>
          </p:nvPicPr>
          <p:blipFill>
            <a:blip r:embed="rId4">
              <a:duotone>
                <a:prstClr val="black"/>
                <a:srgbClr val="D9C3A5">
                  <a:tint val="50000"/>
                  <a:satMod val="180000"/>
                </a:srgbClr>
              </a:duotone>
            </a:blip>
            <a:stretch>
              <a:fillRect/>
            </a:stretch>
          </p:blipFill>
          <p:spPr>
            <a:xfrm>
              <a:off x="1428661" y="2379006"/>
              <a:ext cx="4651417" cy="622800"/>
            </a:xfrm>
            <a:prstGeom prst="rect">
              <a:avLst/>
            </a:prstGeom>
            <a:grpFill/>
          </p:spPr>
        </p:pic>
      </p:grpSp>
      <p:sp>
        <p:nvSpPr>
          <p:cNvPr id="38" name="Rectangle: Rounded Corners 37">
            <a:extLst>
              <a:ext uri="{FF2B5EF4-FFF2-40B4-BE49-F238E27FC236}">
                <a16:creationId xmlns:a16="http://schemas.microsoft.com/office/drawing/2014/main" id="{D192BD82-877D-4236-B3C8-9E9E5D379139}"/>
              </a:ext>
            </a:extLst>
          </p:cNvPr>
          <p:cNvSpPr/>
          <p:nvPr/>
        </p:nvSpPr>
        <p:spPr>
          <a:xfrm>
            <a:off x="4315425" y="2157882"/>
            <a:ext cx="1088404" cy="520801"/>
          </a:xfrm>
          <a:prstGeom prst="roundRect">
            <a:avLst>
              <a:gd name="adj" fmla="val 10000"/>
            </a:avLst>
          </a:prstGeom>
          <a:solidFill>
            <a:srgbClr val="000B65"/>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sp>
      <p:sp>
        <p:nvSpPr>
          <p:cNvPr id="39" name="Rectangle: Rounded Corners 8">
            <a:extLst>
              <a:ext uri="{FF2B5EF4-FFF2-40B4-BE49-F238E27FC236}">
                <a16:creationId xmlns:a16="http://schemas.microsoft.com/office/drawing/2014/main" id="{C42B4F3D-1D90-4E3C-AAAA-C7DA8BC989EB}"/>
              </a:ext>
            </a:extLst>
          </p:cNvPr>
          <p:cNvSpPr txBox="1"/>
          <p:nvPr/>
        </p:nvSpPr>
        <p:spPr>
          <a:xfrm>
            <a:off x="4337588" y="2183430"/>
            <a:ext cx="1039274" cy="467063"/>
          </a:xfrm>
          <a:prstGeom prst="rect">
            <a:avLst/>
          </a:prstGeom>
          <a:solidFill>
            <a:srgbClr val="00148C"/>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11430" tIns="7620" rIns="11430" bIns="7620" numCol="1" spcCol="1270" anchor="ctr" anchorCtr="0">
            <a:noAutofit/>
          </a:bodyPr>
          <a:lstStyle/>
          <a:p>
            <a:pPr lvl="0" algn="ctr" defTabSz="266700">
              <a:lnSpc>
                <a:spcPct val="90000"/>
              </a:lnSpc>
              <a:spcAft>
                <a:spcPts val="0"/>
              </a:spcAft>
            </a:pPr>
            <a:r>
              <a:rPr lang="en-US" sz="800" dirty="0">
                <a:solidFill>
                  <a:schemeClr val="bg1"/>
                </a:solidFill>
                <a:latin typeface="Comic Sans MS" panose="030F0702030302020204" pitchFamily="66" charset="0"/>
                <a:cs typeface="Arial"/>
              </a:rPr>
              <a:t>Curated Foundational Layer</a:t>
            </a:r>
          </a:p>
          <a:p>
            <a:pPr lvl="0" algn="ctr" defTabSz="266700">
              <a:lnSpc>
                <a:spcPct val="90000"/>
              </a:lnSpc>
              <a:spcAft>
                <a:spcPts val="0"/>
              </a:spcAft>
            </a:pPr>
            <a:r>
              <a:rPr lang="en-US" sz="800" dirty="0">
                <a:solidFill>
                  <a:schemeClr val="bg1"/>
                </a:solidFill>
                <a:latin typeface="Comic Sans MS" panose="030F0702030302020204" pitchFamily="66" charset="0"/>
                <a:cs typeface="Arial"/>
              </a:rPr>
              <a:t>(DWH)</a:t>
            </a:r>
          </a:p>
        </p:txBody>
      </p:sp>
      <p:sp>
        <p:nvSpPr>
          <p:cNvPr id="40" name="Rectangle: Rounded Corners 8">
            <a:extLst>
              <a:ext uri="{FF2B5EF4-FFF2-40B4-BE49-F238E27FC236}">
                <a16:creationId xmlns:a16="http://schemas.microsoft.com/office/drawing/2014/main" id="{DD20F829-EF94-4DB9-856F-17F6FE36DB7A}"/>
              </a:ext>
            </a:extLst>
          </p:cNvPr>
          <p:cNvSpPr txBox="1"/>
          <p:nvPr/>
        </p:nvSpPr>
        <p:spPr>
          <a:xfrm>
            <a:off x="3885615" y="4213440"/>
            <a:ext cx="844490" cy="222082"/>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Catalog</a:t>
            </a:r>
          </a:p>
        </p:txBody>
      </p:sp>
      <p:sp>
        <p:nvSpPr>
          <p:cNvPr id="41" name="Rectangle: Rounded Corners 8">
            <a:extLst>
              <a:ext uri="{FF2B5EF4-FFF2-40B4-BE49-F238E27FC236}">
                <a16:creationId xmlns:a16="http://schemas.microsoft.com/office/drawing/2014/main" id="{D045A9FA-FA61-40FD-B0C7-7D634C495902}"/>
              </a:ext>
            </a:extLst>
          </p:cNvPr>
          <p:cNvSpPr txBox="1"/>
          <p:nvPr/>
        </p:nvSpPr>
        <p:spPr>
          <a:xfrm>
            <a:off x="5979713" y="4213440"/>
            <a:ext cx="645743" cy="221720"/>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Protection</a:t>
            </a:r>
          </a:p>
        </p:txBody>
      </p:sp>
      <p:sp>
        <p:nvSpPr>
          <p:cNvPr id="42" name="Rectangle: Rounded Corners 8">
            <a:extLst>
              <a:ext uri="{FF2B5EF4-FFF2-40B4-BE49-F238E27FC236}">
                <a16:creationId xmlns:a16="http://schemas.microsoft.com/office/drawing/2014/main" id="{D226B08F-880D-4D66-BBC5-B00E6AC5238B}"/>
              </a:ext>
            </a:extLst>
          </p:cNvPr>
          <p:cNvSpPr txBox="1"/>
          <p:nvPr/>
        </p:nvSpPr>
        <p:spPr>
          <a:xfrm>
            <a:off x="5387304" y="4213440"/>
            <a:ext cx="593711" cy="221720"/>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D/R</a:t>
            </a:r>
          </a:p>
        </p:txBody>
      </p:sp>
      <p:sp>
        <p:nvSpPr>
          <p:cNvPr id="43" name="Rectangle: Rounded Corners 8">
            <a:extLst>
              <a:ext uri="{FF2B5EF4-FFF2-40B4-BE49-F238E27FC236}">
                <a16:creationId xmlns:a16="http://schemas.microsoft.com/office/drawing/2014/main" id="{CBCE5E77-7539-4F76-89F3-E9678F29CBF8}"/>
              </a:ext>
            </a:extLst>
          </p:cNvPr>
          <p:cNvSpPr txBox="1"/>
          <p:nvPr/>
        </p:nvSpPr>
        <p:spPr>
          <a:xfrm>
            <a:off x="3018586" y="4213440"/>
            <a:ext cx="868498" cy="222082"/>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Quality</a:t>
            </a:r>
          </a:p>
        </p:txBody>
      </p:sp>
      <p:pic>
        <p:nvPicPr>
          <p:cNvPr id="44" name="Graphic 43" descr="Bar graph with upward trend RTL">
            <a:extLst>
              <a:ext uri="{FF2B5EF4-FFF2-40B4-BE49-F238E27FC236}">
                <a16:creationId xmlns:a16="http://schemas.microsoft.com/office/drawing/2014/main" id="{AE04EC79-1732-4F67-853B-0492A8C095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63850" y="779124"/>
            <a:ext cx="440778" cy="440778"/>
          </a:xfrm>
          <a:prstGeom prst="rect">
            <a:avLst/>
          </a:prstGeom>
        </p:spPr>
      </p:pic>
      <p:pic>
        <p:nvPicPr>
          <p:cNvPr id="7" name="Graphic 6" descr="Playbook">
            <a:extLst>
              <a:ext uri="{FF2B5EF4-FFF2-40B4-BE49-F238E27FC236}">
                <a16:creationId xmlns:a16="http://schemas.microsoft.com/office/drawing/2014/main" id="{665975D9-1F97-4F2E-A345-E55542C088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89504" y="1105581"/>
            <a:ext cx="574000" cy="447948"/>
          </a:xfrm>
          <a:prstGeom prst="rect">
            <a:avLst/>
          </a:prstGeom>
        </p:spPr>
      </p:pic>
      <p:sp>
        <p:nvSpPr>
          <p:cNvPr id="48" name="TextBox 47">
            <a:extLst>
              <a:ext uri="{FF2B5EF4-FFF2-40B4-BE49-F238E27FC236}">
                <a16:creationId xmlns:a16="http://schemas.microsoft.com/office/drawing/2014/main" id="{E900F6BF-3A90-41A3-8633-E329D12062D7}"/>
              </a:ext>
            </a:extLst>
          </p:cNvPr>
          <p:cNvSpPr txBox="1"/>
          <p:nvPr/>
        </p:nvSpPr>
        <p:spPr bwMode="auto">
          <a:xfrm>
            <a:off x="6201805" y="1165370"/>
            <a:ext cx="4099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kern="0" dirty="0">
                <a:solidFill>
                  <a:schemeClr val="tx1"/>
                </a:solidFill>
                <a:latin typeface="+mn-lt"/>
                <a:ea typeface="+mn-ea"/>
              </a:rPr>
              <a:t>BI/Viz</a:t>
            </a:r>
          </a:p>
        </p:txBody>
      </p:sp>
      <p:sp>
        <p:nvSpPr>
          <p:cNvPr id="49" name="TextBox 48">
            <a:extLst>
              <a:ext uri="{FF2B5EF4-FFF2-40B4-BE49-F238E27FC236}">
                <a16:creationId xmlns:a16="http://schemas.microsoft.com/office/drawing/2014/main" id="{4A735CE7-0D54-4367-BBCA-E439B4260A07}"/>
              </a:ext>
            </a:extLst>
          </p:cNvPr>
          <p:cNvSpPr txBox="1"/>
          <p:nvPr/>
        </p:nvSpPr>
        <p:spPr bwMode="auto">
          <a:xfrm>
            <a:off x="2722875" y="1011399"/>
            <a:ext cx="42799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kern="0">
                <a:solidFill>
                  <a:schemeClr val="tx1"/>
                </a:solidFill>
                <a:latin typeface="+mn-lt"/>
                <a:ea typeface="+mn-ea"/>
              </a:rPr>
              <a:t>AI/ML</a:t>
            </a:r>
          </a:p>
        </p:txBody>
      </p:sp>
      <p:cxnSp>
        <p:nvCxnSpPr>
          <p:cNvPr id="51" name="Straight Connector 50">
            <a:extLst>
              <a:ext uri="{FF2B5EF4-FFF2-40B4-BE49-F238E27FC236}">
                <a16:creationId xmlns:a16="http://schemas.microsoft.com/office/drawing/2014/main" id="{A566F2F6-3D31-4450-9FFB-783ABEDFF061}"/>
              </a:ext>
            </a:extLst>
          </p:cNvPr>
          <p:cNvCxnSpPr/>
          <p:nvPr/>
        </p:nvCxnSpPr>
        <p:spPr bwMode="auto">
          <a:xfrm>
            <a:off x="1987688" y="3508840"/>
            <a:ext cx="4637769" cy="20421"/>
          </a:xfrm>
          <a:prstGeom prst="line">
            <a:avLst/>
          </a:prstGeom>
          <a:solidFill>
            <a:schemeClr val="accent1"/>
          </a:solidFill>
          <a:ln w="44450" cap="flat" cmpd="sng" algn="ctr">
            <a:solidFill>
              <a:srgbClr val="55555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Rectangle 51">
            <a:extLst>
              <a:ext uri="{FF2B5EF4-FFF2-40B4-BE49-F238E27FC236}">
                <a16:creationId xmlns:a16="http://schemas.microsoft.com/office/drawing/2014/main" id="{3A7A74E2-FE6F-4FF5-B959-E245DBE5168A}"/>
              </a:ext>
            </a:extLst>
          </p:cNvPr>
          <p:cNvSpPr/>
          <p:nvPr/>
        </p:nvSpPr>
        <p:spPr bwMode="auto">
          <a:xfrm>
            <a:off x="3371096" y="3496613"/>
            <a:ext cx="3254894" cy="150114"/>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53" name="TextBox 52">
            <a:extLst>
              <a:ext uri="{FF2B5EF4-FFF2-40B4-BE49-F238E27FC236}">
                <a16:creationId xmlns:a16="http://schemas.microsoft.com/office/drawing/2014/main" id="{D7447363-B66B-4982-85C0-22EAEA9112BF}"/>
              </a:ext>
            </a:extLst>
          </p:cNvPr>
          <p:cNvSpPr txBox="1"/>
          <p:nvPr/>
        </p:nvSpPr>
        <p:spPr bwMode="auto">
          <a:xfrm>
            <a:off x="3364793" y="1091940"/>
            <a:ext cx="29562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kern="0">
                <a:solidFill>
                  <a:schemeClr val="tx1"/>
                </a:solidFill>
                <a:latin typeface="+mn-lt"/>
                <a:ea typeface="+mn-ea"/>
              </a:rPr>
              <a:t>Ops</a:t>
            </a:r>
          </a:p>
        </p:txBody>
      </p:sp>
      <p:pic>
        <p:nvPicPr>
          <p:cNvPr id="57" name="Graphic 56" descr="Network">
            <a:extLst>
              <a:ext uri="{FF2B5EF4-FFF2-40B4-BE49-F238E27FC236}">
                <a16:creationId xmlns:a16="http://schemas.microsoft.com/office/drawing/2014/main" id="{39D4EC96-34DD-43E2-B0F0-BDD60A03272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09208" y="777110"/>
            <a:ext cx="360781" cy="381647"/>
          </a:xfrm>
          <a:prstGeom prst="rect">
            <a:avLst/>
          </a:prstGeom>
        </p:spPr>
      </p:pic>
      <p:grpSp>
        <p:nvGrpSpPr>
          <p:cNvPr id="65" name="Group 64">
            <a:extLst>
              <a:ext uri="{FF2B5EF4-FFF2-40B4-BE49-F238E27FC236}">
                <a16:creationId xmlns:a16="http://schemas.microsoft.com/office/drawing/2014/main" id="{43CCD1B2-66E8-4AC9-A96F-56EFAB93819C}"/>
              </a:ext>
            </a:extLst>
          </p:cNvPr>
          <p:cNvGrpSpPr/>
          <p:nvPr/>
        </p:nvGrpSpPr>
        <p:grpSpPr>
          <a:xfrm>
            <a:off x="4664519" y="759047"/>
            <a:ext cx="462453" cy="365119"/>
            <a:chOff x="4182220" y="1357069"/>
            <a:chExt cx="471760" cy="471760"/>
          </a:xfrm>
          <a:solidFill>
            <a:srgbClr val="575A93"/>
          </a:solidFill>
        </p:grpSpPr>
        <p:pic>
          <p:nvPicPr>
            <p:cNvPr id="61" name="Graphic 60" descr="Statistics">
              <a:extLst>
                <a:ext uri="{FF2B5EF4-FFF2-40B4-BE49-F238E27FC236}">
                  <a16:creationId xmlns:a16="http://schemas.microsoft.com/office/drawing/2014/main" id="{D2403475-2E21-46BD-86A5-69DBE13D768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82220" y="1357069"/>
              <a:ext cx="471760" cy="471760"/>
            </a:xfrm>
            <a:prstGeom prst="rect">
              <a:avLst/>
            </a:prstGeom>
          </p:spPr>
        </p:pic>
        <p:pic>
          <p:nvPicPr>
            <p:cNvPr id="63" name="Graphic 62" descr="Lighthouse scene">
              <a:extLst>
                <a:ext uri="{FF2B5EF4-FFF2-40B4-BE49-F238E27FC236}">
                  <a16:creationId xmlns:a16="http://schemas.microsoft.com/office/drawing/2014/main" id="{9ABAC006-F031-41A7-97B1-2D87B1EBE18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17904" y="1564028"/>
              <a:ext cx="214567" cy="176538"/>
            </a:xfrm>
            <a:prstGeom prst="rect">
              <a:avLst/>
            </a:prstGeom>
          </p:spPr>
        </p:pic>
      </p:grpSp>
      <p:sp>
        <p:nvSpPr>
          <p:cNvPr id="64" name="TextBox 63">
            <a:extLst>
              <a:ext uri="{FF2B5EF4-FFF2-40B4-BE49-F238E27FC236}">
                <a16:creationId xmlns:a16="http://schemas.microsoft.com/office/drawing/2014/main" id="{7EE5FBB4-1375-443A-9EC8-9FC8D4227875}"/>
              </a:ext>
            </a:extLst>
          </p:cNvPr>
          <p:cNvSpPr txBox="1"/>
          <p:nvPr/>
        </p:nvSpPr>
        <p:spPr bwMode="auto">
          <a:xfrm>
            <a:off x="4706583" y="1084877"/>
            <a:ext cx="4499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0"/>
              </a:spcAft>
              <a:buClr>
                <a:schemeClr val="tx1"/>
              </a:buClr>
            </a:pPr>
            <a:r>
              <a:rPr lang="en-US" sz="700" b="0" kern="0">
                <a:solidFill>
                  <a:schemeClr val="tx1"/>
                </a:solidFill>
                <a:latin typeface="+mn-lt"/>
                <a:ea typeface="+mn-ea"/>
              </a:rPr>
              <a:t>Streaming</a:t>
            </a:r>
          </a:p>
          <a:p>
            <a:pPr algn="l">
              <a:spcAft>
                <a:spcPts val="0"/>
              </a:spcAft>
              <a:buClr>
                <a:schemeClr val="tx1"/>
              </a:buClr>
            </a:pPr>
            <a:r>
              <a:rPr lang="en-US" sz="700" b="0">
                <a:solidFill>
                  <a:schemeClr val="tx1"/>
                </a:solidFill>
              </a:rPr>
              <a:t>Analytics</a:t>
            </a:r>
            <a:endParaRPr lang="en-US" sz="700" b="0" kern="0">
              <a:solidFill>
                <a:schemeClr val="tx1"/>
              </a:solidFill>
              <a:latin typeface="+mn-lt"/>
              <a:ea typeface="+mn-ea"/>
            </a:endParaRPr>
          </a:p>
        </p:txBody>
      </p:sp>
      <p:sp>
        <p:nvSpPr>
          <p:cNvPr id="66" name="TextBox 65">
            <a:extLst>
              <a:ext uri="{FF2B5EF4-FFF2-40B4-BE49-F238E27FC236}">
                <a16:creationId xmlns:a16="http://schemas.microsoft.com/office/drawing/2014/main" id="{2D91F5F0-4AEA-4E59-B389-E66A99030FC9}"/>
              </a:ext>
            </a:extLst>
          </p:cNvPr>
          <p:cNvSpPr txBox="1"/>
          <p:nvPr/>
        </p:nvSpPr>
        <p:spPr bwMode="auto">
          <a:xfrm>
            <a:off x="3957160" y="988726"/>
            <a:ext cx="385191" cy="21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0"/>
              </a:spcAft>
              <a:buClr>
                <a:schemeClr val="tx1"/>
              </a:buClr>
            </a:pPr>
            <a:r>
              <a:rPr lang="en-US" sz="700" kern="0">
                <a:solidFill>
                  <a:schemeClr val="tx1"/>
                </a:solidFill>
                <a:latin typeface="+mn-lt"/>
                <a:ea typeface="+mn-ea"/>
              </a:rPr>
              <a:t>Data </a:t>
            </a:r>
          </a:p>
          <a:p>
            <a:pPr algn="ctr">
              <a:spcAft>
                <a:spcPts val="0"/>
              </a:spcAft>
              <a:buClr>
                <a:schemeClr val="tx1"/>
              </a:buClr>
            </a:pPr>
            <a:r>
              <a:rPr lang="en-US" sz="700">
                <a:solidFill>
                  <a:schemeClr val="tx1"/>
                </a:solidFill>
              </a:rPr>
              <a:t>Science</a:t>
            </a:r>
            <a:endParaRPr lang="en-US" sz="700" kern="0">
              <a:solidFill>
                <a:schemeClr val="tx1"/>
              </a:solidFill>
              <a:latin typeface="+mn-lt"/>
              <a:ea typeface="+mn-ea"/>
            </a:endParaRPr>
          </a:p>
        </p:txBody>
      </p:sp>
      <p:pic>
        <p:nvPicPr>
          <p:cNvPr id="68" name="Graphic 67" descr="Internet">
            <a:extLst>
              <a:ext uri="{FF2B5EF4-FFF2-40B4-BE49-F238E27FC236}">
                <a16:creationId xmlns:a16="http://schemas.microsoft.com/office/drawing/2014/main" id="{FFEBF4F3-10B3-4189-9DD5-3FFC0EF1F83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86762" y="1107774"/>
            <a:ext cx="422968" cy="422968"/>
          </a:xfrm>
          <a:prstGeom prst="rect">
            <a:avLst/>
          </a:prstGeom>
        </p:spPr>
      </p:pic>
      <p:sp>
        <p:nvSpPr>
          <p:cNvPr id="70" name="Rectangle 69">
            <a:extLst>
              <a:ext uri="{FF2B5EF4-FFF2-40B4-BE49-F238E27FC236}">
                <a16:creationId xmlns:a16="http://schemas.microsoft.com/office/drawing/2014/main" id="{CCD4941A-68A4-41B3-A90D-61F0AC841C9B}"/>
              </a:ext>
            </a:extLst>
          </p:cNvPr>
          <p:cNvSpPr/>
          <p:nvPr/>
        </p:nvSpPr>
        <p:spPr bwMode="auto">
          <a:xfrm rot="10800000" flipV="1">
            <a:off x="1988222" y="3297998"/>
            <a:ext cx="4627372" cy="173755"/>
          </a:xfrm>
          <a:prstGeom prst="rect">
            <a:avLst/>
          </a:prstGeom>
          <a:solidFill>
            <a:srgbClr val="00148C">
              <a:alpha val="86000"/>
            </a:srgb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800" dirty="0">
                <a:solidFill>
                  <a:schemeClr val="bg1"/>
                </a:solidFill>
                <a:latin typeface="+mn-lt"/>
                <a:cs typeface="Arial"/>
              </a:rPr>
              <a:t>Data Ingest: Batch Pipeline, CDC, Streams, Triggers</a:t>
            </a:r>
          </a:p>
        </p:txBody>
      </p:sp>
      <p:cxnSp>
        <p:nvCxnSpPr>
          <p:cNvPr id="73" name="Straight Arrow Connector 72">
            <a:extLst>
              <a:ext uri="{FF2B5EF4-FFF2-40B4-BE49-F238E27FC236}">
                <a16:creationId xmlns:a16="http://schemas.microsoft.com/office/drawing/2014/main" id="{8A3CDD63-452D-4C47-844D-DC590AF3B744}"/>
              </a:ext>
            </a:extLst>
          </p:cNvPr>
          <p:cNvCxnSpPr>
            <a:cxnSpLocks/>
          </p:cNvCxnSpPr>
          <p:nvPr/>
        </p:nvCxnSpPr>
        <p:spPr bwMode="auto">
          <a:xfrm flipH="1" flipV="1">
            <a:off x="4311502" y="2981628"/>
            <a:ext cx="1626" cy="26207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75">
            <a:extLst>
              <a:ext uri="{FF2B5EF4-FFF2-40B4-BE49-F238E27FC236}">
                <a16:creationId xmlns:a16="http://schemas.microsoft.com/office/drawing/2014/main" id="{076D8741-D701-4959-8D4F-FE009F3E30F8}"/>
              </a:ext>
            </a:extLst>
          </p:cNvPr>
          <p:cNvSpPr txBox="1"/>
          <p:nvPr/>
        </p:nvSpPr>
        <p:spPr bwMode="auto">
          <a:xfrm>
            <a:off x="2516802" y="3167002"/>
            <a:ext cx="336535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900" b="0" kern="0" dirty="0">
                <a:solidFill>
                  <a:schemeClr val="tx1"/>
                </a:solidFill>
                <a:latin typeface="+mn-lt"/>
                <a:ea typeface="+mn-ea"/>
              </a:rPr>
              <a:t>Structured, semi-structured   and unstructured Data</a:t>
            </a:r>
          </a:p>
        </p:txBody>
      </p:sp>
      <p:sp>
        <p:nvSpPr>
          <p:cNvPr id="80" name="TextBox 79">
            <a:extLst>
              <a:ext uri="{FF2B5EF4-FFF2-40B4-BE49-F238E27FC236}">
                <a16:creationId xmlns:a16="http://schemas.microsoft.com/office/drawing/2014/main" id="{C06026EC-BDB8-4682-AB08-069D4A3A7069}"/>
              </a:ext>
            </a:extLst>
          </p:cNvPr>
          <p:cNvSpPr txBox="1"/>
          <p:nvPr/>
        </p:nvSpPr>
        <p:spPr bwMode="auto">
          <a:xfrm>
            <a:off x="3785304" y="3634843"/>
            <a:ext cx="4464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000" b="0" i="1">
                <a:solidFill>
                  <a:schemeClr val="bg1"/>
                </a:solidFill>
                <a:latin typeface="Comic Sans MS" panose="030F0702030302020204" pitchFamily="66" charset="0"/>
              </a:rPr>
              <a:t>OLTP</a:t>
            </a:r>
          </a:p>
        </p:txBody>
      </p:sp>
      <p:sp>
        <p:nvSpPr>
          <p:cNvPr id="81" name="TextBox 80">
            <a:extLst>
              <a:ext uri="{FF2B5EF4-FFF2-40B4-BE49-F238E27FC236}">
                <a16:creationId xmlns:a16="http://schemas.microsoft.com/office/drawing/2014/main" id="{356BD885-7791-4F7D-9360-6AC9E69CEC07}"/>
              </a:ext>
            </a:extLst>
          </p:cNvPr>
          <p:cNvSpPr txBox="1"/>
          <p:nvPr/>
        </p:nvSpPr>
        <p:spPr bwMode="auto">
          <a:xfrm>
            <a:off x="2984490" y="3643513"/>
            <a:ext cx="38090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i="1">
                <a:solidFill>
                  <a:schemeClr val="bg1"/>
                </a:solidFill>
                <a:latin typeface="Comic Sans MS" panose="030F0702030302020204" pitchFamily="66" charset="0"/>
              </a:rPr>
              <a:t>IoT</a:t>
            </a:r>
            <a:endParaRPr lang="en-US" sz="1000" b="0" i="1" kern="0">
              <a:solidFill>
                <a:schemeClr val="bg1"/>
              </a:solidFill>
              <a:latin typeface="Comic Sans MS" panose="030F0702030302020204" pitchFamily="66" charset="0"/>
            </a:endParaRPr>
          </a:p>
        </p:txBody>
      </p:sp>
      <p:sp>
        <p:nvSpPr>
          <p:cNvPr id="82" name="TextBox 81">
            <a:extLst>
              <a:ext uri="{FF2B5EF4-FFF2-40B4-BE49-F238E27FC236}">
                <a16:creationId xmlns:a16="http://schemas.microsoft.com/office/drawing/2014/main" id="{96840A38-C6E5-42F8-BDDD-06A8F258243F}"/>
              </a:ext>
            </a:extLst>
          </p:cNvPr>
          <p:cNvSpPr txBox="1"/>
          <p:nvPr/>
        </p:nvSpPr>
        <p:spPr bwMode="auto">
          <a:xfrm>
            <a:off x="2617234" y="3803310"/>
            <a:ext cx="38090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000" b="0" i="1" dirty="0">
                <a:solidFill>
                  <a:schemeClr val="bg1"/>
                </a:solidFill>
                <a:latin typeface="Comic Sans MS" panose="030F0702030302020204" pitchFamily="66" charset="0"/>
              </a:rPr>
              <a:t>APIs</a:t>
            </a:r>
          </a:p>
        </p:txBody>
      </p:sp>
      <p:sp>
        <p:nvSpPr>
          <p:cNvPr id="84" name="TextBox 83">
            <a:extLst>
              <a:ext uri="{FF2B5EF4-FFF2-40B4-BE49-F238E27FC236}">
                <a16:creationId xmlns:a16="http://schemas.microsoft.com/office/drawing/2014/main" id="{CC8A8C34-4010-40FA-BA1D-8E89B0200C88}"/>
              </a:ext>
            </a:extLst>
          </p:cNvPr>
          <p:cNvSpPr txBox="1"/>
          <p:nvPr/>
        </p:nvSpPr>
        <p:spPr bwMode="auto">
          <a:xfrm>
            <a:off x="3309153" y="3777837"/>
            <a:ext cx="38090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000" b="0" i="1">
                <a:solidFill>
                  <a:schemeClr val="bg1"/>
                </a:solidFill>
                <a:latin typeface="Comic Sans MS" panose="030F0702030302020204" pitchFamily="66" charset="0"/>
              </a:rPr>
              <a:t>Logs</a:t>
            </a:r>
          </a:p>
        </p:txBody>
      </p:sp>
      <p:sp>
        <p:nvSpPr>
          <p:cNvPr id="85" name="TextBox 84">
            <a:extLst>
              <a:ext uri="{FF2B5EF4-FFF2-40B4-BE49-F238E27FC236}">
                <a16:creationId xmlns:a16="http://schemas.microsoft.com/office/drawing/2014/main" id="{37E577FD-E77A-409D-85EC-9562A4F50AA1}"/>
              </a:ext>
            </a:extLst>
          </p:cNvPr>
          <p:cNvSpPr txBox="1"/>
          <p:nvPr/>
        </p:nvSpPr>
        <p:spPr bwMode="auto">
          <a:xfrm>
            <a:off x="2650923" y="4047532"/>
            <a:ext cx="261745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i="1">
                <a:solidFill>
                  <a:schemeClr val="bg1"/>
                </a:solidFill>
                <a:latin typeface="Comic Sans MS" panose="030F0702030302020204" pitchFamily="66" charset="0"/>
              </a:rPr>
              <a:t>SAP, Salesforce, Service Now, Maximo, other </a:t>
            </a:r>
            <a:endParaRPr lang="en-US" sz="800" b="0" i="1" kern="0">
              <a:solidFill>
                <a:schemeClr val="bg1"/>
              </a:solidFill>
              <a:latin typeface="Comic Sans MS" panose="030F0702030302020204" pitchFamily="66" charset="0"/>
            </a:endParaRPr>
          </a:p>
        </p:txBody>
      </p:sp>
      <p:sp>
        <p:nvSpPr>
          <p:cNvPr id="86" name="TextBox 85">
            <a:extLst>
              <a:ext uri="{FF2B5EF4-FFF2-40B4-BE49-F238E27FC236}">
                <a16:creationId xmlns:a16="http://schemas.microsoft.com/office/drawing/2014/main" id="{C50B3D68-677B-462E-968A-E3994EABDA18}"/>
              </a:ext>
            </a:extLst>
          </p:cNvPr>
          <p:cNvSpPr txBox="1"/>
          <p:nvPr/>
        </p:nvSpPr>
        <p:spPr bwMode="auto">
          <a:xfrm>
            <a:off x="5869211" y="3784652"/>
            <a:ext cx="627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0"/>
              </a:spcAft>
            </a:pPr>
            <a:r>
              <a:rPr lang="en-US" sz="1000" b="0" i="1" dirty="0">
                <a:solidFill>
                  <a:schemeClr val="bg1"/>
                </a:solidFill>
                <a:latin typeface="Comic Sans MS" panose="030F0702030302020204" pitchFamily="66" charset="0"/>
              </a:rPr>
              <a:t>3rd Party</a:t>
            </a:r>
          </a:p>
        </p:txBody>
      </p:sp>
      <p:cxnSp>
        <p:nvCxnSpPr>
          <p:cNvPr id="87" name="Straight Arrow Connector 86">
            <a:extLst>
              <a:ext uri="{FF2B5EF4-FFF2-40B4-BE49-F238E27FC236}">
                <a16:creationId xmlns:a16="http://schemas.microsoft.com/office/drawing/2014/main" id="{FC66FFA4-C409-4B1C-99B1-41EAB22D480A}"/>
              </a:ext>
            </a:extLst>
          </p:cNvPr>
          <p:cNvCxnSpPr/>
          <p:nvPr/>
        </p:nvCxnSpPr>
        <p:spPr bwMode="auto">
          <a:xfrm flipV="1">
            <a:off x="4894304" y="1304299"/>
            <a:ext cx="0" cy="488217"/>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a:extLst>
              <a:ext uri="{FF2B5EF4-FFF2-40B4-BE49-F238E27FC236}">
                <a16:creationId xmlns:a16="http://schemas.microsoft.com/office/drawing/2014/main" id="{8A57EAE8-ED45-4F3E-B043-83234462FDCD}"/>
              </a:ext>
            </a:extLst>
          </p:cNvPr>
          <p:cNvCxnSpPr/>
          <p:nvPr/>
        </p:nvCxnSpPr>
        <p:spPr bwMode="auto">
          <a:xfrm flipH="1" flipV="1">
            <a:off x="2259081" y="1279239"/>
            <a:ext cx="9322" cy="513277"/>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a:extLst>
              <a:ext uri="{FF2B5EF4-FFF2-40B4-BE49-F238E27FC236}">
                <a16:creationId xmlns:a16="http://schemas.microsoft.com/office/drawing/2014/main" id="{29E09097-635F-4670-B115-49F9F9467FC2}"/>
              </a:ext>
            </a:extLst>
          </p:cNvPr>
          <p:cNvCxnSpPr/>
          <p:nvPr/>
        </p:nvCxnSpPr>
        <p:spPr bwMode="auto">
          <a:xfrm flipV="1">
            <a:off x="3485312" y="1279239"/>
            <a:ext cx="0" cy="484029"/>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Arrow Connector 89">
            <a:extLst>
              <a:ext uri="{FF2B5EF4-FFF2-40B4-BE49-F238E27FC236}">
                <a16:creationId xmlns:a16="http://schemas.microsoft.com/office/drawing/2014/main" id="{1DC39EB4-9F72-467A-87BA-40E3071AA329}"/>
              </a:ext>
            </a:extLst>
          </p:cNvPr>
          <p:cNvCxnSpPr/>
          <p:nvPr/>
        </p:nvCxnSpPr>
        <p:spPr bwMode="auto">
          <a:xfrm flipH="1" flipV="1">
            <a:off x="2872035" y="1521487"/>
            <a:ext cx="6384" cy="26091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Straight Arrow Connector 95">
            <a:extLst>
              <a:ext uri="{FF2B5EF4-FFF2-40B4-BE49-F238E27FC236}">
                <a16:creationId xmlns:a16="http://schemas.microsoft.com/office/drawing/2014/main" id="{3570B213-D8DE-4602-BAFB-FF4B31BE1156}"/>
              </a:ext>
            </a:extLst>
          </p:cNvPr>
          <p:cNvCxnSpPr/>
          <p:nvPr/>
        </p:nvCxnSpPr>
        <p:spPr bwMode="auto">
          <a:xfrm flipH="1" flipV="1">
            <a:off x="4159329" y="1522547"/>
            <a:ext cx="6384" cy="26091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TextBox 101">
            <a:extLst>
              <a:ext uri="{FF2B5EF4-FFF2-40B4-BE49-F238E27FC236}">
                <a16:creationId xmlns:a16="http://schemas.microsoft.com/office/drawing/2014/main" id="{7D8B904B-87E9-4350-B2B0-601F10656C46}"/>
              </a:ext>
            </a:extLst>
          </p:cNvPr>
          <p:cNvSpPr txBox="1"/>
          <p:nvPr/>
        </p:nvSpPr>
        <p:spPr bwMode="auto">
          <a:xfrm>
            <a:off x="5390952" y="1074962"/>
            <a:ext cx="59541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kern="0">
                <a:solidFill>
                  <a:schemeClr val="tx1"/>
                </a:solidFill>
                <a:latin typeface="+mn-lt"/>
                <a:ea typeface="+mn-ea"/>
              </a:rPr>
              <a:t>Web/Portal</a:t>
            </a:r>
          </a:p>
        </p:txBody>
      </p:sp>
      <p:sp>
        <p:nvSpPr>
          <p:cNvPr id="110" name="TextBox 109">
            <a:extLst>
              <a:ext uri="{FF2B5EF4-FFF2-40B4-BE49-F238E27FC236}">
                <a16:creationId xmlns:a16="http://schemas.microsoft.com/office/drawing/2014/main" id="{D1A8C937-E92B-4EA2-82CB-6FB4EEDA0003}"/>
              </a:ext>
            </a:extLst>
          </p:cNvPr>
          <p:cNvSpPr txBox="1"/>
          <p:nvPr/>
        </p:nvSpPr>
        <p:spPr bwMode="auto">
          <a:xfrm>
            <a:off x="4204741" y="3746332"/>
            <a:ext cx="10588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0"/>
              </a:spcAft>
            </a:pPr>
            <a:r>
              <a:rPr lang="en-US" sz="800" b="0" i="1">
                <a:solidFill>
                  <a:schemeClr val="bg1"/>
                </a:solidFill>
                <a:latin typeface="Comic Sans MS" panose="030F0702030302020204" pitchFamily="66" charset="0"/>
              </a:rPr>
              <a:t>Social Media</a:t>
            </a:r>
          </a:p>
          <a:p>
            <a:pPr>
              <a:spcAft>
                <a:spcPts val="0"/>
              </a:spcAft>
            </a:pPr>
            <a:r>
              <a:rPr lang="en-US" sz="800" b="0" i="1">
                <a:solidFill>
                  <a:schemeClr val="bg1"/>
                </a:solidFill>
                <a:latin typeface="Comic Sans MS" panose="030F0702030302020204" pitchFamily="66" charset="0"/>
              </a:rPr>
              <a:t> &amp; Sentiment Data</a:t>
            </a:r>
          </a:p>
        </p:txBody>
      </p:sp>
      <p:sp>
        <p:nvSpPr>
          <p:cNvPr id="113" name="Rectangle: Rounded Corners 8">
            <a:extLst>
              <a:ext uri="{FF2B5EF4-FFF2-40B4-BE49-F238E27FC236}">
                <a16:creationId xmlns:a16="http://schemas.microsoft.com/office/drawing/2014/main" id="{A0046A96-FFF4-42BF-8037-F39C1856F9D6}"/>
              </a:ext>
            </a:extLst>
          </p:cNvPr>
          <p:cNvSpPr txBox="1"/>
          <p:nvPr/>
        </p:nvSpPr>
        <p:spPr>
          <a:xfrm>
            <a:off x="4730711" y="4213440"/>
            <a:ext cx="655909" cy="221720"/>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Archival</a:t>
            </a:r>
          </a:p>
        </p:txBody>
      </p:sp>
      <p:grpSp>
        <p:nvGrpSpPr>
          <p:cNvPr id="118" name="Group 117">
            <a:extLst>
              <a:ext uri="{FF2B5EF4-FFF2-40B4-BE49-F238E27FC236}">
                <a16:creationId xmlns:a16="http://schemas.microsoft.com/office/drawing/2014/main" id="{0501577D-30C4-48F3-B535-D29DA3FE2B6F}"/>
              </a:ext>
            </a:extLst>
          </p:cNvPr>
          <p:cNvGrpSpPr/>
          <p:nvPr/>
        </p:nvGrpSpPr>
        <p:grpSpPr>
          <a:xfrm>
            <a:off x="5464853" y="2168176"/>
            <a:ext cx="1088404" cy="520801"/>
            <a:chOff x="6235317" y="1322674"/>
            <a:chExt cx="647373" cy="404608"/>
          </a:xfrm>
          <a:solidFill>
            <a:schemeClr val="accent4"/>
          </a:solidFill>
        </p:grpSpPr>
        <p:sp>
          <p:nvSpPr>
            <p:cNvPr id="119" name="Rectangle: Rounded Corners 118">
              <a:extLst>
                <a:ext uri="{FF2B5EF4-FFF2-40B4-BE49-F238E27FC236}">
                  <a16:creationId xmlns:a16="http://schemas.microsoft.com/office/drawing/2014/main" id="{6420B4AB-6099-4330-8FEF-7C9DE152F110}"/>
                </a:ext>
              </a:extLst>
            </p:cNvPr>
            <p:cNvSpPr/>
            <p:nvPr/>
          </p:nvSpPr>
          <p:spPr>
            <a:xfrm>
              <a:off x="6235317" y="1322674"/>
              <a:ext cx="647373" cy="404608"/>
            </a:xfrm>
            <a:prstGeom prst="roundRect">
              <a:avLst>
                <a:gd name="adj" fmla="val 10000"/>
              </a:avLst>
            </a:prstGeom>
            <a:solidFill>
              <a:srgbClr val="000B65"/>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sp>
        <p:sp>
          <p:nvSpPr>
            <p:cNvPr id="120" name="Rectangle: Rounded Corners 8">
              <a:extLst>
                <a:ext uri="{FF2B5EF4-FFF2-40B4-BE49-F238E27FC236}">
                  <a16:creationId xmlns:a16="http://schemas.microsoft.com/office/drawing/2014/main" id="{1AB04D0D-7EE7-4968-A748-07FBC026B6EC}"/>
                </a:ext>
              </a:extLst>
            </p:cNvPr>
            <p:cNvSpPr txBox="1"/>
            <p:nvPr/>
          </p:nvSpPr>
          <p:spPr>
            <a:xfrm>
              <a:off x="6247168" y="1334525"/>
              <a:ext cx="623671" cy="380906"/>
            </a:xfrm>
            <a:prstGeom prst="rect">
              <a:avLst/>
            </a:prstGeom>
            <a:solidFill>
              <a:srgbClr val="00148C"/>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11430" tIns="7620" rIns="11430" bIns="7620" numCol="1" spcCol="1270" anchor="ctr" anchorCtr="0">
              <a:noAutofit/>
            </a:bodyPr>
            <a:lstStyle/>
            <a:p>
              <a:pPr algn="ctr" defTabSz="266700">
                <a:lnSpc>
                  <a:spcPct val="90000"/>
                </a:lnSpc>
                <a:spcAft>
                  <a:spcPts val="0"/>
                </a:spcAft>
              </a:pPr>
              <a:r>
                <a:rPr lang="en-US" sz="800" dirty="0">
                  <a:solidFill>
                    <a:schemeClr val="bg1"/>
                  </a:solidFill>
                  <a:latin typeface="Comic Sans MS" panose="030F0702030302020204" pitchFamily="66" charset="0"/>
                  <a:cs typeface="Arial"/>
                </a:rPr>
                <a:t>Aggregated Data Layer</a:t>
              </a:r>
            </a:p>
            <a:p>
              <a:pPr algn="ctr" defTabSz="266700">
                <a:lnSpc>
                  <a:spcPct val="90000"/>
                </a:lnSpc>
                <a:spcAft>
                  <a:spcPts val="0"/>
                </a:spcAft>
              </a:pPr>
              <a:r>
                <a:rPr lang="en-US" sz="800" dirty="0">
                  <a:solidFill>
                    <a:schemeClr val="bg1"/>
                  </a:solidFill>
                  <a:latin typeface="Comic Sans MS" panose="030F0702030302020204" pitchFamily="66" charset="0"/>
                  <a:cs typeface="Arial"/>
                </a:rPr>
                <a:t>(DM)</a:t>
              </a:r>
            </a:p>
          </p:txBody>
        </p:sp>
      </p:grpSp>
      <p:grpSp>
        <p:nvGrpSpPr>
          <p:cNvPr id="122" name="Group 121">
            <a:extLst>
              <a:ext uri="{FF2B5EF4-FFF2-40B4-BE49-F238E27FC236}">
                <a16:creationId xmlns:a16="http://schemas.microsoft.com/office/drawing/2014/main" id="{2E749681-3E70-4914-A7AC-23B4755071BC}"/>
              </a:ext>
            </a:extLst>
          </p:cNvPr>
          <p:cNvGrpSpPr/>
          <p:nvPr/>
        </p:nvGrpSpPr>
        <p:grpSpPr>
          <a:xfrm>
            <a:off x="2035597" y="2144947"/>
            <a:ext cx="1088404" cy="520801"/>
            <a:chOff x="6235317" y="1322674"/>
            <a:chExt cx="647373" cy="404608"/>
          </a:xfr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grpSpPr>
        <p:sp>
          <p:nvSpPr>
            <p:cNvPr id="123" name="Rectangle: Rounded Corners 122">
              <a:extLst>
                <a:ext uri="{FF2B5EF4-FFF2-40B4-BE49-F238E27FC236}">
                  <a16:creationId xmlns:a16="http://schemas.microsoft.com/office/drawing/2014/main" id="{732236A4-C39A-419C-A5B7-8706F08A403E}"/>
                </a:ext>
              </a:extLst>
            </p:cNvPr>
            <p:cNvSpPr/>
            <p:nvPr/>
          </p:nvSpPr>
          <p:spPr>
            <a:xfrm>
              <a:off x="6235317" y="1322674"/>
              <a:ext cx="647373" cy="404608"/>
            </a:xfrm>
            <a:prstGeom prst="roundRect">
              <a:avLst>
                <a:gd name="adj" fmla="val 10000"/>
              </a:avLst>
            </a:prstGeom>
            <a:solidFill>
              <a:schemeClr val="accent1">
                <a:lumMod val="75000"/>
              </a:schemeClr>
            </a:solidFill>
            <a:ln w="28575" cap="flat" cmpd="sng" algn="ctr">
              <a:solidFill>
                <a:srgbClr val="7981E3"/>
              </a:solidFill>
              <a:prstDash val="solid"/>
              <a:round/>
              <a:headEnd type="none" w="med" len="med"/>
              <a:tailEnd type="none" w="med" len="med"/>
            </a:ln>
            <a:effectLst>
              <a:softEdge rad="25400"/>
            </a:effectLst>
          </p:spPr>
        </p:sp>
        <p:sp>
          <p:nvSpPr>
            <p:cNvPr id="124" name="Rectangle: Rounded Corners 8">
              <a:extLst>
                <a:ext uri="{FF2B5EF4-FFF2-40B4-BE49-F238E27FC236}">
                  <a16:creationId xmlns:a16="http://schemas.microsoft.com/office/drawing/2014/main" id="{94BBE351-FD8E-462E-92E7-1EE49EEE09AA}"/>
                </a:ext>
              </a:extLst>
            </p:cNvPr>
            <p:cNvSpPr txBox="1"/>
            <p:nvPr/>
          </p:nvSpPr>
          <p:spPr>
            <a:xfrm>
              <a:off x="6247168" y="1334525"/>
              <a:ext cx="623671" cy="380906"/>
            </a:xfrm>
            <a:prstGeom prst="rect">
              <a:avLst/>
            </a:prstGeom>
            <a:solidFill>
              <a:srgbClr val="00148C"/>
            </a:solidFill>
            <a:ln w="28575" cap="flat" cmpd="sng" algn="ctr">
              <a:solidFill>
                <a:srgbClr val="7981E3"/>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defPPr>
                <a:defRPr lang="en-GB"/>
              </a:defPPr>
              <a:lvl1pPr algn="ctr">
                <a:spcAft>
                  <a:spcPts val="450"/>
                </a:spcAft>
                <a:defRPr sz="800">
                  <a:solidFill>
                    <a:schemeClr val="bg1"/>
                  </a:solidFill>
                  <a:latin typeface="Comic Sans MS" panose="030F0702030302020204" pitchFamily="66" charset="0"/>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pPr>
                <a:spcAft>
                  <a:spcPts val="0"/>
                </a:spcAft>
              </a:pPr>
              <a:r>
                <a:rPr lang="en-US" dirty="0"/>
                <a:t>Data Lake / Raw</a:t>
              </a:r>
            </a:p>
            <a:p>
              <a:pPr>
                <a:spcAft>
                  <a:spcPts val="0"/>
                </a:spcAft>
              </a:pPr>
              <a:r>
                <a:rPr lang="en-US" dirty="0"/>
                <a:t>(Landing)</a:t>
              </a:r>
            </a:p>
          </p:txBody>
        </p:sp>
      </p:grpSp>
      <p:grpSp>
        <p:nvGrpSpPr>
          <p:cNvPr id="125" name="Group 124">
            <a:extLst>
              <a:ext uri="{FF2B5EF4-FFF2-40B4-BE49-F238E27FC236}">
                <a16:creationId xmlns:a16="http://schemas.microsoft.com/office/drawing/2014/main" id="{87B0F86A-8C8A-4941-BB58-D9C4B4859A67}"/>
              </a:ext>
            </a:extLst>
          </p:cNvPr>
          <p:cNvGrpSpPr/>
          <p:nvPr/>
        </p:nvGrpSpPr>
        <p:grpSpPr>
          <a:xfrm>
            <a:off x="3165996" y="2152921"/>
            <a:ext cx="1088405" cy="520801"/>
            <a:chOff x="6235317" y="1322674"/>
            <a:chExt cx="647373" cy="404608"/>
          </a:xfr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grpSpPr>
        <p:sp>
          <p:nvSpPr>
            <p:cNvPr id="126" name="Rectangle: Rounded Corners 125">
              <a:extLst>
                <a:ext uri="{FF2B5EF4-FFF2-40B4-BE49-F238E27FC236}">
                  <a16:creationId xmlns:a16="http://schemas.microsoft.com/office/drawing/2014/main" id="{F573ADDC-1C52-4012-9D28-0C1BC254B213}"/>
                </a:ext>
              </a:extLst>
            </p:cNvPr>
            <p:cNvSpPr/>
            <p:nvPr/>
          </p:nvSpPr>
          <p:spPr>
            <a:xfrm>
              <a:off x="6235317" y="1322674"/>
              <a:ext cx="647373" cy="404608"/>
            </a:xfrm>
            <a:prstGeom prst="roundRect">
              <a:avLst>
                <a:gd name="adj" fmla="val 10000"/>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sp>
        <p:sp>
          <p:nvSpPr>
            <p:cNvPr id="127" name="Rectangle: Rounded Corners 8">
              <a:extLst>
                <a:ext uri="{FF2B5EF4-FFF2-40B4-BE49-F238E27FC236}">
                  <a16:creationId xmlns:a16="http://schemas.microsoft.com/office/drawing/2014/main" id="{6C00FD71-1FA5-424B-ABDC-23EF7C3198DB}"/>
                </a:ext>
              </a:extLst>
            </p:cNvPr>
            <p:cNvSpPr txBox="1"/>
            <p:nvPr/>
          </p:nvSpPr>
          <p:spPr>
            <a:xfrm>
              <a:off x="6247162" y="1334525"/>
              <a:ext cx="623671" cy="380906"/>
            </a:xfrm>
            <a:prstGeom prst="rect">
              <a:avLst/>
            </a:prstGeom>
            <a:solidFill>
              <a:srgbClr val="00148C"/>
            </a:solidFill>
            <a:ln w="28575" cap="flat" cmpd="sng" algn="ctr">
              <a:solidFill>
                <a:schemeClr val="accent1"/>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defPPr>
                <a:defRPr lang="en-GB"/>
              </a:defPPr>
              <a:lvl1pPr algn="ctr">
                <a:spcAft>
                  <a:spcPts val="450"/>
                </a:spcAft>
                <a:defRPr sz="900">
                  <a:solidFill>
                    <a:schemeClr val="bg1"/>
                  </a:solidFill>
                  <a:latin typeface="Comic Sans MS" panose="030F0702030302020204" pitchFamily="66" charset="0"/>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pPr>
                <a:spcAft>
                  <a:spcPts val="0"/>
                </a:spcAft>
              </a:pPr>
              <a:r>
                <a:rPr lang="en-US" sz="800" dirty="0"/>
                <a:t>Cached Transactional</a:t>
              </a:r>
            </a:p>
            <a:p>
              <a:pPr>
                <a:spcAft>
                  <a:spcPts val="0"/>
                </a:spcAft>
              </a:pPr>
              <a:r>
                <a:rPr lang="en-US" sz="800" dirty="0"/>
                <a:t>(ODS, Ops)</a:t>
              </a:r>
            </a:p>
          </p:txBody>
        </p:sp>
      </p:grpSp>
      <p:pic>
        <p:nvPicPr>
          <p:cNvPr id="143" name="Graphic 142" descr="Scientist">
            <a:extLst>
              <a:ext uri="{FF2B5EF4-FFF2-40B4-BE49-F238E27FC236}">
                <a16:creationId xmlns:a16="http://schemas.microsoft.com/office/drawing/2014/main" id="{9D810190-2935-4A2C-B0CD-D9E3ED72057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958893" y="1158757"/>
            <a:ext cx="403202" cy="403202"/>
          </a:xfrm>
          <a:prstGeom prst="rect">
            <a:avLst/>
          </a:prstGeom>
        </p:spPr>
      </p:pic>
      <p:sp>
        <p:nvSpPr>
          <p:cNvPr id="144" name="TextBox 143">
            <a:extLst>
              <a:ext uri="{FF2B5EF4-FFF2-40B4-BE49-F238E27FC236}">
                <a16:creationId xmlns:a16="http://schemas.microsoft.com/office/drawing/2014/main" id="{5058B72B-3D15-462D-9509-0B6E74C57F43}"/>
              </a:ext>
            </a:extLst>
          </p:cNvPr>
          <p:cNvSpPr txBox="1"/>
          <p:nvPr/>
        </p:nvSpPr>
        <p:spPr bwMode="auto">
          <a:xfrm>
            <a:off x="5081150" y="3631994"/>
            <a:ext cx="73397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i="1">
                <a:solidFill>
                  <a:schemeClr val="bg1"/>
                </a:solidFill>
                <a:latin typeface="Comic Sans MS" panose="030F0702030302020204" pitchFamily="66" charset="0"/>
              </a:rPr>
              <a:t>Mainframe</a:t>
            </a:r>
            <a:endParaRPr lang="en-US" sz="1000" b="0" i="1" kern="0">
              <a:solidFill>
                <a:schemeClr val="bg1"/>
              </a:solidFill>
              <a:latin typeface="Comic Sans MS" panose="030F0702030302020204" pitchFamily="66" charset="0"/>
            </a:endParaRPr>
          </a:p>
        </p:txBody>
      </p:sp>
      <p:sp>
        <p:nvSpPr>
          <p:cNvPr id="150" name="TextBox 149">
            <a:extLst>
              <a:ext uri="{FF2B5EF4-FFF2-40B4-BE49-F238E27FC236}">
                <a16:creationId xmlns:a16="http://schemas.microsoft.com/office/drawing/2014/main" id="{ADD3B202-40BC-4BDA-A606-ECC174B8F46C}"/>
              </a:ext>
            </a:extLst>
          </p:cNvPr>
          <p:cNvSpPr txBox="1"/>
          <p:nvPr/>
        </p:nvSpPr>
        <p:spPr bwMode="auto">
          <a:xfrm>
            <a:off x="2018018" y="3624322"/>
            <a:ext cx="59729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i="1" dirty="0">
                <a:solidFill>
                  <a:schemeClr val="bg1"/>
                </a:solidFill>
                <a:latin typeface="Comic Sans MS" panose="030F0702030302020204" pitchFamily="66" charset="0"/>
              </a:rPr>
              <a:t>ERP/CRM</a:t>
            </a:r>
            <a:endParaRPr lang="en-US" sz="1000" b="0" i="1" kern="0" dirty="0">
              <a:solidFill>
                <a:schemeClr val="bg1"/>
              </a:solidFill>
              <a:latin typeface="Comic Sans MS" panose="030F0702030302020204" pitchFamily="66" charset="0"/>
            </a:endParaRPr>
          </a:p>
        </p:txBody>
      </p:sp>
      <p:cxnSp>
        <p:nvCxnSpPr>
          <p:cNvPr id="154" name="Connector: Curved 153">
            <a:extLst>
              <a:ext uri="{FF2B5EF4-FFF2-40B4-BE49-F238E27FC236}">
                <a16:creationId xmlns:a16="http://schemas.microsoft.com/office/drawing/2014/main" id="{79C74062-7BD9-4C40-A4FA-4C79782E2323}"/>
              </a:ext>
            </a:extLst>
          </p:cNvPr>
          <p:cNvCxnSpPr>
            <a:cxnSpLocks/>
            <a:stCxn id="150" idx="2"/>
          </p:cNvCxnSpPr>
          <p:nvPr/>
        </p:nvCxnSpPr>
        <p:spPr bwMode="auto">
          <a:xfrm rot="16200000" flipH="1">
            <a:off x="2305655" y="3789218"/>
            <a:ext cx="320660" cy="298644"/>
          </a:xfrm>
          <a:prstGeom prst="curvedConnector3">
            <a:avLst>
              <a:gd name="adj1" fmla="val 96818"/>
            </a:avLst>
          </a:prstGeom>
          <a:ln>
            <a:solidFill>
              <a:schemeClr val="accent2">
                <a:lumMod val="20000"/>
                <a:lumOff val="80000"/>
              </a:schemeClr>
            </a:solidFill>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158" name="Straight Arrow Connector 157">
            <a:extLst>
              <a:ext uri="{FF2B5EF4-FFF2-40B4-BE49-F238E27FC236}">
                <a16:creationId xmlns:a16="http://schemas.microsoft.com/office/drawing/2014/main" id="{756C034E-CCAF-4BE6-80FE-21A802FFD823}"/>
              </a:ext>
            </a:extLst>
          </p:cNvPr>
          <p:cNvCxnSpPr/>
          <p:nvPr/>
        </p:nvCxnSpPr>
        <p:spPr bwMode="auto">
          <a:xfrm flipH="1" flipV="1">
            <a:off x="5671347" y="1539105"/>
            <a:ext cx="6384" cy="26091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2" name="Group 161">
            <a:extLst>
              <a:ext uri="{FF2B5EF4-FFF2-40B4-BE49-F238E27FC236}">
                <a16:creationId xmlns:a16="http://schemas.microsoft.com/office/drawing/2014/main" id="{444208B1-91C0-4C47-A91B-C682B5AB7F08}"/>
              </a:ext>
            </a:extLst>
          </p:cNvPr>
          <p:cNvGrpSpPr/>
          <p:nvPr/>
        </p:nvGrpSpPr>
        <p:grpSpPr>
          <a:xfrm>
            <a:off x="1672201" y="779353"/>
            <a:ext cx="287510" cy="3637628"/>
            <a:chOff x="1030408" y="854180"/>
            <a:chExt cx="298369" cy="3207153"/>
          </a:xfrm>
          <a:solidFill>
            <a:srgbClr val="00148C"/>
          </a:solidFill>
        </p:grpSpPr>
        <p:sp>
          <p:nvSpPr>
            <p:cNvPr id="160" name="Arrow: Up-Down 159">
              <a:extLst>
                <a:ext uri="{FF2B5EF4-FFF2-40B4-BE49-F238E27FC236}">
                  <a16:creationId xmlns:a16="http://schemas.microsoft.com/office/drawing/2014/main" id="{08B1A63C-87A6-4A9B-AB5E-DEB7ED5274DB}"/>
                </a:ext>
              </a:extLst>
            </p:cNvPr>
            <p:cNvSpPr/>
            <p:nvPr/>
          </p:nvSpPr>
          <p:spPr bwMode="auto">
            <a:xfrm>
              <a:off x="1030408" y="854180"/>
              <a:ext cx="298369" cy="3207153"/>
            </a:xfrm>
            <a:prstGeom prst="upDownArrow">
              <a:avLst/>
            </a:prstGeom>
            <a:grpFill/>
            <a:ln w="9525" cap="flat" cmpd="sng" algn="ctr">
              <a:solidFill>
                <a:schemeClr val="accent4"/>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lvl="1">
                <a:spcAft>
                  <a:spcPts val="450"/>
                </a:spcAft>
              </a:pPr>
              <a:endParaRPr lang="en-US" sz="1000">
                <a:solidFill>
                  <a:schemeClr val="accent4"/>
                </a:solidFill>
                <a:latin typeface="+mn-lt"/>
                <a:cs typeface="Arial"/>
              </a:endParaRPr>
            </a:p>
          </p:txBody>
        </p:sp>
        <p:sp>
          <p:nvSpPr>
            <p:cNvPr id="161" name="TextBox 160">
              <a:extLst>
                <a:ext uri="{FF2B5EF4-FFF2-40B4-BE49-F238E27FC236}">
                  <a16:creationId xmlns:a16="http://schemas.microsoft.com/office/drawing/2014/main" id="{9DA96FB9-2657-45D4-9207-6EE8E2AC704C}"/>
                </a:ext>
              </a:extLst>
            </p:cNvPr>
            <p:cNvSpPr txBox="1"/>
            <p:nvPr/>
          </p:nvSpPr>
          <p:spPr bwMode="auto">
            <a:xfrm rot="16200000">
              <a:off x="364286" y="2241925"/>
              <a:ext cx="1627097" cy="1277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kern="0" dirty="0">
                  <a:solidFill>
                    <a:schemeClr val="bg1"/>
                  </a:solidFill>
                  <a:latin typeface="+mn-lt"/>
                  <a:ea typeface="+mn-ea"/>
                </a:rPr>
                <a:t>Data</a:t>
              </a:r>
              <a:r>
                <a:rPr lang="en-US" sz="800" b="0" kern="0" dirty="0">
                  <a:solidFill>
                    <a:schemeClr val="accent4"/>
                  </a:solidFill>
                  <a:latin typeface="+mn-lt"/>
                  <a:ea typeface="+mn-ea"/>
                </a:rPr>
                <a:t> </a:t>
              </a:r>
              <a:r>
                <a:rPr lang="en-US" sz="800" b="0" kern="0" dirty="0">
                  <a:solidFill>
                    <a:schemeClr val="bg1"/>
                  </a:solidFill>
                  <a:latin typeface="+mn-lt"/>
                  <a:ea typeface="+mn-ea"/>
                </a:rPr>
                <a:t>Architecture &amp; Design</a:t>
              </a:r>
            </a:p>
          </p:txBody>
        </p:sp>
      </p:grpSp>
      <p:sp>
        <p:nvSpPr>
          <p:cNvPr id="171" name="Rectangle: Rounded Corners 8">
            <a:extLst>
              <a:ext uri="{FF2B5EF4-FFF2-40B4-BE49-F238E27FC236}">
                <a16:creationId xmlns:a16="http://schemas.microsoft.com/office/drawing/2014/main" id="{F748D4FC-3BD5-4FA6-B29B-245B9641E304}"/>
              </a:ext>
            </a:extLst>
          </p:cNvPr>
          <p:cNvSpPr txBox="1"/>
          <p:nvPr/>
        </p:nvSpPr>
        <p:spPr>
          <a:xfrm>
            <a:off x="1988222" y="4213440"/>
            <a:ext cx="1029757" cy="222527"/>
          </a:xfrm>
          <a:prstGeom prst="rect">
            <a:avLst/>
          </a:prstGeom>
          <a:solidFill>
            <a:schemeClr val="tx1">
              <a:lumMod val="75000"/>
            </a:schemeClr>
          </a:solidFill>
          <a:ln w="9525"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i="1">
                <a:solidFill>
                  <a:schemeClr val="accent5">
                    <a:lumMod val="50000"/>
                  </a:schemeClr>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b="0" i="0" dirty="0">
                <a:solidFill>
                  <a:schemeClr val="bg1"/>
                </a:solidFill>
              </a:rPr>
              <a:t>MDM</a:t>
            </a:r>
          </a:p>
        </p:txBody>
      </p:sp>
      <p:sp>
        <p:nvSpPr>
          <p:cNvPr id="185" name="Rectangle: Rounded Corners 8">
            <a:extLst>
              <a:ext uri="{FF2B5EF4-FFF2-40B4-BE49-F238E27FC236}">
                <a16:creationId xmlns:a16="http://schemas.microsoft.com/office/drawing/2014/main" id="{2DBF6B5E-0120-4572-8DB6-2FF23B047BF2}"/>
              </a:ext>
            </a:extLst>
          </p:cNvPr>
          <p:cNvSpPr txBox="1"/>
          <p:nvPr/>
        </p:nvSpPr>
        <p:spPr>
          <a:xfrm>
            <a:off x="3147775" y="1837005"/>
            <a:ext cx="1145369" cy="214762"/>
          </a:xfrm>
          <a:prstGeom prst="rect">
            <a:avLst/>
          </a:prstGeom>
          <a:solidFill>
            <a:schemeClr val="tx1">
              <a:lumMod val="75000"/>
            </a:schemeClr>
          </a:solidFill>
          <a:ln w="9525"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Quality</a:t>
            </a:r>
          </a:p>
        </p:txBody>
      </p:sp>
      <p:sp>
        <p:nvSpPr>
          <p:cNvPr id="187" name="Rectangle: Rounded Corners 8">
            <a:extLst>
              <a:ext uri="{FF2B5EF4-FFF2-40B4-BE49-F238E27FC236}">
                <a16:creationId xmlns:a16="http://schemas.microsoft.com/office/drawing/2014/main" id="{7A8A5CBD-123E-4D03-8D5E-706A078AC7B4}"/>
              </a:ext>
            </a:extLst>
          </p:cNvPr>
          <p:cNvSpPr txBox="1"/>
          <p:nvPr/>
        </p:nvSpPr>
        <p:spPr>
          <a:xfrm>
            <a:off x="1988288" y="1837377"/>
            <a:ext cx="1161017" cy="214389"/>
          </a:xfrm>
          <a:prstGeom prst="rect">
            <a:avLst/>
          </a:prstGeom>
          <a:solidFill>
            <a:schemeClr val="tx1">
              <a:lumMod val="75000"/>
            </a:schemeClr>
          </a:solidFill>
          <a:ln w="9525"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a:t>MDM</a:t>
            </a:r>
          </a:p>
        </p:txBody>
      </p:sp>
      <p:pic>
        <p:nvPicPr>
          <p:cNvPr id="189" name="Graphic 188" descr="Smart Phone">
            <a:extLst>
              <a:ext uri="{FF2B5EF4-FFF2-40B4-BE49-F238E27FC236}">
                <a16:creationId xmlns:a16="http://schemas.microsoft.com/office/drawing/2014/main" id="{8ABF6AD6-5200-4DB5-AD99-C6D9003E482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625457" y="1246556"/>
            <a:ext cx="279122" cy="279122"/>
          </a:xfrm>
          <a:prstGeom prst="rect">
            <a:avLst/>
          </a:prstGeom>
        </p:spPr>
      </p:pic>
      <p:sp>
        <p:nvSpPr>
          <p:cNvPr id="196" name="TextBox 195">
            <a:extLst>
              <a:ext uri="{FF2B5EF4-FFF2-40B4-BE49-F238E27FC236}">
                <a16:creationId xmlns:a16="http://schemas.microsoft.com/office/drawing/2014/main" id="{3C85B2DC-3D64-4546-BD3F-8F10649B8216}"/>
              </a:ext>
            </a:extLst>
          </p:cNvPr>
          <p:cNvSpPr txBox="1"/>
          <p:nvPr/>
        </p:nvSpPr>
        <p:spPr bwMode="auto">
          <a:xfrm>
            <a:off x="2035597" y="1082351"/>
            <a:ext cx="6617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0"/>
              </a:spcAft>
              <a:buClr>
                <a:schemeClr val="tx1"/>
              </a:buClr>
            </a:pPr>
            <a:r>
              <a:rPr lang="en-US" sz="700" b="0" dirty="0">
                <a:solidFill>
                  <a:schemeClr val="tx1"/>
                </a:solidFill>
              </a:rPr>
              <a:t>App/Service</a:t>
            </a:r>
          </a:p>
          <a:p>
            <a:pPr algn="l">
              <a:spcAft>
                <a:spcPts val="0"/>
              </a:spcAft>
              <a:buClr>
                <a:schemeClr val="tx1"/>
              </a:buClr>
            </a:pPr>
            <a:r>
              <a:rPr lang="en-US" sz="700" b="0" dirty="0">
                <a:solidFill>
                  <a:schemeClr val="tx1"/>
                </a:solidFill>
              </a:rPr>
              <a:t>(3</a:t>
            </a:r>
            <a:r>
              <a:rPr lang="en-US" sz="700" b="0" baseline="30000" dirty="0">
                <a:solidFill>
                  <a:schemeClr val="tx1"/>
                </a:solidFill>
              </a:rPr>
              <a:t>rd</a:t>
            </a:r>
            <a:r>
              <a:rPr lang="en-US" sz="700" b="0" dirty="0">
                <a:solidFill>
                  <a:schemeClr val="tx1"/>
                </a:solidFill>
              </a:rPr>
              <a:t> Party) </a:t>
            </a:r>
            <a:endParaRPr lang="en-US" sz="700" b="0" kern="0" dirty="0">
              <a:solidFill>
                <a:schemeClr val="tx1"/>
              </a:solidFill>
              <a:latin typeface="+mn-lt"/>
              <a:ea typeface="+mn-ea"/>
            </a:endParaRPr>
          </a:p>
        </p:txBody>
      </p:sp>
      <p:sp>
        <p:nvSpPr>
          <p:cNvPr id="199" name="Rectangle: Rounded Corners 8">
            <a:extLst>
              <a:ext uri="{FF2B5EF4-FFF2-40B4-BE49-F238E27FC236}">
                <a16:creationId xmlns:a16="http://schemas.microsoft.com/office/drawing/2014/main" id="{D46682C3-1B2A-47BA-8910-35181FF5367E}"/>
              </a:ext>
            </a:extLst>
          </p:cNvPr>
          <p:cNvSpPr txBox="1"/>
          <p:nvPr/>
        </p:nvSpPr>
        <p:spPr>
          <a:xfrm>
            <a:off x="5438967" y="1838803"/>
            <a:ext cx="1176626" cy="214389"/>
          </a:xfrm>
          <a:prstGeom prst="rect">
            <a:avLst/>
          </a:prstGeom>
          <a:solidFill>
            <a:schemeClr val="tx1">
              <a:lumMod val="75000"/>
            </a:schemeClr>
          </a:solidFill>
          <a:ln w="9525"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pPr>
              <a:spcAft>
                <a:spcPts val="0"/>
              </a:spcAft>
            </a:pPr>
            <a:r>
              <a:rPr lang="en-US" sz="700" dirty="0"/>
              <a:t>Integration</a:t>
            </a:r>
          </a:p>
          <a:p>
            <a:pPr>
              <a:spcAft>
                <a:spcPts val="0"/>
              </a:spcAft>
            </a:pPr>
            <a:r>
              <a:rPr lang="en-US" sz="700" dirty="0"/>
              <a:t>Service</a:t>
            </a:r>
          </a:p>
        </p:txBody>
      </p:sp>
      <p:cxnSp>
        <p:nvCxnSpPr>
          <p:cNvPr id="203" name="Straight Arrow Connector 202">
            <a:extLst>
              <a:ext uri="{FF2B5EF4-FFF2-40B4-BE49-F238E27FC236}">
                <a16:creationId xmlns:a16="http://schemas.microsoft.com/office/drawing/2014/main" id="{6C482328-B9F4-4A7D-9EFB-CA72D3F2442B}"/>
              </a:ext>
            </a:extLst>
          </p:cNvPr>
          <p:cNvCxnSpPr/>
          <p:nvPr/>
        </p:nvCxnSpPr>
        <p:spPr bwMode="auto">
          <a:xfrm flipV="1">
            <a:off x="6352728" y="1304299"/>
            <a:ext cx="0" cy="495718"/>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 name="Rectangle: Rounded Corners 8">
            <a:extLst>
              <a:ext uri="{FF2B5EF4-FFF2-40B4-BE49-F238E27FC236}">
                <a16:creationId xmlns:a16="http://schemas.microsoft.com/office/drawing/2014/main" id="{14470DE5-5676-4DD5-84D9-79024324A972}"/>
              </a:ext>
            </a:extLst>
          </p:cNvPr>
          <p:cNvSpPr txBox="1"/>
          <p:nvPr/>
        </p:nvSpPr>
        <p:spPr>
          <a:xfrm>
            <a:off x="4293371" y="1837829"/>
            <a:ext cx="1145369" cy="214762"/>
          </a:xfrm>
          <a:prstGeom prst="rect">
            <a:avLst/>
          </a:prstGeom>
          <a:solidFill>
            <a:schemeClr val="tx1">
              <a:lumMod val="75000"/>
            </a:schemeClr>
          </a:solidFill>
          <a:ln w="9525"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a:t>Data Catalog</a:t>
            </a:r>
          </a:p>
        </p:txBody>
      </p:sp>
      <p:sp>
        <p:nvSpPr>
          <p:cNvPr id="207" name="Rectangle: Rounded Corners 206">
            <a:extLst>
              <a:ext uri="{FF2B5EF4-FFF2-40B4-BE49-F238E27FC236}">
                <a16:creationId xmlns:a16="http://schemas.microsoft.com/office/drawing/2014/main" id="{F07CF2F5-A434-4490-9E65-48178D20275D}"/>
              </a:ext>
            </a:extLst>
          </p:cNvPr>
          <p:cNvSpPr/>
          <p:nvPr/>
        </p:nvSpPr>
        <p:spPr bwMode="auto">
          <a:xfrm>
            <a:off x="6785746" y="3657525"/>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a:solidFill>
                  <a:schemeClr val="bg1"/>
                </a:solidFill>
                <a:latin typeface="Comic Sans MS" panose="030F0702030302020204" pitchFamily="66" charset="0"/>
                <a:cs typeface="Arial"/>
              </a:rPr>
              <a:t>Source</a:t>
            </a:r>
          </a:p>
        </p:txBody>
      </p:sp>
      <p:sp>
        <p:nvSpPr>
          <p:cNvPr id="208" name="Rectangle: Rounded Corners 207">
            <a:extLst>
              <a:ext uri="{FF2B5EF4-FFF2-40B4-BE49-F238E27FC236}">
                <a16:creationId xmlns:a16="http://schemas.microsoft.com/office/drawing/2014/main" id="{E32BDBA6-8F50-4BBF-8895-C7FAAEB2DF48}"/>
              </a:ext>
            </a:extLst>
          </p:cNvPr>
          <p:cNvSpPr/>
          <p:nvPr/>
        </p:nvSpPr>
        <p:spPr bwMode="auto">
          <a:xfrm>
            <a:off x="6785745" y="2778684"/>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a:solidFill>
                  <a:schemeClr val="bg1"/>
                </a:solidFill>
                <a:latin typeface="Comic Sans MS" panose="030F0702030302020204" pitchFamily="66" charset="0"/>
                <a:cs typeface="Arial"/>
              </a:rPr>
              <a:t>Ingest</a:t>
            </a:r>
          </a:p>
        </p:txBody>
      </p:sp>
      <p:sp>
        <p:nvSpPr>
          <p:cNvPr id="209" name="Rectangle: Rounded Corners 208">
            <a:extLst>
              <a:ext uri="{FF2B5EF4-FFF2-40B4-BE49-F238E27FC236}">
                <a16:creationId xmlns:a16="http://schemas.microsoft.com/office/drawing/2014/main" id="{A08B419B-57F6-4EBF-A1B9-6C9C52FD7614}"/>
              </a:ext>
            </a:extLst>
          </p:cNvPr>
          <p:cNvSpPr/>
          <p:nvPr/>
        </p:nvSpPr>
        <p:spPr bwMode="auto">
          <a:xfrm>
            <a:off x="6785748" y="1021000"/>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dirty="0">
                <a:solidFill>
                  <a:schemeClr val="bg1"/>
                </a:solidFill>
                <a:latin typeface="Comic Sans MS" panose="030F0702030302020204" pitchFamily="66" charset="0"/>
                <a:cs typeface="Arial"/>
              </a:rPr>
              <a:t>Consume</a:t>
            </a:r>
          </a:p>
        </p:txBody>
      </p:sp>
      <p:sp>
        <p:nvSpPr>
          <p:cNvPr id="210" name="Rectangle: Rounded Corners 209">
            <a:extLst>
              <a:ext uri="{FF2B5EF4-FFF2-40B4-BE49-F238E27FC236}">
                <a16:creationId xmlns:a16="http://schemas.microsoft.com/office/drawing/2014/main" id="{10018ECA-4D5E-4B18-8754-109103EB4246}"/>
              </a:ext>
            </a:extLst>
          </p:cNvPr>
          <p:cNvSpPr/>
          <p:nvPr/>
        </p:nvSpPr>
        <p:spPr bwMode="auto">
          <a:xfrm>
            <a:off x="6785746" y="1899842"/>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a:solidFill>
                  <a:schemeClr val="bg1"/>
                </a:solidFill>
                <a:latin typeface="Comic Sans MS" panose="030F0702030302020204" pitchFamily="66" charset="0"/>
                <a:cs typeface="Arial"/>
              </a:rPr>
              <a:t>Process</a:t>
            </a:r>
          </a:p>
          <a:p>
            <a:pPr algn="ctr">
              <a:spcAft>
                <a:spcPts val="450"/>
              </a:spcAft>
            </a:pPr>
            <a:r>
              <a:rPr lang="en-US" sz="900">
                <a:solidFill>
                  <a:schemeClr val="bg1"/>
                </a:solidFill>
                <a:latin typeface="Comic Sans MS" panose="030F0702030302020204" pitchFamily="66" charset="0"/>
                <a:cs typeface="Arial"/>
              </a:rPr>
              <a:t>&amp; Serve</a:t>
            </a:r>
          </a:p>
        </p:txBody>
      </p:sp>
      <p:cxnSp>
        <p:nvCxnSpPr>
          <p:cNvPr id="79" name="Straight Arrow Connector 78">
            <a:extLst>
              <a:ext uri="{FF2B5EF4-FFF2-40B4-BE49-F238E27FC236}">
                <a16:creationId xmlns:a16="http://schemas.microsoft.com/office/drawing/2014/main" id="{FCB1ACE7-1203-4CD2-A9BB-E06FF48795AC}"/>
              </a:ext>
            </a:extLst>
          </p:cNvPr>
          <p:cNvCxnSpPr>
            <a:cxnSpLocks/>
          </p:cNvCxnSpPr>
          <p:nvPr/>
        </p:nvCxnSpPr>
        <p:spPr bwMode="auto">
          <a:xfrm flipH="1" flipV="1">
            <a:off x="2744270" y="2984384"/>
            <a:ext cx="1626" cy="26207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a:extLst>
              <a:ext uri="{FF2B5EF4-FFF2-40B4-BE49-F238E27FC236}">
                <a16:creationId xmlns:a16="http://schemas.microsoft.com/office/drawing/2014/main" id="{9CAE1C45-1DA4-45A2-ABFA-B5554720A654}"/>
              </a:ext>
            </a:extLst>
          </p:cNvPr>
          <p:cNvCxnSpPr>
            <a:cxnSpLocks/>
          </p:cNvCxnSpPr>
          <p:nvPr/>
        </p:nvCxnSpPr>
        <p:spPr bwMode="auto">
          <a:xfrm flipH="1" flipV="1">
            <a:off x="6098213" y="2994425"/>
            <a:ext cx="1626" cy="26207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652389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Benefits of Master Data Management </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47637" y="626475"/>
            <a:ext cx="8704262" cy="5016758"/>
          </a:xfrm>
        </p:spPr>
        <p:txBody>
          <a:bodyPr numCol="1"/>
          <a:lstStyle/>
          <a:p>
            <a:pPr marL="269875" lvl="2" indent="-269875"/>
            <a:r>
              <a:rPr lang="en-US" dirty="0"/>
              <a:t>Creates centralized multi domain data repository by creating golden master records</a:t>
            </a:r>
          </a:p>
          <a:p>
            <a:pPr marL="269875" lvl="2" indent="-269875"/>
            <a:r>
              <a:rPr lang="en-US" dirty="0"/>
              <a:t>Creates an enterprise unique persistent identifier for each master data domain</a:t>
            </a:r>
          </a:p>
          <a:p>
            <a:pPr marL="269875" lvl="2" indent="-269875"/>
            <a:r>
              <a:rPr lang="en-US" dirty="0"/>
              <a:t>Avoids data duplication</a:t>
            </a:r>
          </a:p>
          <a:p>
            <a:pPr marL="269875" lvl="2" indent="-269875"/>
            <a:r>
              <a:rPr lang="en-US" dirty="0"/>
              <a:t>Increases data accuracy</a:t>
            </a:r>
          </a:p>
          <a:p>
            <a:pPr marL="269875" lvl="2" indent="-269875"/>
            <a:r>
              <a:rPr lang="en-US" dirty="0"/>
              <a:t>Improves data quality </a:t>
            </a:r>
          </a:p>
          <a:p>
            <a:pPr marL="269875" lvl="2" indent="-269875"/>
            <a:r>
              <a:rPr lang="en-US" dirty="0"/>
              <a:t>Improves data consistency and data standardization</a:t>
            </a:r>
          </a:p>
          <a:p>
            <a:pPr marL="269875" lvl="2" indent="-269875"/>
            <a:r>
              <a:rPr lang="en-US" dirty="0"/>
              <a:t>Provides better data compliance</a:t>
            </a:r>
          </a:p>
          <a:p>
            <a:pPr marL="269875" lvl="2" indent="-269875"/>
            <a:r>
              <a:rPr lang="en-US" dirty="0"/>
              <a:t>Enables data governance and data stewardship</a:t>
            </a:r>
          </a:p>
          <a:p>
            <a:pPr marL="269875" lvl="2" indent="-269875"/>
            <a:r>
              <a:rPr lang="en-US" dirty="0"/>
              <a:t>Offers better secure data access</a:t>
            </a:r>
          </a:p>
          <a:p>
            <a:pPr marL="269875" lvl="2" indent="-269875"/>
            <a:r>
              <a:rPr lang="en-US" dirty="0"/>
              <a:t>Provides an API service for consumers of curated master data</a:t>
            </a:r>
          </a:p>
          <a:p>
            <a:pPr marL="269875" lvl="2" indent="-269875"/>
            <a:endParaRPr lang="en-US" dirty="0"/>
          </a:p>
          <a:p>
            <a:pPr marL="269875" lvl="2" indent="-269875"/>
            <a:endParaRPr lang="en-US" dirty="0"/>
          </a:p>
          <a:p>
            <a:pPr marL="269875" lvl="2" indent="-269875"/>
            <a:endParaRPr lang="en-GB" sz="1400" dirty="0">
              <a:solidFill>
                <a:schemeClr val="tx1">
                  <a:lumMod val="50000"/>
                </a:schemeClr>
              </a:solidFill>
              <a:cs typeface="Arial"/>
            </a:endParaRPr>
          </a:p>
        </p:txBody>
      </p:sp>
    </p:spTree>
    <p:extLst>
      <p:ext uri="{BB962C8B-B14F-4D97-AF65-F5344CB8AC3E}">
        <p14:creationId xmlns:p14="http://schemas.microsoft.com/office/powerpoint/2010/main" val="2337477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386360-B5BF-4C54-AFE6-972615E205EA}"/>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GB" dirty="0"/>
              <a:t>Master Data Management Use Cases</a:t>
            </a:r>
          </a:p>
        </p:txBody>
      </p:sp>
      <p:graphicFrame>
        <p:nvGraphicFramePr>
          <p:cNvPr id="2" name="Table 1">
            <a:extLst>
              <a:ext uri="{FF2B5EF4-FFF2-40B4-BE49-F238E27FC236}">
                <a16:creationId xmlns:a16="http://schemas.microsoft.com/office/drawing/2014/main" id="{C86E49CF-0E84-43B4-BACC-62850BFB8402}"/>
              </a:ext>
            </a:extLst>
          </p:cNvPr>
          <p:cNvGraphicFramePr>
            <a:graphicFrameLocks noGrp="1"/>
          </p:cNvGraphicFramePr>
          <p:nvPr>
            <p:extLst>
              <p:ext uri="{D42A27DB-BD31-4B8C-83A1-F6EECF244321}">
                <p14:modId xmlns:p14="http://schemas.microsoft.com/office/powerpoint/2010/main" val="1295189494"/>
              </p:ext>
            </p:extLst>
          </p:nvPr>
        </p:nvGraphicFramePr>
        <p:xfrm>
          <a:off x="383244" y="663648"/>
          <a:ext cx="8339970" cy="4005456"/>
        </p:xfrm>
        <a:graphic>
          <a:graphicData uri="http://schemas.openxmlformats.org/drawingml/2006/table">
            <a:tbl>
              <a:tblPr firstRow="1" firstCol="1" bandRow="1">
                <a:tableStyleId>{5C22544A-7EE6-4342-B048-85BDC9FD1C3A}</a:tableStyleId>
              </a:tblPr>
              <a:tblGrid>
                <a:gridCol w="4120857">
                  <a:extLst>
                    <a:ext uri="{9D8B030D-6E8A-4147-A177-3AD203B41FA5}">
                      <a16:colId xmlns:a16="http://schemas.microsoft.com/office/drawing/2014/main" val="2435422056"/>
                    </a:ext>
                  </a:extLst>
                </a:gridCol>
                <a:gridCol w="4219113">
                  <a:extLst>
                    <a:ext uri="{9D8B030D-6E8A-4147-A177-3AD203B41FA5}">
                      <a16:colId xmlns:a16="http://schemas.microsoft.com/office/drawing/2014/main" val="3291280795"/>
                    </a:ext>
                  </a:extLst>
                </a:gridCol>
              </a:tblGrid>
              <a:tr h="248906">
                <a:tc>
                  <a:txBody>
                    <a:bodyPr/>
                    <a:lstStyle/>
                    <a:p>
                      <a:pPr>
                        <a:lnSpc>
                          <a:spcPct val="107000"/>
                        </a:lnSpc>
                        <a:spcAft>
                          <a:spcPts val="0"/>
                        </a:spcAft>
                      </a:pPr>
                      <a:r>
                        <a:rPr lang="en-GB" sz="1200" dirty="0">
                          <a:effectLst/>
                        </a:rPr>
                        <a:t>Use Case</a:t>
                      </a:r>
                      <a:endParaRPr lang="en-GB" sz="1200" dirty="0">
                        <a:effectLst/>
                        <a:latin typeface="Calibri" panose="020F0502020204030204" pitchFamily="34" charset="0"/>
                        <a:ea typeface="+mj-ea"/>
                        <a:cs typeface="Arial" panose="020B0604020202020204" pitchFamily="34" charset="0"/>
                      </a:endParaRPr>
                    </a:p>
                  </a:txBody>
                  <a:tcPr marL="51435" marR="51435" marT="0" marB="0"/>
                </a:tc>
                <a:tc>
                  <a:txBody>
                    <a:bodyPr/>
                    <a:lstStyle/>
                    <a:p>
                      <a:pPr>
                        <a:lnSpc>
                          <a:spcPct val="107000"/>
                        </a:lnSpc>
                        <a:spcAft>
                          <a:spcPts val="0"/>
                        </a:spcAft>
                      </a:pPr>
                      <a:r>
                        <a:rPr lang="en-GB" sz="1200" dirty="0">
                          <a:effectLst/>
                        </a:rPr>
                        <a:t>Benefit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4186753913"/>
                  </a:ext>
                </a:extLst>
              </a:tr>
              <a:tr h="463032">
                <a:tc>
                  <a:txBody>
                    <a:bodyPr/>
                    <a:lstStyle/>
                    <a:p>
                      <a:pPr>
                        <a:lnSpc>
                          <a:spcPct val="107000"/>
                        </a:lnSpc>
                        <a:spcAft>
                          <a:spcPts val="0"/>
                        </a:spcAft>
                      </a:pPr>
                      <a:r>
                        <a:rPr lang="en-GB" sz="1100" b="1" dirty="0">
                          <a:solidFill>
                            <a:schemeClr val="lt1"/>
                          </a:solidFill>
                          <a:effectLst/>
                          <a:latin typeface="+mn-lt"/>
                          <a:ea typeface="+mn-ea"/>
                          <a:cs typeface="+mn-cs"/>
                        </a:rPr>
                        <a:t>MDM1 – Centralized data repository for multi-domain master data </a:t>
                      </a:r>
                    </a:p>
                  </a:txBody>
                  <a:tcPr marL="38820" marR="38820"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dirty="0">
                          <a:solidFill>
                            <a:schemeClr val="dk1"/>
                          </a:solidFill>
                          <a:effectLst/>
                          <a:latin typeface="+mn-lt"/>
                          <a:ea typeface="+mn-ea"/>
                          <a:cs typeface="+mn-cs"/>
                        </a:rPr>
                        <a:t>All master data from multiple domains in one place, one governance and shared enterprise control process</a:t>
                      </a:r>
                    </a:p>
                  </a:txBody>
                  <a:tcPr marL="38820" marR="38820" marT="0" marB="0"/>
                </a:tc>
                <a:extLst>
                  <a:ext uri="{0D108BD9-81ED-4DB2-BD59-A6C34878D82A}">
                    <a16:rowId xmlns:a16="http://schemas.microsoft.com/office/drawing/2014/main" val="2379557898"/>
                  </a:ext>
                </a:extLst>
              </a:tr>
              <a:tr h="703263">
                <a:tc>
                  <a:txBody>
                    <a:bodyPr/>
                    <a:lstStyle/>
                    <a:p>
                      <a:pPr>
                        <a:lnSpc>
                          <a:spcPct val="107000"/>
                        </a:lnSpc>
                        <a:spcAft>
                          <a:spcPts val="0"/>
                        </a:spcAft>
                      </a:pPr>
                      <a:r>
                        <a:rPr lang="en-GB" sz="1100" b="1" dirty="0">
                          <a:solidFill>
                            <a:schemeClr val="lt1"/>
                          </a:solidFill>
                          <a:effectLst/>
                          <a:latin typeface="+mn-lt"/>
                          <a:ea typeface="+mn-ea"/>
                          <a:cs typeface="+mn-cs"/>
                        </a:rPr>
                        <a:t>MDM2 – System of record for unique enterprise persistent identifier for each master data entity</a:t>
                      </a:r>
                    </a:p>
                  </a:txBody>
                  <a:tcPr marL="51435" marR="51435"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dirty="0">
                          <a:solidFill>
                            <a:schemeClr val="dk1"/>
                          </a:solidFill>
                          <a:effectLst/>
                          <a:latin typeface="+mn-lt"/>
                          <a:ea typeface="+mn-ea"/>
                          <a:cs typeface="+mn-cs"/>
                        </a:rPr>
                        <a:t>MDM can create a single unique identifier for each master data entity like Worker, Position, Customer, Asset, and Location etc. that is required by multiple business processes</a:t>
                      </a:r>
                    </a:p>
                  </a:txBody>
                  <a:tcPr marL="51435" marR="51435" marT="0" marB="0"/>
                </a:tc>
                <a:extLst>
                  <a:ext uri="{0D108BD9-81ED-4DB2-BD59-A6C34878D82A}">
                    <a16:rowId xmlns:a16="http://schemas.microsoft.com/office/drawing/2014/main" val="4040313101"/>
                  </a:ext>
                </a:extLst>
              </a:tr>
              <a:tr h="703263">
                <a:tc>
                  <a:txBody>
                    <a:bodyPr/>
                    <a:lstStyle/>
                    <a:p>
                      <a:pPr>
                        <a:lnSpc>
                          <a:spcPct val="107000"/>
                        </a:lnSpc>
                        <a:spcAft>
                          <a:spcPts val="0"/>
                        </a:spcAft>
                      </a:pPr>
                      <a:r>
                        <a:rPr lang="en-GB" sz="1100" b="1" dirty="0">
                          <a:solidFill>
                            <a:schemeClr val="lt1"/>
                          </a:solidFill>
                          <a:effectLst/>
                          <a:latin typeface="+mn-lt"/>
                          <a:ea typeface="+mn-ea"/>
                          <a:cs typeface="+mn-cs"/>
                        </a:rPr>
                        <a:t>MDM3 – Allow data quality improvements, remove data duplication, and allow data steward to see data issues and help them correcting them</a:t>
                      </a:r>
                    </a:p>
                  </a:txBody>
                  <a:tcPr marL="51435" marR="51435"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dirty="0">
                          <a:solidFill>
                            <a:schemeClr val="dk1"/>
                          </a:solidFill>
                          <a:effectLst/>
                          <a:latin typeface="+mn-lt"/>
                          <a:ea typeface="+mn-ea"/>
                          <a:cs typeface="+mn-cs"/>
                        </a:rPr>
                        <a:t>Consistently maintain data quality and remove duplicate records of the Worker, Position, Customer, Asset, and Location master data entities</a:t>
                      </a:r>
                    </a:p>
                  </a:txBody>
                  <a:tcPr marL="51435" marR="51435" marT="0" marB="0"/>
                </a:tc>
                <a:extLst>
                  <a:ext uri="{0D108BD9-81ED-4DB2-BD59-A6C34878D82A}">
                    <a16:rowId xmlns:a16="http://schemas.microsoft.com/office/drawing/2014/main" val="907613215"/>
                  </a:ext>
                </a:extLst>
              </a:tr>
              <a:tr h="943496">
                <a:tc>
                  <a:txBody>
                    <a:bodyPr/>
                    <a:lstStyle/>
                    <a:p>
                      <a:pPr>
                        <a:lnSpc>
                          <a:spcPct val="107000"/>
                        </a:lnSpc>
                        <a:spcAft>
                          <a:spcPts val="0"/>
                        </a:spcAft>
                      </a:pPr>
                      <a:r>
                        <a:rPr lang="en-GB" sz="1100" b="1" dirty="0">
                          <a:solidFill>
                            <a:schemeClr val="lt1"/>
                          </a:solidFill>
                          <a:effectLst/>
                          <a:latin typeface="+mn-lt"/>
                          <a:ea typeface="+mn-ea"/>
                          <a:cs typeface="+mn-cs"/>
                        </a:rPr>
                        <a:t>MDM4 – Create and maintain golden record of master data and sync cleanse and standardise data back to source systems of record</a:t>
                      </a:r>
                    </a:p>
                  </a:txBody>
                  <a:tcPr marL="51435" marR="51435" marT="0" marB="0"/>
                </a:tc>
                <a:tc>
                  <a:txBody>
                    <a:bodyPr/>
                    <a:lstStyle/>
                    <a:p>
                      <a:pPr marL="0" marR="0" lvl="0" indent="0" algn="l" defTabSz="914400" rtl="0" eaLnBrk="1" fontAlgn="base" latinLnBrk="0" hangingPunct="1">
                        <a:lnSpc>
                          <a:spcPct val="107000"/>
                        </a:lnSpc>
                        <a:spcBef>
                          <a:spcPct val="0"/>
                        </a:spcBef>
                        <a:spcAft>
                          <a:spcPts val="0"/>
                        </a:spcAft>
                        <a:buClr>
                          <a:schemeClr val="tx1"/>
                        </a:buClr>
                        <a:buSzTx/>
                        <a:buFontTx/>
                        <a:buNone/>
                        <a:tabLst/>
                        <a:defRPr/>
                      </a:pPr>
                      <a:r>
                        <a:rPr lang="en-GB" sz="1100" b="1" dirty="0">
                          <a:solidFill>
                            <a:schemeClr val="dk1"/>
                          </a:solidFill>
                          <a:effectLst/>
                          <a:latin typeface="+mn-lt"/>
                          <a:ea typeface="+mn-ea"/>
                          <a:cs typeface="+mn-cs"/>
                        </a:rPr>
                        <a:t>Remove data discrepancy between different source systems and </a:t>
                      </a:r>
                      <a:r>
                        <a:rPr lang="en-US" sz="1100" dirty="0"/>
                        <a:t>have an authoritative and a reliable source of </a:t>
                      </a:r>
                      <a:r>
                        <a:rPr lang="en-GB" sz="1100" b="1" dirty="0">
                          <a:solidFill>
                            <a:schemeClr val="dk1"/>
                          </a:solidFill>
                          <a:effectLst/>
                          <a:latin typeface="+mn-lt"/>
                          <a:ea typeface="+mn-ea"/>
                          <a:cs typeface="+mn-cs"/>
                        </a:rPr>
                        <a:t>Customer, Workforce, Asset</a:t>
                      </a:r>
                      <a:r>
                        <a:rPr lang="en-US" sz="1100" dirty="0"/>
                        <a:t> master data that </a:t>
                      </a:r>
                      <a:r>
                        <a:rPr lang="en-GB" sz="1100" b="1" dirty="0">
                          <a:solidFill>
                            <a:schemeClr val="dk1"/>
                          </a:solidFill>
                          <a:effectLst/>
                          <a:latin typeface="+mn-lt"/>
                          <a:ea typeface="+mn-ea"/>
                          <a:cs typeface="+mn-cs"/>
                        </a:rPr>
                        <a:t>solves the one biggest pain point of multiple business areas</a:t>
                      </a:r>
                    </a:p>
                  </a:txBody>
                  <a:tcPr marL="51435" marR="51435" marT="0" marB="0"/>
                </a:tc>
                <a:extLst>
                  <a:ext uri="{0D108BD9-81ED-4DB2-BD59-A6C34878D82A}">
                    <a16:rowId xmlns:a16="http://schemas.microsoft.com/office/drawing/2014/main" val="2337853805"/>
                  </a:ext>
                </a:extLst>
              </a:tr>
              <a:tr h="943496">
                <a:tc>
                  <a:txBody>
                    <a:bodyPr/>
                    <a:lstStyle/>
                    <a:p>
                      <a:pPr>
                        <a:lnSpc>
                          <a:spcPct val="107000"/>
                        </a:lnSpc>
                        <a:spcAft>
                          <a:spcPts val="0"/>
                        </a:spcAft>
                      </a:pPr>
                      <a:r>
                        <a:rPr lang="en-GB" sz="1100" b="1" dirty="0">
                          <a:solidFill>
                            <a:schemeClr val="lt1"/>
                          </a:solidFill>
                          <a:effectLst/>
                          <a:latin typeface="+mn-lt"/>
                          <a:ea typeface="+mn-ea"/>
                          <a:cs typeface="+mn-cs"/>
                        </a:rPr>
                        <a:t>MDM5 – Source for Master data for Common Enterprise API/Services, MuleSoft, EDP/Data Lake, or any other downstream systems and improve performance by reducing dependency of source systems </a:t>
                      </a:r>
                    </a:p>
                  </a:txBody>
                  <a:tcPr marL="51435" marR="51435"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dirty="0">
                          <a:solidFill>
                            <a:schemeClr val="dk1"/>
                          </a:solidFill>
                          <a:effectLst/>
                          <a:latin typeface="+mn-lt"/>
                          <a:ea typeface="+mn-ea"/>
                          <a:cs typeface="+mn-cs"/>
                        </a:rPr>
                        <a:t>Consistent clean accurate master data for Common Enterprise API/Services, MuleSoft, EDP/Data Lake, or any other downstream systems </a:t>
                      </a:r>
                    </a:p>
                  </a:txBody>
                  <a:tcPr marL="51435" marR="51435" marT="0" marB="0"/>
                </a:tc>
                <a:extLst>
                  <a:ext uri="{0D108BD9-81ED-4DB2-BD59-A6C34878D82A}">
                    <a16:rowId xmlns:a16="http://schemas.microsoft.com/office/drawing/2014/main" val="1773781003"/>
                  </a:ext>
                </a:extLst>
              </a:tr>
            </a:tbl>
          </a:graphicData>
        </a:graphic>
      </p:graphicFrame>
    </p:spTree>
    <p:extLst>
      <p:ext uri="{BB962C8B-B14F-4D97-AF65-F5344CB8AC3E}">
        <p14:creationId xmlns:p14="http://schemas.microsoft.com/office/powerpoint/2010/main" val="9780481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Freeform 56">
            <a:extLst>
              <a:ext uri="{FF2B5EF4-FFF2-40B4-BE49-F238E27FC236}">
                <a16:creationId xmlns:a16="http://schemas.microsoft.com/office/drawing/2014/main" id="{03073776-B670-41FB-98F7-6645A35AB084}"/>
              </a:ext>
            </a:extLst>
          </p:cNvPr>
          <p:cNvSpPr/>
          <p:nvPr/>
        </p:nvSpPr>
        <p:spPr>
          <a:xfrm>
            <a:off x="7401389" y="536995"/>
            <a:ext cx="807438" cy="471686"/>
          </a:xfrm>
          <a:custGeom>
            <a:avLst/>
            <a:gdLst>
              <a:gd name="connsiteX0" fmla="*/ 0 w 1857375"/>
              <a:gd name="connsiteY0" fmla="*/ 835468 h 835468"/>
              <a:gd name="connsiteX1" fmla="*/ 1228725 w 1857375"/>
              <a:gd name="connsiteY1" fmla="*/ 63943 h 835468"/>
              <a:gd name="connsiteX2" fmla="*/ 1857375 w 1857375"/>
              <a:gd name="connsiteY2" fmla="*/ 44893 h 835468"/>
              <a:gd name="connsiteX3" fmla="*/ 1857375 w 1857375"/>
              <a:gd name="connsiteY3" fmla="*/ 44893 h 835468"/>
            </a:gdLst>
            <a:ahLst/>
            <a:cxnLst>
              <a:cxn ang="0">
                <a:pos x="connsiteX0" y="connsiteY0"/>
              </a:cxn>
              <a:cxn ang="0">
                <a:pos x="connsiteX1" y="connsiteY1"/>
              </a:cxn>
              <a:cxn ang="0">
                <a:pos x="connsiteX2" y="connsiteY2"/>
              </a:cxn>
              <a:cxn ang="0">
                <a:pos x="connsiteX3" y="connsiteY3"/>
              </a:cxn>
            </a:cxnLst>
            <a:rect l="l" t="t" r="r" b="b"/>
            <a:pathLst>
              <a:path w="1857375" h="835468">
                <a:moveTo>
                  <a:pt x="0" y="835468"/>
                </a:moveTo>
                <a:cubicBezTo>
                  <a:pt x="459581" y="515586"/>
                  <a:pt x="919163" y="195705"/>
                  <a:pt x="1228725" y="63943"/>
                </a:cubicBezTo>
                <a:cubicBezTo>
                  <a:pt x="1538287" y="-67819"/>
                  <a:pt x="1857375" y="44893"/>
                  <a:pt x="1857375" y="44893"/>
                </a:cubicBezTo>
                <a:lnTo>
                  <a:pt x="1857375" y="44893"/>
                </a:lnTo>
              </a:path>
            </a:pathLst>
          </a:custGeom>
          <a:noFill/>
          <a:ln w="12700" cap="flat" cmpd="sng" algn="ctr">
            <a:solidFill>
              <a:srgbClr val="E7E6E6">
                <a:lumMod val="75000"/>
              </a:srgbClr>
            </a:solidFill>
            <a:prstDash val="solid"/>
            <a:miter lim="800000"/>
          </a:ln>
          <a:effectLst/>
        </p:spPr>
        <p:txBody>
          <a:bodyPr rtlCol="0" anchor="ctr"/>
          <a:lstStyle/>
          <a:p>
            <a:pPr algn="ctr" defTabSz="685800" fontAlgn="auto">
              <a:spcBef>
                <a:spcPts val="0"/>
              </a:spcBef>
              <a:spcAft>
                <a:spcPts val="0"/>
              </a:spcAft>
              <a:buClrTx/>
              <a:defRPr/>
            </a:pPr>
            <a:endParaRPr lang="en-US" sz="1350" b="0">
              <a:solidFill>
                <a:prstClr val="white"/>
              </a:solidFill>
              <a:latin typeface="Calibri" panose="020F0502020204030204"/>
              <a:ea typeface="ＭＳ Ｐゴシック"/>
            </a:endParaRPr>
          </a:p>
        </p:txBody>
      </p:sp>
      <p:sp>
        <p:nvSpPr>
          <p:cNvPr id="64" name="Freeform 4">
            <a:extLst>
              <a:ext uri="{FF2B5EF4-FFF2-40B4-BE49-F238E27FC236}">
                <a16:creationId xmlns:a16="http://schemas.microsoft.com/office/drawing/2014/main" id="{F2036FCC-48B4-4DF6-8AEE-2F9424883F50}"/>
              </a:ext>
            </a:extLst>
          </p:cNvPr>
          <p:cNvSpPr/>
          <p:nvPr/>
        </p:nvSpPr>
        <p:spPr>
          <a:xfrm>
            <a:off x="1143606" y="1086378"/>
            <a:ext cx="6215063" cy="3471863"/>
          </a:xfrm>
          <a:custGeom>
            <a:avLst/>
            <a:gdLst>
              <a:gd name="connsiteX0" fmla="*/ 0 w 8286750"/>
              <a:gd name="connsiteY0" fmla="*/ 4629150 h 4629150"/>
              <a:gd name="connsiteX1" fmla="*/ 1785937 w 8286750"/>
              <a:gd name="connsiteY1" fmla="*/ 3236119 h 4629150"/>
              <a:gd name="connsiteX2" fmla="*/ 6172200 w 8286750"/>
              <a:gd name="connsiteY2" fmla="*/ 2185988 h 4629150"/>
              <a:gd name="connsiteX3" fmla="*/ 8286750 w 8286750"/>
              <a:gd name="connsiteY3" fmla="*/ 0 h 4629150"/>
            </a:gdLst>
            <a:ahLst/>
            <a:cxnLst>
              <a:cxn ang="0">
                <a:pos x="connsiteX0" y="connsiteY0"/>
              </a:cxn>
              <a:cxn ang="0">
                <a:pos x="connsiteX1" y="connsiteY1"/>
              </a:cxn>
              <a:cxn ang="0">
                <a:pos x="connsiteX2" y="connsiteY2"/>
              </a:cxn>
              <a:cxn ang="0">
                <a:pos x="connsiteX3" y="connsiteY3"/>
              </a:cxn>
            </a:cxnLst>
            <a:rect l="l" t="t" r="r" b="b"/>
            <a:pathLst>
              <a:path w="8286750" h="4629150">
                <a:moveTo>
                  <a:pt x="0" y="4629150"/>
                </a:moveTo>
                <a:cubicBezTo>
                  <a:pt x="378618" y="4136231"/>
                  <a:pt x="757237" y="3643313"/>
                  <a:pt x="1785937" y="3236119"/>
                </a:cubicBezTo>
                <a:cubicBezTo>
                  <a:pt x="2814637" y="2828925"/>
                  <a:pt x="5088731" y="2725341"/>
                  <a:pt x="6172200" y="2185988"/>
                </a:cubicBezTo>
                <a:cubicBezTo>
                  <a:pt x="7255669" y="1646635"/>
                  <a:pt x="7892653" y="409575"/>
                  <a:pt x="8286750" y="0"/>
                </a:cubicBezTo>
              </a:path>
            </a:pathLst>
          </a:custGeom>
          <a:noFill/>
          <a:ln w="12700" cap="flat" cmpd="sng" algn="ctr">
            <a:solidFill>
              <a:sysClr val="window" lastClr="FFFFFF">
                <a:lumMod val="65000"/>
              </a:sysClr>
            </a:solidFill>
            <a:prstDash val="solid"/>
            <a:miter lim="800000"/>
          </a:ln>
          <a:effectLst/>
        </p:spPr>
        <p:txBody>
          <a:bodyPr rtlCol="0" anchor="ctr"/>
          <a:lstStyle/>
          <a:p>
            <a:pPr algn="ctr" defTabSz="685800" fontAlgn="auto">
              <a:spcBef>
                <a:spcPts val="0"/>
              </a:spcBef>
              <a:spcAft>
                <a:spcPts val="0"/>
              </a:spcAft>
              <a:buClrTx/>
              <a:defRPr/>
            </a:pPr>
            <a:endParaRPr lang="en-US" sz="1350" b="0">
              <a:solidFill>
                <a:prstClr val="white"/>
              </a:solidFill>
              <a:latin typeface="Calibri" panose="020F0502020204030204"/>
              <a:ea typeface="ＭＳ Ｐゴシック"/>
            </a:endParaRPr>
          </a:p>
        </p:txBody>
      </p:sp>
      <p:sp>
        <p:nvSpPr>
          <p:cNvPr id="5" name="Title 1">
            <a:extLst>
              <a:ext uri="{FF2B5EF4-FFF2-40B4-BE49-F238E27FC236}">
                <a16:creationId xmlns:a16="http://schemas.microsoft.com/office/drawing/2014/main" id="{AF1BB1FA-5BB2-4B34-81C1-CE4BF05CA7AF}"/>
              </a:ext>
            </a:extLst>
          </p:cNvPr>
          <p:cNvSpPr txBox="1">
            <a:spLocks/>
          </p:cNvSpPr>
          <p:nvPr/>
        </p:nvSpPr>
        <p:spPr bwMode="auto">
          <a:xfrm>
            <a:off x="109433" y="77883"/>
            <a:ext cx="878407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defTabSz="685800">
              <a:buClrTx/>
            </a:pPr>
            <a:r>
              <a:rPr lang="en-US" sz="2100" kern="1200">
                <a:solidFill>
                  <a:srgbClr val="002060"/>
                </a:solidFill>
                <a:latin typeface="Arial"/>
                <a:ea typeface="ＭＳ Ｐゴシック"/>
              </a:rPr>
              <a:t>Strategic Programs and Dependencies </a:t>
            </a:r>
            <a:endParaRPr lang="en-US" sz="2100">
              <a:solidFill>
                <a:srgbClr val="002060"/>
              </a:solidFill>
              <a:latin typeface="Arial"/>
              <a:ea typeface="ＭＳ Ｐゴシック"/>
            </a:endParaRPr>
          </a:p>
        </p:txBody>
      </p:sp>
      <p:cxnSp>
        <p:nvCxnSpPr>
          <p:cNvPr id="62" name="Straight Arrow Connector 61">
            <a:extLst>
              <a:ext uri="{FF2B5EF4-FFF2-40B4-BE49-F238E27FC236}">
                <a16:creationId xmlns:a16="http://schemas.microsoft.com/office/drawing/2014/main" id="{439AF6C2-E20A-4EFD-A17D-1F5444540043}"/>
              </a:ext>
            </a:extLst>
          </p:cNvPr>
          <p:cNvCxnSpPr/>
          <p:nvPr/>
        </p:nvCxnSpPr>
        <p:spPr>
          <a:xfrm flipV="1">
            <a:off x="551279" y="536995"/>
            <a:ext cx="0" cy="4021246"/>
          </a:xfrm>
          <a:prstGeom prst="straightConnector1">
            <a:avLst/>
          </a:prstGeom>
          <a:noFill/>
          <a:ln w="19050" cap="flat" cmpd="sng" algn="ctr">
            <a:solidFill>
              <a:sysClr val="window" lastClr="FFFFFF">
                <a:lumMod val="50000"/>
              </a:sysClr>
            </a:solidFill>
            <a:prstDash val="solid"/>
            <a:miter lim="800000"/>
            <a:tailEnd type="triangle"/>
          </a:ln>
          <a:effectLst/>
        </p:spPr>
      </p:cxnSp>
      <p:cxnSp>
        <p:nvCxnSpPr>
          <p:cNvPr id="63" name="Straight Arrow Connector 62">
            <a:extLst>
              <a:ext uri="{FF2B5EF4-FFF2-40B4-BE49-F238E27FC236}">
                <a16:creationId xmlns:a16="http://schemas.microsoft.com/office/drawing/2014/main" id="{C5A690B4-2255-4DBC-A167-ECD997B55458}"/>
              </a:ext>
            </a:extLst>
          </p:cNvPr>
          <p:cNvCxnSpPr/>
          <p:nvPr/>
        </p:nvCxnSpPr>
        <p:spPr>
          <a:xfrm flipV="1">
            <a:off x="551280" y="4550772"/>
            <a:ext cx="8324848" cy="7469"/>
          </a:xfrm>
          <a:prstGeom prst="straightConnector1">
            <a:avLst/>
          </a:prstGeom>
          <a:noFill/>
          <a:ln w="19050" cap="flat" cmpd="sng" algn="ctr">
            <a:solidFill>
              <a:sysClr val="window" lastClr="FFFFFF">
                <a:lumMod val="50000"/>
              </a:sysClr>
            </a:solidFill>
            <a:prstDash val="solid"/>
            <a:miter lim="800000"/>
            <a:tailEnd type="triangle"/>
          </a:ln>
          <a:effectLst/>
        </p:spPr>
      </p:cxnSp>
      <p:sp>
        <p:nvSpPr>
          <p:cNvPr id="65" name="Rectangle 64">
            <a:extLst>
              <a:ext uri="{FF2B5EF4-FFF2-40B4-BE49-F238E27FC236}">
                <a16:creationId xmlns:a16="http://schemas.microsoft.com/office/drawing/2014/main" id="{1A005C06-A5C8-4608-9FE9-F99E73EEA09D}"/>
              </a:ext>
            </a:extLst>
          </p:cNvPr>
          <p:cNvSpPr/>
          <p:nvPr/>
        </p:nvSpPr>
        <p:spPr>
          <a:xfrm>
            <a:off x="1084671" y="4453762"/>
            <a:ext cx="182165" cy="144661"/>
          </a:xfrm>
          <a:prstGeom prst="rect">
            <a:avLst/>
          </a:prstGeom>
          <a:solidFill>
            <a:srgbClr val="0070C0"/>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1</a:t>
            </a:r>
          </a:p>
        </p:txBody>
      </p:sp>
      <p:sp>
        <p:nvSpPr>
          <p:cNvPr id="66" name="Rectangle 65">
            <a:extLst>
              <a:ext uri="{FF2B5EF4-FFF2-40B4-BE49-F238E27FC236}">
                <a16:creationId xmlns:a16="http://schemas.microsoft.com/office/drawing/2014/main" id="{32C80467-CACA-49BB-BDE8-6A4C0B71223D}"/>
              </a:ext>
            </a:extLst>
          </p:cNvPr>
          <p:cNvSpPr/>
          <p:nvPr/>
        </p:nvSpPr>
        <p:spPr>
          <a:xfrm>
            <a:off x="1352561" y="4084175"/>
            <a:ext cx="182165" cy="144661"/>
          </a:xfrm>
          <a:prstGeom prst="rect">
            <a:avLst/>
          </a:prstGeom>
          <a:solidFill>
            <a:srgbClr val="000000"/>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1</a:t>
            </a:r>
          </a:p>
        </p:txBody>
      </p:sp>
      <p:sp>
        <p:nvSpPr>
          <p:cNvPr id="67" name="Rectangle 66">
            <a:extLst>
              <a:ext uri="{FF2B5EF4-FFF2-40B4-BE49-F238E27FC236}">
                <a16:creationId xmlns:a16="http://schemas.microsoft.com/office/drawing/2014/main" id="{B2C821E6-30A4-48AB-961C-B3547DA2AFC4}"/>
              </a:ext>
            </a:extLst>
          </p:cNvPr>
          <p:cNvSpPr/>
          <p:nvPr/>
        </p:nvSpPr>
        <p:spPr>
          <a:xfrm>
            <a:off x="1652599" y="3848432"/>
            <a:ext cx="182165" cy="144661"/>
          </a:xfrm>
          <a:prstGeom prst="rect">
            <a:avLst/>
          </a:prstGeom>
          <a:solidFill>
            <a:srgbClr val="0070C0"/>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2</a:t>
            </a:r>
          </a:p>
        </p:txBody>
      </p:sp>
      <p:sp>
        <p:nvSpPr>
          <p:cNvPr id="68" name="Rectangle 67">
            <a:extLst>
              <a:ext uri="{FF2B5EF4-FFF2-40B4-BE49-F238E27FC236}">
                <a16:creationId xmlns:a16="http://schemas.microsoft.com/office/drawing/2014/main" id="{7B139BBD-12F4-4AAA-8CC9-4A33125D9BB9}"/>
              </a:ext>
            </a:extLst>
          </p:cNvPr>
          <p:cNvSpPr/>
          <p:nvPr/>
        </p:nvSpPr>
        <p:spPr>
          <a:xfrm>
            <a:off x="2027646" y="3591256"/>
            <a:ext cx="182165" cy="144661"/>
          </a:xfrm>
          <a:prstGeom prst="rect">
            <a:avLst/>
          </a:prstGeom>
          <a:solidFill>
            <a:srgbClr val="000000"/>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2</a:t>
            </a:r>
          </a:p>
        </p:txBody>
      </p:sp>
      <p:sp>
        <p:nvSpPr>
          <p:cNvPr id="69" name="Rectangle 68">
            <a:extLst>
              <a:ext uri="{FF2B5EF4-FFF2-40B4-BE49-F238E27FC236}">
                <a16:creationId xmlns:a16="http://schemas.microsoft.com/office/drawing/2014/main" id="{7DD29C36-08CE-4F9B-875C-784EAB6F9705}"/>
              </a:ext>
            </a:extLst>
          </p:cNvPr>
          <p:cNvSpPr/>
          <p:nvPr/>
        </p:nvSpPr>
        <p:spPr>
          <a:xfrm>
            <a:off x="2523541" y="3376748"/>
            <a:ext cx="182165" cy="144661"/>
          </a:xfrm>
          <a:prstGeom prst="rect">
            <a:avLst/>
          </a:prstGeom>
          <a:solidFill>
            <a:srgbClr val="92D050"/>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1</a:t>
            </a:r>
          </a:p>
        </p:txBody>
      </p:sp>
      <p:sp>
        <p:nvSpPr>
          <p:cNvPr id="70" name="Rectangle 69">
            <a:extLst>
              <a:ext uri="{FF2B5EF4-FFF2-40B4-BE49-F238E27FC236}">
                <a16:creationId xmlns:a16="http://schemas.microsoft.com/office/drawing/2014/main" id="{546C6920-1DBA-4D9E-BE77-64E6933D357B}"/>
              </a:ext>
            </a:extLst>
          </p:cNvPr>
          <p:cNvSpPr/>
          <p:nvPr/>
        </p:nvSpPr>
        <p:spPr>
          <a:xfrm>
            <a:off x="2769415" y="3294000"/>
            <a:ext cx="182165" cy="144661"/>
          </a:xfrm>
          <a:prstGeom prst="rect">
            <a:avLst/>
          </a:prstGeom>
          <a:solidFill>
            <a:srgbClr val="0070C0"/>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3</a:t>
            </a:r>
          </a:p>
        </p:txBody>
      </p:sp>
      <p:sp>
        <p:nvSpPr>
          <p:cNvPr id="73" name="Rectangle 72">
            <a:extLst>
              <a:ext uri="{FF2B5EF4-FFF2-40B4-BE49-F238E27FC236}">
                <a16:creationId xmlns:a16="http://schemas.microsoft.com/office/drawing/2014/main" id="{6262DE7B-905E-4197-B1B3-AD25FA1C8C14}"/>
              </a:ext>
            </a:extLst>
          </p:cNvPr>
          <p:cNvSpPr/>
          <p:nvPr/>
        </p:nvSpPr>
        <p:spPr>
          <a:xfrm>
            <a:off x="7139603" y="1162940"/>
            <a:ext cx="182165" cy="144661"/>
          </a:xfrm>
          <a:prstGeom prst="rect">
            <a:avLst/>
          </a:prstGeom>
          <a:solidFill>
            <a:srgbClr val="4472C4"/>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5</a:t>
            </a:r>
          </a:p>
        </p:txBody>
      </p:sp>
      <p:sp>
        <p:nvSpPr>
          <p:cNvPr id="74" name="Rectangle 73">
            <a:extLst>
              <a:ext uri="{FF2B5EF4-FFF2-40B4-BE49-F238E27FC236}">
                <a16:creationId xmlns:a16="http://schemas.microsoft.com/office/drawing/2014/main" id="{E2107401-7BD1-440C-AEFB-C3D734C95A28}"/>
              </a:ext>
            </a:extLst>
          </p:cNvPr>
          <p:cNvSpPr/>
          <p:nvPr/>
        </p:nvSpPr>
        <p:spPr>
          <a:xfrm>
            <a:off x="4191022" y="3052695"/>
            <a:ext cx="182165" cy="144661"/>
          </a:xfrm>
          <a:prstGeom prst="rect">
            <a:avLst/>
          </a:prstGeom>
          <a:solidFill>
            <a:srgbClr val="92D050"/>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2</a:t>
            </a:r>
          </a:p>
        </p:txBody>
      </p:sp>
      <p:sp>
        <p:nvSpPr>
          <p:cNvPr id="75" name="Rectangle 74">
            <a:extLst>
              <a:ext uri="{FF2B5EF4-FFF2-40B4-BE49-F238E27FC236}">
                <a16:creationId xmlns:a16="http://schemas.microsoft.com/office/drawing/2014/main" id="{D767626B-34A6-45FB-B141-04D3A5A4F443}"/>
              </a:ext>
            </a:extLst>
          </p:cNvPr>
          <p:cNvSpPr/>
          <p:nvPr/>
        </p:nvSpPr>
        <p:spPr>
          <a:xfrm>
            <a:off x="4605359" y="2942911"/>
            <a:ext cx="182165" cy="144661"/>
          </a:xfrm>
          <a:prstGeom prst="rect">
            <a:avLst/>
          </a:prstGeom>
          <a:solidFill>
            <a:srgbClr val="92D050"/>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3</a:t>
            </a:r>
          </a:p>
        </p:txBody>
      </p:sp>
      <p:sp>
        <p:nvSpPr>
          <p:cNvPr id="76" name="Rectangle 75">
            <a:extLst>
              <a:ext uri="{FF2B5EF4-FFF2-40B4-BE49-F238E27FC236}">
                <a16:creationId xmlns:a16="http://schemas.microsoft.com/office/drawing/2014/main" id="{826BEAB8-5CA3-4AA5-B146-33065ADCE2B7}"/>
              </a:ext>
            </a:extLst>
          </p:cNvPr>
          <p:cNvSpPr/>
          <p:nvPr/>
        </p:nvSpPr>
        <p:spPr>
          <a:xfrm>
            <a:off x="4817885" y="2898263"/>
            <a:ext cx="182165" cy="144661"/>
          </a:xfrm>
          <a:prstGeom prst="rect">
            <a:avLst/>
          </a:prstGeom>
          <a:solidFill>
            <a:srgbClr val="92D050"/>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4</a:t>
            </a:r>
          </a:p>
        </p:txBody>
      </p:sp>
      <p:sp>
        <p:nvSpPr>
          <p:cNvPr id="77" name="Rectangle 76">
            <a:extLst>
              <a:ext uri="{FF2B5EF4-FFF2-40B4-BE49-F238E27FC236}">
                <a16:creationId xmlns:a16="http://schemas.microsoft.com/office/drawing/2014/main" id="{5DE2EE58-9564-404F-94C3-05F28B7E2C64}"/>
              </a:ext>
            </a:extLst>
          </p:cNvPr>
          <p:cNvSpPr/>
          <p:nvPr/>
        </p:nvSpPr>
        <p:spPr>
          <a:xfrm>
            <a:off x="5026840" y="2858820"/>
            <a:ext cx="182165" cy="144661"/>
          </a:xfrm>
          <a:prstGeom prst="rect">
            <a:avLst/>
          </a:prstGeom>
          <a:solidFill>
            <a:srgbClr val="92D050"/>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5</a:t>
            </a:r>
          </a:p>
        </p:txBody>
      </p:sp>
      <p:cxnSp>
        <p:nvCxnSpPr>
          <p:cNvPr id="78" name="Straight Connector 77">
            <a:extLst>
              <a:ext uri="{FF2B5EF4-FFF2-40B4-BE49-F238E27FC236}">
                <a16:creationId xmlns:a16="http://schemas.microsoft.com/office/drawing/2014/main" id="{AF175ED6-7BF2-4632-9022-38993807EC3E}"/>
              </a:ext>
            </a:extLst>
          </p:cNvPr>
          <p:cNvCxnSpPr>
            <a:stCxn id="65" idx="0"/>
          </p:cNvCxnSpPr>
          <p:nvPr/>
        </p:nvCxnSpPr>
        <p:spPr>
          <a:xfrm flipV="1">
            <a:off x="1175753" y="3510990"/>
            <a:ext cx="0" cy="942772"/>
          </a:xfrm>
          <a:prstGeom prst="line">
            <a:avLst/>
          </a:prstGeom>
          <a:noFill/>
          <a:ln w="6350" cap="flat" cmpd="sng" algn="ctr">
            <a:solidFill>
              <a:sysClr val="windowText" lastClr="000000">
                <a:lumMod val="50000"/>
                <a:lumOff val="50000"/>
              </a:sysClr>
            </a:solidFill>
            <a:prstDash val="solid"/>
            <a:miter lim="800000"/>
          </a:ln>
          <a:effectLst/>
        </p:spPr>
      </p:cxnSp>
      <p:sp>
        <p:nvSpPr>
          <p:cNvPr id="79" name="TextBox 78">
            <a:extLst>
              <a:ext uri="{FF2B5EF4-FFF2-40B4-BE49-F238E27FC236}">
                <a16:creationId xmlns:a16="http://schemas.microsoft.com/office/drawing/2014/main" id="{670DB729-90BC-4F69-82CA-C3BFE831F0C4}"/>
              </a:ext>
            </a:extLst>
          </p:cNvPr>
          <p:cNvSpPr txBox="1"/>
          <p:nvPr/>
        </p:nvSpPr>
        <p:spPr>
          <a:xfrm>
            <a:off x="727468" y="3323389"/>
            <a:ext cx="833126" cy="403957"/>
          </a:xfrm>
          <a:prstGeom prst="rect">
            <a:avLst/>
          </a:prstGeom>
          <a:noFill/>
        </p:spPr>
        <p:txBody>
          <a:bodyPr wrap="square" rtlCol="0">
            <a:spAutoFit/>
          </a:bodyPr>
          <a:lstStyle/>
          <a:p>
            <a:pPr defTabSz="685800" fontAlgn="auto">
              <a:spcBef>
                <a:spcPts val="0"/>
              </a:spcBef>
              <a:spcAft>
                <a:spcPts val="0"/>
              </a:spcAft>
              <a:buClrTx/>
              <a:defRPr/>
            </a:pPr>
            <a:r>
              <a:rPr lang="en-US" sz="675" kern="1200" err="1">
                <a:solidFill>
                  <a:prstClr val="black"/>
                </a:solidFill>
                <a:latin typeface="Arial"/>
                <a:ea typeface="ＭＳ Ｐゴシック"/>
                <a:cs typeface="Arial" panose="020B0604020202020204" pitchFamily="34" charset="0"/>
              </a:rPr>
              <a:t>ConnectNow</a:t>
            </a:r>
            <a:r>
              <a:rPr lang="en-US" sz="675" kern="1200">
                <a:solidFill>
                  <a:prstClr val="black"/>
                </a:solidFill>
                <a:latin typeface="Arial"/>
                <a:ea typeface="ＭＳ Ｐゴシック"/>
                <a:cs typeface="Arial" panose="020B0604020202020204" pitchFamily="34" charset="0"/>
              </a:rPr>
              <a:t> P2  </a:t>
            </a:r>
            <a:r>
              <a:rPr lang="en-US" sz="675" kern="1200">
                <a:solidFill>
                  <a:srgbClr val="1903BD"/>
                </a:solidFill>
                <a:latin typeface="Arial"/>
                <a:ea typeface="ＭＳ Ｐゴシック"/>
                <a:cs typeface="Arial" panose="020B0604020202020204" pitchFamily="34" charset="0"/>
              </a:rPr>
              <a:t>(3)</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4/21</a:t>
            </a:r>
          </a:p>
        </p:txBody>
      </p:sp>
      <p:sp>
        <p:nvSpPr>
          <p:cNvPr id="80" name="TextBox 79">
            <a:extLst>
              <a:ext uri="{FF2B5EF4-FFF2-40B4-BE49-F238E27FC236}">
                <a16:creationId xmlns:a16="http://schemas.microsoft.com/office/drawing/2014/main" id="{D93D9E19-BFDC-4C88-A044-41814C7C8510}"/>
              </a:ext>
            </a:extLst>
          </p:cNvPr>
          <p:cNvSpPr txBox="1"/>
          <p:nvPr/>
        </p:nvSpPr>
        <p:spPr>
          <a:xfrm>
            <a:off x="2037786" y="4169898"/>
            <a:ext cx="731629" cy="403957"/>
          </a:xfrm>
          <a:prstGeom prst="rect">
            <a:avLst/>
          </a:prstGeom>
          <a:noFill/>
        </p:spPr>
        <p:txBody>
          <a:bodyPr wrap="square" rtlCol="0">
            <a:spAutoFit/>
          </a:bodyPr>
          <a:lstStyle/>
          <a:p>
            <a:pPr defTabSz="685800" fontAlgn="auto">
              <a:spcBef>
                <a:spcPts val="0"/>
              </a:spcBef>
              <a:spcAft>
                <a:spcPts val="0"/>
              </a:spcAft>
              <a:buClrTx/>
              <a:defRPr/>
            </a:pPr>
            <a:r>
              <a:rPr lang="en-US" sz="675" kern="1200" err="1">
                <a:solidFill>
                  <a:prstClr val="black"/>
                </a:solidFill>
                <a:latin typeface="Arial"/>
                <a:ea typeface="ＭＳ Ｐゴシック"/>
                <a:cs typeface="Arial" panose="020B0604020202020204" pitchFamily="34" charset="0"/>
              </a:rPr>
              <a:t>MyFinance</a:t>
            </a:r>
            <a:r>
              <a:rPr lang="en-US" sz="675" kern="1200">
                <a:solidFill>
                  <a:prstClr val="black"/>
                </a:solidFill>
                <a:latin typeface="Arial"/>
                <a:ea typeface="ＭＳ Ｐゴシック"/>
                <a:cs typeface="Arial" panose="020B0604020202020204" pitchFamily="34" charset="0"/>
              </a:rPr>
              <a:t> R2 </a:t>
            </a:r>
            <a:r>
              <a:rPr lang="en-US" sz="675" kern="1200">
                <a:solidFill>
                  <a:srgbClr val="1903BD"/>
                </a:solidFill>
                <a:latin typeface="Arial"/>
                <a:ea typeface="ＭＳ Ｐゴシック"/>
                <a:cs typeface="Arial" panose="020B0604020202020204" pitchFamily="34" charset="0"/>
              </a:rPr>
              <a:t>(2,3,9)</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5/21</a:t>
            </a:r>
          </a:p>
        </p:txBody>
      </p:sp>
      <p:sp>
        <p:nvSpPr>
          <p:cNvPr id="81" name="TextBox 80">
            <a:extLst>
              <a:ext uri="{FF2B5EF4-FFF2-40B4-BE49-F238E27FC236}">
                <a16:creationId xmlns:a16="http://schemas.microsoft.com/office/drawing/2014/main" id="{B34F1332-E6F2-41BA-8F3A-2D90B3372139}"/>
              </a:ext>
            </a:extLst>
          </p:cNvPr>
          <p:cNvSpPr txBox="1"/>
          <p:nvPr/>
        </p:nvSpPr>
        <p:spPr>
          <a:xfrm>
            <a:off x="2486026" y="3784284"/>
            <a:ext cx="1430477" cy="403957"/>
          </a:xfrm>
          <a:prstGeom prst="rect">
            <a:avLst/>
          </a:prstGeom>
          <a:noFill/>
        </p:spPr>
        <p:txBody>
          <a:bodyPr wrap="square" rtlCol="0">
            <a:spAutoFit/>
          </a:bodyPr>
          <a:lstStyle/>
          <a:p>
            <a:pPr defTabSz="685800" fontAlgn="auto">
              <a:spcBef>
                <a:spcPts val="0"/>
              </a:spcBef>
              <a:spcAft>
                <a:spcPts val="0"/>
              </a:spcAft>
              <a:buClrTx/>
              <a:defRPr/>
            </a:pPr>
            <a:r>
              <a:rPr lang="en-US" sz="675" kern="1200">
                <a:solidFill>
                  <a:prstClr val="black"/>
                </a:solidFill>
                <a:latin typeface="Arial"/>
                <a:ea typeface="ＭＳ Ｐゴシック"/>
                <a:cs typeface="Arial" panose="020B0604020202020204" pitchFamily="34" charset="0"/>
              </a:rPr>
              <a:t>Gas Control System - </a:t>
            </a:r>
          </a:p>
          <a:p>
            <a:pPr defTabSz="685800" fontAlgn="auto">
              <a:spcBef>
                <a:spcPts val="0"/>
              </a:spcBef>
              <a:spcAft>
                <a:spcPts val="0"/>
              </a:spcAft>
              <a:buClrTx/>
              <a:defRPr/>
            </a:pPr>
            <a:r>
              <a:rPr lang="en-US" sz="675" kern="1200">
                <a:solidFill>
                  <a:prstClr val="black"/>
                </a:solidFill>
                <a:latin typeface="Arial"/>
                <a:ea typeface="ＭＳ Ｐゴシック"/>
                <a:cs typeface="Arial" panose="020B0604020202020204" pitchFamily="34" charset="0"/>
              </a:rPr>
              <a:t>App &amp; ESB Upgrade </a:t>
            </a:r>
            <a:r>
              <a:rPr lang="en-US" sz="675" kern="1200">
                <a:solidFill>
                  <a:srgbClr val="1903BD"/>
                </a:solidFill>
                <a:latin typeface="Arial"/>
                <a:ea typeface="ＭＳ Ｐゴシック"/>
                <a:cs typeface="Arial" panose="020B0604020202020204" pitchFamily="34" charset="0"/>
              </a:rPr>
              <a:t>(1,2,3)</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9/21</a:t>
            </a:r>
          </a:p>
        </p:txBody>
      </p:sp>
      <p:cxnSp>
        <p:nvCxnSpPr>
          <p:cNvPr id="82" name="Straight Connector 81">
            <a:extLst>
              <a:ext uri="{FF2B5EF4-FFF2-40B4-BE49-F238E27FC236}">
                <a16:creationId xmlns:a16="http://schemas.microsoft.com/office/drawing/2014/main" id="{BBBA00C2-34C0-4CFF-ADC9-ECD4400CC108}"/>
              </a:ext>
            </a:extLst>
          </p:cNvPr>
          <p:cNvCxnSpPr>
            <a:cxnSpLocks/>
            <a:stCxn id="67" idx="3"/>
          </p:cNvCxnSpPr>
          <p:nvPr/>
        </p:nvCxnSpPr>
        <p:spPr>
          <a:xfrm>
            <a:off x="1834763" y="3920762"/>
            <a:ext cx="592326" cy="0"/>
          </a:xfrm>
          <a:prstGeom prst="line">
            <a:avLst/>
          </a:prstGeom>
          <a:noFill/>
          <a:ln w="6350" cap="flat" cmpd="sng" algn="ctr">
            <a:solidFill>
              <a:srgbClr val="5B9BD5"/>
            </a:solidFill>
            <a:prstDash val="solid"/>
            <a:miter lim="800000"/>
          </a:ln>
          <a:effectLst/>
        </p:spPr>
      </p:cxnSp>
      <p:sp>
        <p:nvSpPr>
          <p:cNvPr id="83" name="TextBox 82">
            <a:extLst>
              <a:ext uri="{FF2B5EF4-FFF2-40B4-BE49-F238E27FC236}">
                <a16:creationId xmlns:a16="http://schemas.microsoft.com/office/drawing/2014/main" id="{6BCFE702-67F3-4312-AA9F-E41EFB3D0BA8}"/>
              </a:ext>
            </a:extLst>
          </p:cNvPr>
          <p:cNvSpPr txBox="1"/>
          <p:nvPr/>
        </p:nvSpPr>
        <p:spPr>
          <a:xfrm>
            <a:off x="1768311" y="2914073"/>
            <a:ext cx="825253" cy="403957"/>
          </a:xfrm>
          <a:prstGeom prst="rect">
            <a:avLst/>
          </a:prstGeom>
          <a:noFill/>
        </p:spPr>
        <p:txBody>
          <a:bodyPr wrap="square" rtlCol="0">
            <a:spAutoFit/>
          </a:bodyPr>
          <a:lstStyle/>
          <a:p>
            <a:pPr defTabSz="685800" fontAlgn="auto">
              <a:spcBef>
                <a:spcPts val="0"/>
              </a:spcBef>
              <a:spcAft>
                <a:spcPts val="0"/>
              </a:spcAft>
              <a:buClrTx/>
              <a:defRPr/>
            </a:pPr>
            <a:r>
              <a:rPr lang="en-US" sz="675" kern="1200">
                <a:solidFill>
                  <a:prstClr val="black"/>
                </a:solidFill>
                <a:latin typeface="Arial"/>
                <a:ea typeface="ＭＳ Ｐゴシック"/>
                <a:cs typeface="Arial" panose="020B0604020202020204" pitchFamily="34" charset="0"/>
              </a:rPr>
              <a:t>Power Trading  </a:t>
            </a:r>
            <a:r>
              <a:rPr lang="en-US" sz="675" kern="1200">
                <a:solidFill>
                  <a:srgbClr val="1903BD"/>
                </a:solidFill>
                <a:latin typeface="Arial"/>
                <a:ea typeface="ＭＳ Ｐゴシック"/>
                <a:cs typeface="Arial" panose="020B0604020202020204" pitchFamily="34" charset="0"/>
              </a:rPr>
              <a:t>(1,2,8,11)</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12/21</a:t>
            </a:r>
          </a:p>
        </p:txBody>
      </p:sp>
      <p:sp>
        <p:nvSpPr>
          <p:cNvPr id="84" name="TextBox 83">
            <a:extLst>
              <a:ext uri="{FF2B5EF4-FFF2-40B4-BE49-F238E27FC236}">
                <a16:creationId xmlns:a16="http://schemas.microsoft.com/office/drawing/2014/main" id="{7CAC6511-0925-467D-8F54-AF4CBC970771}"/>
              </a:ext>
            </a:extLst>
          </p:cNvPr>
          <p:cNvSpPr txBox="1"/>
          <p:nvPr/>
        </p:nvSpPr>
        <p:spPr>
          <a:xfrm>
            <a:off x="2276410" y="2347950"/>
            <a:ext cx="932258" cy="403957"/>
          </a:xfrm>
          <a:prstGeom prst="rect">
            <a:avLst/>
          </a:prstGeom>
          <a:noFill/>
        </p:spPr>
        <p:txBody>
          <a:bodyPr wrap="square" rtlCol="0">
            <a:spAutoFit/>
          </a:bodyPr>
          <a:lstStyle/>
          <a:p>
            <a:pPr defTabSz="685800" fontAlgn="auto">
              <a:spcBef>
                <a:spcPts val="0"/>
              </a:spcBef>
              <a:spcAft>
                <a:spcPts val="0"/>
              </a:spcAft>
              <a:buClrTx/>
              <a:defRPr/>
            </a:pPr>
            <a:r>
              <a:rPr lang="en-US" sz="675" kern="1200">
                <a:solidFill>
                  <a:prstClr val="black"/>
                </a:solidFill>
                <a:latin typeface="Arial"/>
                <a:ea typeface="ＭＳ Ｐゴシック"/>
                <a:cs typeface="Arial" panose="020B0604020202020204" pitchFamily="34" charset="0"/>
              </a:rPr>
              <a:t>CRM &amp; Marketing Automation </a:t>
            </a:r>
            <a:r>
              <a:rPr lang="en-US" sz="675" kern="1200">
                <a:solidFill>
                  <a:srgbClr val="1903BD"/>
                </a:solidFill>
                <a:latin typeface="Arial"/>
                <a:ea typeface="ＭＳ Ｐゴシック"/>
                <a:cs typeface="Arial" panose="020B0604020202020204" pitchFamily="34" charset="0"/>
              </a:rPr>
              <a:t>(3,8)</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3/22</a:t>
            </a:r>
          </a:p>
        </p:txBody>
      </p:sp>
      <p:cxnSp>
        <p:nvCxnSpPr>
          <p:cNvPr id="85" name="Straight Connector 84">
            <a:extLst>
              <a:ext uri="{FF2B5EF4-FFF2-40B4-BE49-F238E27FC236}">
                <a16:creationId xmlns:a16="http://schemas.microsoft.com/office/drawing/2014/main" id="{6DFACD23-3BBF-43C0-842C-231DEA714C9A}"/>
              </a:ext>
            </a:extLst>
          </p:cNvPr>
          <p:cNvCxnSpPr>
            <a:cxnSpLocks/>
            <a:stCxn id="69" idx="0"/>
          </p:cNvCxnSpPr>
          <p:nvPr/>
        </p:nvCxnSpPr>
        <p:spPr>
          <a:xfrm flipV="1">
            <a:off x="2614624" y="2670687"/>
            <a:ext cx="1" cy="706061"/>
          </a:xfrm>
          <a:prstGeom prst="line">
            <a:avLst/>
          </a:prstGeom>
          <a:noFill/>
          <a:ln w="6350" cap="flat" cmpd="sng" algn="ctr">
            <a:solidFill>
              <a:srgbClr val="5B9BD5"/>
            </a:solidFill>
            <a:prstDash val="solid"/>
            <a:miter lim="800000"/>
          </a:ln>
          <a:effectLst/>
        </p:spPr>
      </p:cxnSp>
      <p:sp>
        <p:nvSpPr>
          <p:cNvPr id="86" name="TextBox 85">
            <a:extLst>
              <a:ext uri="{FF2B5EF4-FFF2-40B4-BE49-F238E27FC236}">
                <a16:creationId xmlns:a16="http://schemas.microsoft.com/office/drawing/2014/main" id="{8B3655AE-82FF-4877-8875-5AC2D8718300}"/>
              </a:ext>
            </a:extLst>
          </p:cNvPr>
          <p:cNvSpPr txBox="1"/>
          <p:nvPr/>
        </p:nvSpPr>
        <p:spPr>
          <a:xfrm>
            <a:off x="2746420" y="2656749"/>
            <a:ext cx="420718" cy="403957"/>
          </a:xfrm>
          <a:prstGeom prst="rect">
            <a:avLst/>
          </a:prstGeom>
          <a:noFill/>
        </p:spPr>
        <p:txBody>
          <a:bodyPr wrap="square" rtlCol="0">
            <a:spAutoFit/>
          </a:bodyPr>
          <a:lstStyle/>
          <a:p>
            <a:pPr defTabSz="685800" fontAlgn="auto">
              <a:spcBef>
                <a:spcPts val="0"/>
              </a:spcBef>
              <a:spcAft>
                <a:spcPts val="0"/>
              </a:spcAft>
              <a:buClrTx/>
              <a:defRPr/>
            </a:pPr>
            <a:r>
              <a:rPr lang="en-US" sz="675" kern="1200">
                <a:solidFill>
                  <a:prstClr val="black"/>
                </a:solidFill>
                <a:latin typeface="Arial"/>
                <a:ea typeface="ＭＳ Ｐゴシック"/>
                <a:cs typeface="Arial" panose="020B0604020202020204" pitchFamily="34" charset="0"/>
              </a:rPr>
              <a:t>Gaia </a:t>
            </a:r>
            <a:r>
              <a:rPr lang="en-US" sz="675" kern="1200">
                <a:solidFill>
                  <a:srgbClr val="1903BD"/>
                </a:solidFill>
                <a:latin typeface="Arial"/>
                <a:ea typeface="ＭＳ Ｐゴシック"/>
                <a:cs typeface="Arial" panose="020B0604020202020204" pitchFamily="34" charset="0"/>
              </a:rPr>
              <a:t>(3)</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3/22</a:t>
            </a:r>
          </a:p>
        </p:txBody>
      </p:sp>
      <p:sp>
        <p:nvSpPr>
          <p:cNvPr id="87" name="TextBox 86">
            <a:extLst>
              <a:ext uri="{FF2B5EF4-FFF2-40B4-BE49-F238E27FC236}">
                <a16:creationId xmlns:a16="http://schemas.microsoft.com/office/drawing/2014/main" id="{1250E356-9878-446A-A431-08046F605303}"/>
              </a:ext>
            </a:extLst>
          </p:cNvPr>
          <p:cNvSpPr txBox="1"/>
          <p:nvPr/>
        </p:nvSpPr>
        <p:spPr>
          <a:xfrm>
            <a:off x="3544969" y="3438892"/>
            <a:ext cx="525122" cy="507831"/>
          </a:xfrm>
          <a:prstGeom prst="rect">
            <a:avLst/>
          </a:prstGeom>
          <a:noFill/>
        </p:spPr>
        <p:txBody>
          <a:bodyPr wrap="square" rtlCol="0">
            <a:spAutoFit/>
          </a:bodyPr>
          <a:lstStyle/>
          <a:p>
            <a:pPr defTabSz="685800" fontAlgn="auto">
              <a:spcBef>
                <a:spcPts val="0"/>
              </a:spcBef>
              <a:spcAft>
                <a:spcPts val="0"/>
              </a:spcAft>
              <a:buClrTx/>
              <a:defRPr/>
            </a:pPr>
            <a:r>
              <a:rPr lang="en-US" sz="675" kern="1200">
                <a:solidFill>
                  <a:prstClr val="black"/>
                </a:solidFill>
                <a:latin typeface="Arial"/>
                <a:ea typeface="ＭＳ Ｐゴシック"/>
                <a:cs typeface="Arial" panose="020B0604020202020204" pitchFamily="34" charset="0"/>
              </a:rPr>
              <a:t>GIS</a:t>
            </a:r>
            <a:r>
              <a:rPr lang="en-US" sz="675" kern="1200">
                <a:solidFill>
                  <a:srgbClr val="1903BD"/>
                </a:solidFill>
                <a:latin typeface="Arial"/>
                <a:ea typeface="ＭＳ Ｐゴシック"/>
                <a:cs typeface="Arial" panose="020B0604020202020204" pitchFamily="34" charset="0"/>
              </a:rPr>
              <a:t> (1,6,10)</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3/22</a:t>
            </a:r>
          </a:p>
          <a:p>
            <a:pPr defTabSz="685800" fontAlgn="auto">
              <a:spcBef>
                <a:spcPts val="0"/>
              </a:spcBef>
              <a:spcAft>
                <a:spcPts val="0"/>
              </a:spcAft>
              <a:buClrTx/>
              <a:defRPr/>
            </a:pPr>
            <a:endParaRPr lang="en-US" sz="675" b="0" kern="1200">
              <a:solidFill>
                <a:prstClr val="black"/>
              </a:solidFill>
              <a:latin typeface="Arial"/>
              <a:ea typeface="ＭＳ Ｐゴシック"/>
              <a:cs typeface="Arial" panose="020B0604020202020204" pitchFamily="34" charset="0"/>
            </a:endParaRPr>
          </a:p>
        </p:txBody>
      </p:sp>
      <p:cxnSp>
        <p:nvCxnSpPr>
          <p:cNvPr id="88" name="Elbow Connector 28">
            <a:extLst>
              <a:ext uri="{FF2B5EF4-FFF2-40B4-BE49-F238E27FC236}">
                <a16:creationId xmlns:a16="http://schemas.microsoft.com/office/drawing/2014/main" id="{117BD565-9684-4DDA-A892-E3D22DB10582}"/>
              </a:ext>
            </a:extLst>
          </p:cNvPr>
          <p:cNvCxnSpPr>
            <a:cxnSpLocks/>
          </p:cNvCxnSpPr>
          <p:nvPr/>
        </p:nvCxnSpPr>
        <p:spPr>
          <a:xfrm rot="16200000" flipH="1">
            <a:off x="3244163" y="3265136"/>
            <a:ext cx="139922" cy="417909"/>
          </a:xfrm>
          <a:prstGeom prst="bentConnector2">
            <a:avLst/>
          </a:prstGeom>
          <a:noFill/>
          <a:ln w="6350" cap="flat" cmpd="sng" algn="ctr">
            <a:solidFill>
              <a:srgbClr val="5B9BD5"/>
            </a:solidFill>
            <a:prstDash val="solid"/>
            <a:miter lim="800000"/>
          </a:ln>
          <a:effectLst/>
        </p:spPr>
      </p:cxnSp>
      <p:sp>
        <p:nvSpPr>
          <p:cNvPr id="89" name="TextBox 88">
            <a:extLst>
              <a:ext uri="{FF2B5EF4-FFF2-40B4-BE49-F238E27FC236}">
                <a16:creationId xmlns:a16="http://schemas.microsoft.com/office/drawing/2014/main" id="{05AB257E-90C6-454F-8A14-916BDFC3B0D5}"/>
              </a:ext>
            </a:extLst>
          </p:cNvPr>
          <p:cNvSpPr txBox="1"/>
          <p:nvPr/>
        </p:nvSpPr>
        <p:spPr>
          <a:xfrm>
            <a:off x="3001298" y="1947761"/>
            <a:ext cx="730158" cy="403957"/>
          </a:xfrm>
          <a:prstGeom prst="rect">
            <a:avLst/>
          </a:prstGeom>
          <a:noFill/>
        </p:spPr>
        <p:txBody>
          <a:bodyPr wrap="square" rtlCol="0">
            <a:spAutoFit/>
          </a:bodyPr>
          <a:lstStyle/>
          <a:p>
            <a:pPr defTabSz="685800" fontAlgn="auto">
              <a:spcBef>
                <a:spcPts val="0"/>
              </a:spcBef>
              <a:spcAft>
                <a:spcPts val="0"/>
              </a:spcAft>
              <a:buClrTx/>
              <a:defRPr/>
            </a:pPr>
            <a:r>
              <a:rPr lang="en-US" sz="675" kern="1200" err="1">
                <a:solidFill>
                  <a:prstClr val="black"/>
                </a:solidFill>
                <a:latin typeface="Arial"/>
                <a:ea typeface="ＭＳ Ｐゴシック"/>
                <a:cs typeface="Arial" panose="020B0604020202020204" pitchFamily="34" charset="0"/>
              </a:rPr>
              <a:t>MyFinance</a:t>
            </a:r>
            <a:r>
              <a:rPr lang="en-US" sz="675" kern="1200">
                <a:solidFill>
                  <a:prstClr val="black"/>
                </a:solidFill>
                <a:latin typeface="Arial"/>
                <a:ea typeface="ＭＳ Ｐゴシック"/>
                <a:cs typeface="Arial" panose="020B0604020202020204" pitchFamily="34" charset="0"/>
              </a:rPr>
              <a:t> R3</a:t>
            </a:r>
            <a:r>
              <a:rPr lang="en-US" sz="675" kern="1200">
                <a:solidFill>
                  <a:srgbClr val="1903BD"/>
                </a:solidFill>
                <a:latin typeface="Arial"/>
                <a:ea typeface="ＭＳ Ｐゴシック"/>
                <a:cs typeface="Arial" panose="020B0604020202020204" pitchFamily="34" charset="0"/>
              </a:rPr>
              <a:t> (2,3,9)</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5/22</a:t>
            </a:r>
          </a:p>
        </p:txBody>
      </p:sp>
      <p:sp>
        <p:nvSpPr>
          <p:cNvPr id="91" name="TextBox 90">
            <a:extLst>
              <a:ext uri="{FF2B5EF4-FFF2-40B4-BE49-F238E27FC236}">
                <a16:creationId xmlns:a16="http://schemas.microsoft.com/office/drawing/2014/main" id="{7A8608EB-1BE0-43B0-819A-4FD01E11CF9C}"/>
              </a:ext>
            </a:extLst>
          </p:cNvPr>
          <p:cNvSpPr txBox="1"/>
          <p:nvPr/>
        </p:nvSpPr>
        <p:spPr>
          <a:xfrm>
            <a:off x="3444917" y="2499763"/>
            <a:ext cx="471587" cy="611706"/>
          </a:xfrm>
          <a:prstGeom prst="rect">
            <a:avLst/>
          </a:prstGeom>
          <a:noFill/>
        </p:spPr>
        <p:txBody>
          <a:bodyPr wrap="square" rtlCol="0">
            <a:spAutoFit/>
          </a:bodyPr>
          <a:lstStyle/>
          <a:p>
            <a:pPr defTabSz="685800" fontAlgn="auto">
              <a:spcBef>
                <a:spcPts val="0"/>
              </a:spcBef>
              <a:spcAft>
                <a:spcPts val="0"/>
              </a:spcAft>
              <a:buClrTx/>
              <a:defRPr/>
            </a:pPr>
            <a:r>
              <a:rPr lang="en-US" sz="675" kern="1200" err="1">
                <a:solidFill>
                  <a:prstClr val="black"/>
                </a:solidFill>
                <a:latin typeface="Arial"/>
                <a:ea typeface="ＭＳ Ｐゴシック"/>
                <a:cs typeface="Arial" panose="020B0604020202020204" pitchFamily="34" charset="0"/>
              </a:rPr>
              <a:t>MyHR</a:t>
            </a:r>
            <a:r>
              <a:rPr lang="en-US" sz="675" kern="1200">
                <a:solidFill>
                  <a:srgbClr val="1903BD"/>
                </a:solidFill>
                <a:latin typeface="Arial"/>
                <a:ea typeface="ＭＳ Ｐゴシック"/>
                <a:cs typeface="Arial" panose="020B0604020202020204" pitchFamily="34" charset="0"/>
              </a:rPr>
              <a:t> (2,3,4,9)</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6/22</a:t>
            </a:r>
          </a:p>
          <a:p>
            <a:pPr defTabSz="685800" fontAlgn="auto">
              <a:spcBef>
                <a:spcPts val="0"/>
              </a:spcBef>
              <a:spcAft>
                <a:spcPts val="0"/>
              </a:spcAft>
              <a:buClrTx/>
              <a:defRPr/>
            </a:pPr>
            <a:endParaRPr lang="en-US" sz="675" b="0" kern="1200">
              <a:solidFill>
                <a:prstClr val="black"/>
              </a:solidFill>
              <a:latin typeface="Arial"/>
              <a:ea typeface="ＭＳ Ｐゴシック"/>
              <a:cs typeface="Arial" panose="020B0604020202020204" pitchFamily="34" charset="0"/>
            </a:endParaRPr>
          </a:p>
        </p:txBody>
      </p:sp>
      <p:sp>
        <p:nvSpPr>
          <p:cNvPr id="93" name="TextBox 92">
            <a:extLst>
              <a:ext uri="{FF2B5EF4-FFF2-40B4-BE49-F238E27FC236}">
                <a16:creationId xmlns:a16="http://schemas.microsoft.com/office/drawing/2014/main" id="{129FC26B-BC75-4104-899B-0D69DC1EE435}"/>
              </a:ext>
            </a:extLst>
          </p:cNvPr>
          <p:cNvSpPr txBox="1"/>
          <p:nvPr/>
        </p:nvSpPr>
        <p:spPr>
          <a:xfrm>
            <a:off x="4006346" y="2223812"/>
            <a:ext cx="771084" cy="507831"/>
          </a:xfrm>
          <a:prstGeom prst="rect">
            <a:avLst/>
          </a:prstGeom>
          <a:noFill/>
        </p:spPr>
        <p:txBody>
          <a:bodyPr wrap="square" rtlCol="0">
            <a:spAutoFit/>
          </a:bodyPr>
          <a:lstStyle/>
          <a:p>
            <a:pPr defTabSz="685800" fontAlgn="auto">
              <a:spcBef>
                <a:spcPts val="0"/>
              </a:spcBef>
              <a:spcAft>
                <a:spcPts val="0"/>
              </a:spcAft>
              <a:buClrTx/>
              <a:defRPr/>
            </a:pPr>
            <a:r>
              <a:rPr lang="en-US" sz="675" kern="1200">
                <a:solidFill>
                  <a:prstClr val="black"/>
                </a:solidFill>
                <a:latin typeface="Arial"/>
                <a:ea typeface="ＭＳ Ｐゴシック"/>
                <a:cs typeface="Arial" panose="020B0604020202020204" pitchFamily="34" charset="0"/>
              </a:rPr>
              <a:t>AMI Meter to Cash </a:t>
            </a:r>
            <a:r>
              <a:rPr lang="en-US" sz="675" kern="1200">
                <a:solidFill>
                  <a:srgbClr val="1903BD"/>
                </a:solidFill>
                <a:latin typeface="Arial"/>
                <a:ea typeface="ＭＳ Ｐゴシック"/>
                <a:cs typeface="Arial" panose="020B0604020202020204" pitchFamily="34" charset="0"/>
              </a:rPr>
              <a:t>(1,3,6,11)</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4/23</a:t>
            </a:r>
          </a:p>
        </p:txBody>
      </p:sp>
      <p:cxnSp>
        <p:nvCxnSpPr>
          <p:cNvPr id="96" name="Straight Connector 95">
            <a:extLst>
              <a:ext uri="{FF2B5EF4-FFF2-40B4-BE49-F238E27FC236}">
                <a16:creationId xmlns:a16="http://schemas.microsoft.com/office/drawing/2014/main" id="{AD7080A0-33F2-426F-AD92-2694AB2626CF}"/>
              </a:ext>
            </a:extLst>
          </p:cNvPr>
          <p:cNvCxnSpPr>
            <a:cxnSpLocks/>
            <a:stCxn id="77" idx="0"/>
          </p:cNvCxnSpPr>
          <p:nvPr/>
        </p:nvCxnSpPr>
        <p:spPr>
          <a:xfrm flipV="1">
            <a:off x="5117923" y="2233786"/>
            <a:ext cx="0" cy="625034"/>
          </a:xfrm>
          <a:prstGeom prst="line">
            <a:avLst/>
          </a:prstGeom>
          <a:noFill/>
          <a:ln w="6350" cap="flat" cmpd="sng" algn="ctr">
            <a:solidFill>
              <a:srgbClr val="5B9BD5"/>
            </a:solidFill>
            <a:prstDash val="solid"/>
            <a:miter lim="800000"/>
          </a:ln>
          <a:effectLst/>
        </p:spPr>
      </p:cxnSp>
      <p:sp>
        <p:nvSpPr>
          <p:cNvPr id="97" name="TextBox 96">
            <a:extLst>
              <a:ext uri="{FF2B5EF4-FFF2-40B4-BE49-F238E27FC236}">
                <a16:creationId xmlns:a16="http://schemas.microsoft.com/office/drawing/2014/main" id="{AEE2B1B1-8F14-4959-A957-78709D5CA501}"/>
              </a:ext>
            </a:extLst>
          </p:cNvPr>
          <p:cNvSpPr txBox="1"/>
          <p:nvPr/>
        </p:nvSpPr>
        <p:spPr>
          <a:xfrm>
            <a:off x="209826" y="1402241"/>
            <a:ext cx="323165" cy="2181080"/>
          </a:xfrm>
          <a:prstGeom prst="rect">
            <a:avLst/>
          </a:prstGeom>
          <a:noFill/>
        </p:spPr>
        <p:txBody>
          <a:bodyPr vert="vert270" wrap="square" rtlCol="0">
            <a:spAutoFit/>
          </a:bodyPr>
          <a:lstStyle/>
          <a:p>
            <a:pPr defTabSz="685800" fontAlgn="auto">
              <a:spcBef>
                <a:spcPts val="0"/>
              </a:spcBef>
              <a:spcAft>
                <a:spcPts val="0"/>
              </a:spcAft>
              <a:buClrTx/>
              <a:defRPr/>
            </a:pPr>
            <a:r>
              <a:rPr lang="en-US" sz="900" kern="1200">
                <a:solidFill>
                  <a:prstClr val="black"/>
                </a:solidFill>
                <a:latin typeface="Arial"/>
                <a:ea typeface="ＭＳ Ｐゴシック"/>
                <a:cs typeface="Arial" panose="020B0604020202020204" pitchFamily="34" charset="0"/>
              </a:rPr>
              <a:t>Strategic Programs &amp; Projects</a:t>
            </a:r>
          </a:p>
        </p:txBody>
      </p:sp>
      <p:sp>
        <p:nvSpPr>
          <p:cNvPr id="98" name="TextBox 97">
            <a:extLst>
              <a:ext uri="{FF2B5EF4-FFF2-40B4-BE49-F238E27FC236}">
                <a16:creationId xmlns:a16="http://schemas.microsoft.com/office/drawing/2014/main" id="{CC5B4F51-7DBD-469D-A18A-89F268261D15}"/>
              </a:ext>
            </a:extLst>
          </p:cNvPr>
          <p:cNvSpPr txBox="1"/>
          <p:nvPr/>
        </p:nvSpPr>
        <p:spPr>
          <a:xfrm rot="5400000">
            <a:off x="3065456" y="4260152"/>
            <a:ext cx="300082" cy="1325970"/>
          </a:xfrm>
          <a:prstGeom prst="rect">
            <a:avLst/>
          </a:prstGeom>
          <a:solidFill>
            <a:srgbClr val="92D050"/>
          </a:solidFill>
        </p:spPr>
        <p:txBody>
          <a:bodyPr vert="vert270" wrap="square" rtlCol="0">
            <a:spAutoFit/>
          </a:bodyPr>
          <a:lstStyle/>
          <a:p>
            <a:pPr algn="ctr" defTabSz="685800" fontAlgn="auto">
              <a:spcBef>
                <a:spcPts val="0"/>
              </a:spcBef>
              <a:spcAft>
                <a:spcPts val="0"/>
              </a:spcAft>
              <a:buClrTx/>
              <a:defRPr/>
            </a:pPr>
            <a:r>
              <a:rPr lang="en-US" sz="750">
                <a:solidFill>
                  <a:srgbClr val="FFFFFF"/>
                </a:solidFill>
                <a:latin typeface="Arial"/>
                <a:ea typeface="ＭＳ Ｐゴシック"/>
                <a:cs typeface="Arial" panose="020B0604020202020204" pitchFamily="34" charset="0"/>
              </a:rPr>
              <a:t>US | Identified as of FY21</a:t>
            </a:r>
          </a:p>
        </p:txBody>
      </p:sp>
      <p:sp>
        <p:nvSpPr>
          <p:cNvPr id="99" name="TextBox 98">
            <a:extLst>
              <a:ext uri="{FF2B5EF4-FFF2-40B4-BE49-F238E27FC236}">
                <a16:creationId xmlns:a16="http://schemas.microsoft.com/office/drawing/2014/main" id="{33779FBD-3A07-4C7D-8B65-EC775D48BE04}"/>
              </a:ext>
            </a:extLst>
          </p:cNvPr>
          <p:cNvSpPr txBox="1"/>
          <p:nvPr/>
        </p:nvSpPr>
        <p:spPr>
          <a:xfrm rot="5400000">
            <a:off x="4525237" y="4260152"/>
            <a:ext cx="253916" cy="1325970"/>
          </a:xfrm>
          <a:prstGeom prst="rect">
            <a:avLst/>
          </a:prstGeom>
          <a:solidFill>
            <a:srgbClr val="4472C4"/>
          </a:solidFill>
          <a:ln w="12700" cap="flat" cmpd="sng" algn="ctr">
            <a:noFill/>
            <a:prstDash val="solid"/>
            <a:miter lim="800000"/>
          </a:ln>
          <a:effectLst/>
        </p:spPr>
        <p:txBody>
          <a:bodyPr rot="0" spcFirstLastPara="0" vertOverflow="overflow" horzOverflow="overflow" vert="vert270" wrap="square" lIns="68580" tIns="34290" rIns="68580" bIns="34290" numCol="1" spcCol="0" rtlCol="0" fromWordArt="0" anchor="ctr" anchorCtr="0" forceAA="0" compatLnSpc="1">
            <a:prstTxWarp prst="textNoShape">
              <a:avLst/>
            </a:prstTxWarp>
            <a:noAutofit/>
          </a:bodyPr>
          <a:lstStyle>
            <a:defPPr>
              <a:defRPr lang="en-US"/>
            </a:defPPr>
            <a:lvl1pPr algn="ctr">
              <a:defRPr sz="1000">
                <a:solidFill>
                  <a:schemeClr val="lt1"/>
                </a:solidFill>
                <a:latin typeface="Arial" panose="020B0604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685800" fontAlgn="auto">
              <a:spcBef>
                <a:spcPts val="0"/>
              </a:spcBef>
              <a:spcAft>
                <a:spcPts val="0"/>
              </a:spcAft>
              <a:buClrTx/>
              <a:defRPr/>
            </a:pPr>
            <a:r>
              <a:rPr lang="en-US" sz="750">
                <a:solidFill>
                  <a:prstClr val="white"/>
                </a:solidFill>
                <a:ea typeface="ＭＳ Ｐゴシック"/>
              </a:rPr>
              <a:t>UK | Identified as of FY 21</a:t>
            </a:r>
          </a:p>
        </p:txBody>
      </p:sp>
      <p:cxnSp>
        <p:nvCxnSpPr>
          <p:cNvPr id="100" name="Straight Arrow Connector 99">
            <a:extLst>
              <a:ext uri="{FF2B5EF4-FFF2-40B4-BE49-F238E27FC236}">
                <a16:creationId xmlns:a16="http://schemas.microsoft.com/office/drawing/2014/main" id="{3B302BC7-4846-4F0D-9C9B-818F037278D7}"/>
              </a:ext>
            </a:extLst>
          </p:cNvPr>
          <p:cNvCxnSpPr>
            <a:cxnSpLocks/>
          </p:cNvCxnSpPr>
          <p:nvPr/>
        </p:nvCxnSpPr>
        <p:spPr>
          <a:xfrm>
            <a:off x="8651006" y="4672262"/>
            <a:ext cx="164369" cy="0"/>
          </a:xfrm>
          <a:prstGeom prst="straightConnector1">
            <a:avLst/>
          </a:prstGeom>
          <a:noFill/>
          <a:ln w="28575" cap="flat" cmpd="sng" algn="ctr">
            <a:solidFill>
              <a:sysClr val="windowText" lastClr="000000">
                <a:lumMod val="50000"/>
                <a:lumOff val="50000"/>
              </a:sysClr>
            </a:solidFill>
            <a:prstDash val="solid"/>
            <a:miter lim="800000"/>
            <a:tailEnd type="triangle"/>
          </a:ln>
          <a:effectLst/>
        </p:spPr>
      </p:cxnSp>
      <p:cxnSp>
        <p:nvCxnSpPr>
          <p:cNvPr id="101" name="Straight Arrow Connector 100">
            <a:extLst>
              <a:ext uri="{FF2B5EF4-FFF2-40B4-BE49-F238E27FC236}">
                <a16:creationId xmlns:a16="http://schemas.microsoft.com/office/drawing/2014/main" id="{D0B73FF1-D4C3-449D-AC1D-3B02A10733DC}"/>
              </a:ext>
            </a:extLst>
          </p:cNvPr>
          <p:cNvCxnSpPr>
            <a:cxnSpLocks/>
          </p:cNvCxnSpPr>
          <p:nvPr/>
        </p:nvCxnSpPr>
        <p:spPr>
          <a:xfrm flipH="1">
            <a:off x="521321" y="4668665"/>
            <a:ext cx="141500" cy="0"/>
          </a:xfrm>
          <a:prstGeom prst="straightConnector1">
            <a:avLst/>
          </a:prstGeom>
          <a:noFill/>
          <a:ln w="28575" cap="flat" cmpd="sng" algn="ctr">
            <a:solidFill>
              <a:sysClr val="windowText" lastClr="000000">
                <a:lumMod val="50000"/>
                <a:lumOff val="50000"/>
              </a:sysClr>
            </a:solidFill>
            <a:prstDash val="solid"/>
            <a:miter lim="800000"/>
            <a:tailEnd type="triangle"/>
          </a:ln>
          <a:effectLst/>
        </p:spPr>
      </p:cxnSp>
      <p:cxnSp>
        <p:nvCxnSpPr>
          <p:cNvPr id="106" name="Elbow Connector 46">
            <a:extLst>
              <a:ext uri="{FF2B5EF4-FFF2-40B4-BE49-F238E27FC236}">
                <a16:creationId xmlns:a16="http://schemas.microsoft.com/office/drawing/2014/main" id="{2349C723-8605-4247-ADC3-A3183C2B7AD3}"/>
              </a:ext>
            </a:extLst>
          </p:cNvPr>
          <p:cNvCxnSpPr>
            <a:cxnSpLocks/>
            <a:endCxn id="102" idx="1"/>
          </p:cNvCxnSpPr>
          <p:nvPr/>
        </p:nvCxnSpPr>
        <p:spPr>
          <a:xfrm>
            <a:off x="7063879" y="887034"/>
            <a:ext cx="220988" cy="161276"/>
          </a:xfrm>
          <a:prstGeom prst="bentConnector3">
            <a:avLst>
              <a:gd name="adj1" fmla="val 50000"/>
            </a:avLst>
          </a:prstGeom>
          <a:noFill/>
          <a:ln w="6350" cap="flat" cmpd="sng" algn="ctr">
            <a:solidFill>
              <a:srgbClr val="5B9BD5"/>
            </a:solidFill>
            <a:prstDash val="solid"/>
            <a:miter lim="800000"/>
          </a:ln>
          <a:effectLst/>
        </p:spPr>
      </p:cxnSp>
      <p:sp>
        <p:nvSpPr>
          <p:cNvPr id="107" name="TextBox 106">
            <a:extLst>
              <a:ext uri="{FF2B5EF4-FFF2-40B4-BE49-F238E27FC236}">
                <a16:creationId xmlns:a16="http://schemas.microsoft.com/office/drawing/2014/main" id="{C933B65C-B3E1-464C-97B3-0838027D315E}"/>
              </a:ext>
            </a:extLst>
          </p:cNvPr>
          <p:cNvSpPr txBox="1"/>
          <p:nvPr/>
        </p:nvSpPr>
        <p:spPr>
          <a:xfrm rot="5400000">
            <a:off x="6038101" y="4158181"/>
            <a:ext cx="253916" cy="1529915"/>
          </a:xfrm>
          <a:prstGeom prst="rect">
            <a:avLst/>
          </a:prstGeom>
          <a:solidFill>
            <a:schemeClr val="tx1"/>
          </a:solidFill>
          <a:ln w="12700" cap="flat" cmpd="sng" algn="ctr">
            <a:noFill/>
            <a:prstDash val="solid"/>
            <a:miter lim="800000"/>
          </a:ln>
          <a:effectLst/>
        </p:spPr>
        <p:txBody>
          <a:bodyPr rot="0" spcFirstLastPara="0" vertOverflow="overflow" horzOverflow="overflow" vert="vert270" wrap="square" lIns="68580" tIns="34290" rIns="68580" bIns="34290" numCol="1" spcCol="0" rtlCol="0" fromWordArt="0" anchor="ctr" anchorCtr="0" forceAA="0" compatLnSpc="1">
            <a:prstTxWarp prst="textNoShape">
              <a:avLst/>
            </a:prstTxWarp>
            <a:noAutofit/>
          </a:bodyPr>
          <a:lstStyle>
            <a:defPPr>
              <a:defRPr lang="en-US"/>
            </a:defPPr>
            <a:lvl1pPr algn="ctr">
              <a:defRPr sz="1000">
                <a:solidFill>
                  <a:schemeClr val="lt1"/>
                </a:solidFill>
                <a:latin typeface="Arial" panose="020B0604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685800" fontAlgn="auto">
              <a:spcBef>
                <a:spcPts val="0"/>
              </a:spcBef>
              <a:spcAft>
                <a:spcPts val="0"/>
              </a:spcAft>
              <a:buClrTx/>
              <a:defRPr/>
            </a:pPr>
            <a:r>
              <a:rPr lang="en-US" sz="750">
                <a:solidFill>
                  <a:prstClr val="white"/>
                </a:solidFill>
                <a:ea typeface="ＭＳ Ｐゴシック"/>
              </a:rPr>
              <a:t>Group | Identified as of FY21</a:t>
            </a:r>
          </a:p>
        </p:txBody>
      </p:sp>
      <p:cxnSp>
        <p:nvCxnSpPr>
          <p:cNvPr id="108" name="Straight Connector 107">
            <a:extLst>
              <a:ext uri="{FF2B5EF4-FFF2-40B4-BE49-F238E27FC236}">
                <a16:creationId xmlns:a16="http://schemas.microsoft.com/office/drawing/2014/main" id="{8409370D-DBDB-4285-8B7E-B89E5AD462C1}"/>
              </a:ext>
            </a:extLst>
          </p:cNvPr>
          <p:cNvCxnSpPr/>
          <p:nvPr/>
        </p:nvCxnSpPr>
        <p:spPr>
          <a:xfrm>
            <a:off x="4696441" y="3106619"/>
            <a:ext cx="0" cy="366765"/>
          </a:xfrm>
          <a:prstGeom prst="line">
            <a:avLst/>
          </a:prstGeom>
          <a:noFill/>
          <a:ln w="6350" cap="flat" cmpd="sng" algn="ctr">
            <a:solidFill>
              <a:srgbClr val="5B9BD5"/>
            </a:solidFill>
            <a:prstDash val="solid"/>
            <a:miter lim="800000"/>
          </a:ln>
          <a:effectLst/>
        </p:spPr>
      </p:cxnSp>
      <p:cxnSp>
        <p:nvCxnSpPr>
          <p:cNvPr id="109" name="Elbow Connector 50">
            <a:extLst>
              <a:ext uri="{FF2B5EF4-FFF2-40B4-BE49-F238E27FC236}">
                <a16:creationId xmlns:a16="http://schemas.microsoft.com/office/drawing/2014/main" id="{A316168B-E95F-45C4-AF88-59222805F5F7}"/>
              </a:ext>
            </a:extLst>
          </p:cNvPr>
          <p:cNvCxnSpPr>
            <a:cxnSpLocks/>
            <a:stCxn id="66" idx="2"/>
            <a:endCxn id="80" idx="1"/>
          </p:cNvCxnSpPr>
          <p:nvPr/>
        </p:nvCxnSpPr>
        <p:spPr>
          <a:xfrm rot="16200000" flipH="1">
            <a:off x="1669195" y="4003285"/>
            <a:ext cx="143041" cy="594142"/>
          </a:xfrm>
          <a:prstGeom prst="bentConnector2">
            <a:avLst/>
          </a:prstGeom>
          <a:noFill/>
          <a:ln w="6350" cap="flat" cmpd="sng" algn="ctr">
            <a:solidFill>
              <a:srgbClr val="5B9BD5"/>
            </a:solidFill>
            <a:prstDash val="solid"/>
            <a:miter lim="800000"/>
          </a:ln>
          <a:effectLst/>
        </p:spPr>
      </p:cxnSp>
      <p:cxnSp>
        <p:nvCxnSpPr>
          <p:cNvPr id="110" name="Straight Connector 109">
            <a:extLst>
              <a:ext uri="{FF2B5EF4-FFF2-40B4-BE49-F238E27FC236}">
                <a16:creationId xmlns:a16="http://schemas.microsoft.com/office/drawing/2014/main" id="{0A0500AC-ADB7-43D1-A97D-E2C877BB7029}"/>
              </a:ext>
            </a:extLst>
          </p:cNvPr>
          <p:cNvCxnSpPr>
            <a:cxnSpLocks/>
            <a:endCxn id="68" idx="0"/>
          </p:cNvCxnSpPr>
          <p:nvPr/>
        </p:nvCxnSpPr>
        <p:spPr>
          <a:xfrm>
            <a:off x="2118728" y="3155435"/>
            <a:ext cx="0" cy="435821"/>
          </a:xfrm>
          <a:prstGeom prst="line">
            <a:avLst/>
          </a:prstGeom>
          <a:noFill/>
          <a:ln w="6350" cap="flat" cmpd="sng" algn="ctr">
            <a:solidFill>
              <a:srgbClr val="5B9BD5"/>
            </a:solidFill>
            <a:prstDash val="solid"/>
            <a:miter lim="800000"/>
          </a:ln>
          <a:effectLst/>
        </p:spPr>
      </p:cxnSp>
      <p:cxnSp>
        <p:nvCxnSpPr>
          <p:cNvPr id="111" name="Straight Connector 110">
            <a:extLst>
              <a:ext uri="{FF2B5EF4-FFF2-40B4-BE49-F238E27FC236}">
                <a16:creationId xmlns:a16="http://schemas.microsoft.com/office/drawing/2014/main" id="{61091752-6959-447D-B2EE-C124B371B1B6}"/>
              </a:ext>
            </a:extLst>
          </p:cNvPr>
          <p:cNvCxnSpPr>
            <a:cxnSpLocks/>
            <a:stCxn id="70" idx="0"/>
          </p:cNvCxnSpPr>
          <p:nvPr/>
        </p:nvCxnSpPr>
        <p:spPr>
          <a:xfrm flipV="1">
            <a:off x="2860498" y="2942911"/>
            <a:ext cx="8846" cy="351089"/>
          </a:xfrm>
          <a:prstGeom prst="line">
            <a:avLst/>
          </a:prstGeom>
          <a:noFill/>
          <a:ln w="6350" cap="flat" cmpd="sng" algn="ctr">
            <a:solidFill>
              <a:srgbClr val="5B9BD5"/>
            </a:solidFill>
            <a:prstDash val="solid"/>
            <a:miter lim="800000"/>
          </a:ln>
          <a:effectLst/>
        </p:spPr>
      </p:cxnSp>
      <p:cxnSp>
        <p:nvCxnSpPr>
          <p:cNvPr id="112" name="Straight Connector 111">
            <a:extLst>
              <a:ext uri="{FF2B5EF4-FFF2-40B4-BE49-F238E27FC236}">
                <a16:creationId xmlns:a16="http://schemas.microsoft.com/office/drawing/2014/main" id="{2D72DACC-D056-4827-9F2F-F0177695C9D1}"/>
              </a:ext>
            </a:extLst>
          </p:cNvPr>
          <p:cNvCxnSpPr>
            <a:endCxn id="74" idx="0"/>
          </p:cNvCxnSpPr>
          <p:nvPr/>
        </p:nvCxnSpPr>
        <p:spPr>
          <a:xfrm>
            <a:off x="4282104" y="2484817"/>
            <a:ext cx="1" cy="567878"/>
          </a:xfrm>
          <a:prstGeom prst="line">
            <a:avLst/>
          </a:prstGeom>
          <a:noFill/>
          <a:ln w="6350" cap="flat" cmpd="sng" algn="ctr">
            <a:solidFill>
              <a:srgbClr val="5B9BD5"/>
            </a:solidFill>
            <a:prstDash val="solid"/>
            <a:miter lim="800000"/>
          </a:ln>
          <a:effectLst/>
        </p:spPr>
      </p:cxnSp>
      <p:cxnSp>
        <p:nvCxnSpPr>
          <p:cNvPr id="113" name="Straight Connector 112">
            <a:extLst>
              <a:ext uri="{FF2B5EF4-FFF2-40B4-BE49-F238E27FC236}">
                <a16:creationId xmlns:a16="http://schemas.microsoft.com/office/drawing/2014/main" id="{7A410D64-CDD8-43C4-A494-524F55F77804}"/>
              </a:ext>
            </a:extLst>
          </p:cNvPr>
          <p:cNvCxnSpPr>
            <a:cxnSpLocks/>
          </p:cNvCxnSpPr>
          <p:nvPr/>
        </p:nvCxnSpPr>
        <p:spPr>
          <a:xfrm flipV="1">
            <a:off x="7229155" y="1304595"/>
            <a:ext cx="0" cy="376408"/>
          </a:xfrm>
          <a:prstGeom prst="line">
            <a:avLst/>
          </a:prstGeom>
          <a:noFill/>
          <a:ln w="6350" cap="flat" cmpd="sng" algn="ctr">
            <a:solidFill>
              <a:srgbClr val="5B9BD5"/>
            </a:solidFill>
            <a:prstDash val="solid"/>
            <a:miter lim="800000"/>
          </a:ln>
          <a:effectLst/>
        </p:spPr>
      </p:cxnSp>
      <p:cxnSp>
        <p:nvCxnSpPr>
          <p:cNvPr id="114" name="Elbow Connector 55">
            <a:extLst>
              <a:ext uri="{FF2B5EF4-FFF2-40B4-BE49-F238E27FC236}">
                <a16:creationId xmlns:a16="http://schemas.microsoft.com/office/drawing/2014/main" id="{C89A310C-BA22-4873-A00C-85F034AF02F8}"/>
              </a:ext>
            </a:extLst>
          </p:cNvPr>
          <p:cNvCxnSpPr>
            <a:cxnSpLocks/>
            <a:stCxn id="76" idx="2"/>
          </p:cNvCxnSpPr>
          <p:nvPr/>
        </p:nvCxnSpPr>
        <p:spPr>
          <a:xfrm rot="16200000" flipH="1">
            <a:off x="4927782" y="3024109"/>
            <a:ext cx="251382" cy="289011"/>
          </a:xfrm>
          <a:prstGeom prst="bentConnector2">
            <a:avLst/>
          </a:prstGeom>
          <a:noFill/>
          <a:ln w="6350" cap="flat" cmpd="sng" algn="ctr">
            <a:solidFill>
              <a:srgbClr val="5B9BD5"/>
            </a:solidFill>
            <a:prstDash val="solid"/>
            <a:miter lim="800000"/>
          </a:ln>
          <a:effectLst/>
        </p:spPr>
      </p:cxnSp>
      <p:cxnSp>
        <p:nvCxnSpPr>
          <p:cNvPr id="117" name="Elbow Connector 63">
            <a:extLst>
              <a:ext uri="{FF2B5EF4-FFF2-40B4-BE49-F238E27FC236}">
                <a16:creationId xmlns:a16="http://schemas.microsoft.com/office/drawing/2014/main" id="{09F731A4-313A-4D2A-8E79-18DB0366B915}"/>
              </a:ext>
            </a:extLst>
          </p:cNvPr>
          <p:cNvCxnSpPr>
            <a:stCxn id="103" idx="2"/>
          </p:cNvCxnSpPr>
          <p:nvPr/>
        </p:nvCxnSpPr>
        <p:spPr>
          <a:xfrm rot="16200000" flipH="1">
            <a:off x="7742835" y="745109"/>
            <a:ext cx="90675" cy="216356"/>
          </a:xfrm>
          <a:prstGeom prst="bentConnector2">
            <a:avLst/>
          </a:prstGeom>
          <a:noFill/>
          <a:ln w="6350" cap="flat" cmpd="sng" algn="ctr">
            <a:solidFill>
              <a:srgbClr val="5B9BD5"/>
            </a:solidFill>
            <a:prstDash val="solid"/>
            <a:miter lim="800000"/>
          </a:ln>
          <a:effectLst/>
        </p:spPr>
      </p:cxnSp>
      <p:sp>
        <p:nvSpPr>
          <p:cNvPr id="118" name="TextBox 117">
            <a:extLst>
              <a:ext uri="{FF2B5EF4-FFF2-40B4-BE49-F238E27FC236}">
                <a16:creationId xmlns:a16="http://schemas.microsoft.com/office/drawing/2014/main" id="{F6161455-808F-419C-AD05-A406CA209290}"/>
              </a:ext>
            </a:extLst>
          </p:cNvPr>
          <p:cNvSpPr txBox="1"/>
          <p:nvPr/>
        </p:nvSpPr>
        <p:spPr>
          <a:xfrm rot="5400000">
            <a:off x="4525974" y="681261"/>
            <a:ext cx="323165" cy="7962799"/>
          </a:xfrm>
          <a:prstGeom prst="rect">
            <a:avLst/>
          </a:prstGeom>
          <a:noFill/>
        </p:spPr>
        <p:txBody>
          <a:bodyPr vert="vert270" wrap="square" rtlCol="0">
            <a:spAutoFit/>
          </a:bodyPr>
          <a:lstStyle/>
          <a:p>
            <a:pPr defTabSz="685800" fontAlgn="auto">
              <a:spcBef>
                <a:spcPts val="0"/>
              </a:spcBef>
              <a:spcAft>
                <a:spcPts val="0"/>
              </a:spcAft>
              <a:buClrTx/>
              <a:defRPr/>
            </a:pPr>
            <a:r>
              <a:rPr lang="en-US" sz="900" kern="1200">
                <a:solidFill>
                  <a:prstClr val="black"/>
                </a:solidFill>
                <a:latin typeface="Arial"/>
                <a:ea typeface="ＭＳ Ｐゴシック"/>
                <a:cs typeface="Arial" panose="020B0604020202020204" pitchFamily="34" charset="0"/>
              </a:rPr>
              <a:t>FY21		FY22			FY23			FY24	FY25	FY26</a:t>
            </a:r>
          </a:p>
        </p:txBody>
      </p:sp>
      <p:sp>
        <p:nvSpPr>
          <p:cNvPr id="123" name="Rectangle 122">
            <a:extLst>
              <a:ext uri="{FF2B5EF4-FFF2-40B4-BE49-F238E27FC236}">
                <a16:creationId xmlns:a16="http://schemas.microsoft.com/office/drawing/2014/main" id="{4A8BD032-1E13-4BF6-89BD-D4CB933EF512}"/>
              </a:ext>
            </a:extLst>
          </p:cNvPr>
          <p:cNvSpPr/>
          <p:nvPr/>
        </p:nvSpPr>
        <p:spPr>
          <a:xfrm>
            <a:off x="3018257" y="3263936"/>
            <a:ext cx="182165" cy="144661"/>
          </a:xfrm>
          <a:prstGeom prst="rect">
            <a:avLst/>
          </a:prstGeom>
          <a:solidFill>
            <a:srgbClr val="0070C0"/>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4</a:t>
            </a:r>
          </a:p>
        </p:txBody>
      </p:sp>
      <p:sp>
        <p:nvSpPr>
          <p:cNvPr id="124" name="Rectangle 123">
            <a:extLst>
              <a:ext uri="{FF2B5EF4-FFF2-40B4-BE49-F238E27FC236}">
                <a16:creationId xmlns:a16="http://schemas.microsoft.com/office/drawing/2014/main" id="{86AD2B30-71F3-40E8-8387-BD6122ABD7E0}"/>
              </a:ext>
            </a:extLst>
          </p:cNvPr>
          <p:cNvSpPr/>
          <p:nvPr/>
        </p:nvSpPr>
        <p:spPr>
          <a:xfrm>
            <a:off x="3558638" y="3146569"/>
            <a:ext cx="182165" cy="144661"/>
          </a:xfrm>
          <a:prstGeom prst="rect">
            <a:avLst/>
          </a:prstGeom>
          <a:solidFill>
            <a:srgbClr val="000000"/>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4</a:t>
            </a:r>
          </a:p>
        </p:txBody>
      </p:sp>
      <p:sp>
        <p:nvSpPr>
          <p:cNvPr id="125" name="Rectangle 124">
            <a:extLst>
              <a:ext uri="{FF2B5EF4-FFF2-40B4-BE49-F238E27FC236}">
                <a16:creationId xmlns:a16="http://schemas.microsoft.com/office/drawing/2014/main" id="{AB8E2937-748D-4339-ADE5-F36EDF6DBE40}"/>
              </a:ext>
            </a:extLst>
          </p:cNvPr>
          <p:cNvSpPr/>
          <p:nvPr/>
        </p:nvSpPr>
        <p:spPr>
          <a:xfrm>
            <a:off x="3276635" y="3186216"/>
            <a:ext cx="182165" cy="144661"/>
          </a:xfrm>
          <a:prstGeom prst="rect">
            <a:avLst/>
          </a:prstGeom>
          <a:solidFill>
            <a:srgbClr val="000000"/>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3</a:t>
            </a:r>
          </a:p>
        </p:txBody>
      </p:sp>
      <p:sp>
        <p:nvSpPr>
          <p:cNvPr id="126" name="Rectangle 125">
            <a:extLst>
              <a:ext uri="{FF2B5EF4-FFF2-40B4-BE49-F238E27FC236}">
                <a16:creationId xmlns:a16="http://schemas.microsoft.com/office/drawing/2014/main" id="{266E0281-A45A-4604-8F68-A7AD4C597160}"/>
              </a:ext>
            </a:extLst>
          </p:cNvPr>
          <p:cNvSpPr/>
          <p:nvPr/>
        </p:nvSpPr>
        <p:spPr>
          <a:xfrm>
            <a:off x="5239372" y="2798376"/>
            <a:ext cx="182165" cy="144661"/>
          </a:xfrm>
          <a:prstGeom prst="rect">
            <a:avLst/>
          </a:prstGeom>
          <a:solidFill>
            <a:srgbClr val="000000"/>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5</a:t>
            </a:r>
          </a:p>
        </p:txBody>
      </p:sp>
      <p:cxnSp>
        <p:nvCxnSpPr>
          <p:cNvPr id="136" name="Elbow Connector 28">
            <a:extLst>
              <a:ext uri="{FF2B5EF4-FFF2-40B4-BE49-F238E27FC236}">
                <a16:creationId xmlns:a16="http://schemas.microsoft.com/office/drawing/2014/main" id="{6D8ABAC9-2F2A-4925-B718-F6C99B5A813B}"/>
              </a:ext>
            </a:extLst>
          </p:cNvPr>
          <p:cNvCxnSpPr>
            <a:cxnSpLocks/>
            <a:stCxn id="125" idx="0"/>
          </p:cNvCxnSpPr>
          <p:nvPr/>
        </p:nvCxnSpPr>
        <p:spPr>
          <a:xfrm rot="16200000" flipV="1">
            <a:off x="2889002" y="2707500"/>
            <a:ext cx="956091" cy="1341"/>
          </a:xfrm>
          <a:prstGeom prst="bentConnector3">
            <a:avLst>
              <a:gd name="adj1" fmla="val 50000"/>
            </a:avLst>
          </a:prstGeom>
          <a:noFill/>
          <a:ln w="6350" cap="flat" cmpd="sng" algn="ctr">
            <a:solidFill>
              <a:srgbClr val="5B9BD5"/>
            </a:solidFill>
            <a:prstDash val="solid"/>
            <a:miter lim="800000"/>
          </a:ln>
          <a:effectLst/>
        </p:spPr>
      </p:cxnSp>
      <p:cxnSp>
        <p:nvCxnSpPr>
          <p:cNvPr id="144" name="Straight Connector 143">
            <a:extLst>
              <a:ext uri="{FF2B5EF4-FFF2-40B4-BE49-F238E27FC236}">
                <a16:creationId xmlns:a16="http://schemas.microsoft.com/office/drawing/2014/main" id="{8FE301D0-0C37-48D0-A7BE-0284E2ABB563}"/>
              </a:ext>
            </a:extLst>
          </p:cNvPr>
          <p:cNvCxnSpPr>
            <a:cxnSpLocks/>
            <a:stCxn id="124" idx="0"/>
          </p:cNvCxnSpPr>
          <p:nvPr/>
        </p:nvCxnSpPr>
        <p:spPr>
          <a:xfrm flipV="1">
            <a:off x="3649721" y="2898263"/>
            <a:ext cx="0" cy="248306"/>
          </a:xfrm>
          <a:prstGeom prst="line">
            <a:avLst/>
          </a:prstGeom>
          <a:noFill/>
          <a:ln w="6350" cap="flat" cmpd="sng" algn="ctr">
            <a:solidFill>
              <a:srgbClr val="5B9BD5"/>
            </a:solidFill>
            <a:prstDash val="solid"/>
            <a:miter lim="800000"/>
          </a:ln>
          <a:effectLst/>
        </p:spPr>
      </p:cxnSp>
      <p:sp>
        <p:nvSpPr>
          <p:cNvPr id="148" name="TextBox 147">
            <a:extLst>
              <a:ext uri="{FF2B5EF4-FFF2-40B4-BE49-F238E27FC236}">
                <a16:creationId xmlns:a16="http://schemas.microsoft.com/office/drawing/2014/main" id="{899A0254-C445-4E6D-8E5D-282B8A8A669E}"/>
              </a:ext>
            </a:extLst>
          </p:cNvPr>
          <p:cNvSpPr txBox="1"/>
          <p:nvPr/>
        </p:nvSpPr>
        <p:spPr>
          <a:xfrm>
            <a:off x="4487943" y="3465024"/>
            <a:ext cx="722244" cy="611706"/>
          </a:xfrm>
          <a:prstGeom prst="rect">
            <a:avLst/>
          </a:prstGeom>
          <a:noFill/>
        </p:spPr>
        <p:txBody>
          <a:bodyPr wrap="square" rtlCol="0">
            <a:spAutoFit/>
          </a:bodyPr>
          <a:lstStyle/>
          <a:p>
            <a:pPr defTabSz="685800" fontAlgn="auto">
              <a:spcBef>
                <a:spcPts val="0"/>
              </a:spcBef>
              <a:spcAft>
                <a:spcPts val="0"/>
              </a:spcAft>
              <a:buClrTx/>
              <a:defRPr/>
            </a:pPr>
            <a:r>
              <a:rPr lang="en-US" sz="675" kern="1200">
                <a:solidFill>
                  <a:prstClr val="black"/>
                </a:solidFill>
                <a:latin typeface="Arial"/>
                <a:ea typeface="ＭＳ Ｐゴシック"/>
                <a:cs typeface="Arial" panose="020B0604020202020204" pitchFamily="34" charset="0"/>
              </a:rPr>
              <a:t>Call &amp; Outage Management </a:t>
            </a:r>
            <a:r>
              <a:rPr lang="en-US" sz="675" kern="1200">
                <a:solidFill>
                  <a:srgbClr val="1903BD"/>
                </a:solidFill>
                <a:latin typeface="Arial"/>
                <a:ea typeface="ＭＳ Ｐゴシック"/>
                <a:cs typeface="Arial" panose="020B0604020202020204" pitchFamily="34" charset="0"/>
              </a:rPr>
              <a:t>(3,10,11)</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12/23</a:t>
            </a:r>
          </a:p>
        </p:txBody>
      </p:sp>
      <p:sp>
        <p:nvSpPr>
          <p:cNvPr id="149" name="TextBox 148">
            <a:extLst>
              <a:ext uri="{FF2B5EF4-FFF2-40B4-BE49-F238E27FC236}">
                <a16:creationId xmlns:a16="http://schemas.microsoft.com/office/drawing/2014/main" id="{5EB15DB2-0F91-4AB5-AC2E-B916DD35724D}"/>
              </a:ext>
            </a:extLst>
          </p:cNvPr>
          <p:cNvSpPr txBox="1"/>
          <p:nvPr/>
        </p:nvSpPr>
        <p:spPr>
          <a:xfrm>
            <a:off x="5220901" y="3172681"/>
            <a:ext cx="856037" cy="403957"/>
          </a:xfrm>
          <a:prstGeom prst="rect">
            <a:avLst/>
          </a:prstGeom>
          <a:noFill/>
        </p:spPr>
        <p:txBody>
          <a:bodyPr wrap="square" rtlCol="0">
            <a:spAutoFit/>
          </a:bodyPr>
          <a:lstStyle/>
          <a:p>
            <a:pPr defTabSz="685800" fontAlgn="auto">
              <a:spcBef>
                <a:spcPts val="0"/>
              </a:spcBef>
              <a:spcAft>
                <a:spcPts val="0"/>
              </a:spcAft>
              <a:buClrTx/>
              <a:defRPr/>
            </a:pPr>
            <a:r>
              <a:rPr lang="en-US" sz="675" kern="1200">
                <a:solidFill>
                  <a:prstClr val="black"/>
                </a:solidFill>
                <a:latin typeface="Arial"/>
                <a:ea typeface="ＭＳ Ｐゴシック"/>
                <a:cs typeface="Arial" panose="020B0604020202020204" pitchFamily="34" charset="0"/>
              </a:rPr>
              <a:t>Telecom/INOC</a:t>
            </a:r>
            <a:r>
              <a:rPr lang="en-US" sz="675" kern="1200">
                <a:solidFill>
                  <a:srgbClr val="1903BD"/>
                </a:solidFill>
                <a:latin typeface="Arial"/>
                <a:ea typeface="ＭＳ Ｐゴシック"/>
                <a:cs typeface="Arial" panose="020B0604020202020204" pitchFamily="34" charset="0"/>
              </a:rPr>
              <a:t> (1,3)</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12/23</a:t>
            </a:r>
          </a:p>
        </p:txBody>
      </p:sp>
      <p:sp>
        <p:nvSpPr>
          <p:cNvPr id="150" name="TextBox 149">
            <a:extLst>
              <a:ext uri="{FF2B5EF4-FFF2-40B4-BE49-F238E27FC236}">
                <a16:creationId xmlns:a16="http://schemas.microsoft.com/office/drawing/2014/main" id="{57AC0B04-513D-4291-A106-7288BD3514F6}"/>
              </a:ext>
            </a:extLst>
          </p:cNvPr>
          <p:cNvSpPr txBox="1"/>
          <p:nvPr/>
        </p:nvSpPr>
        <p:spPr>
          <a:xfrm>
            <a:off x="4817884" y="1791642"/>
            <a:ext cx="771263" cy="611706"/>
          </a:xfrm>
          <a:prstGeom prst="rect">
            <a:avLst/>
          </a:prstGeom>
          <a:noFill/>
        </p:spPr>
        <p:txBody>
          <a:bodyPr wrap="square" rtlCol="0">
            <a:spAutoFit/>
          </a:bodyPr>
          <a:lstStyle/>
          <a:p>
            <a:pPr defTabSz="685800" fontAlgn="auto">
              <a:spcBef>
                <a:spcPts val="0"/>
              </a:spcBef>
              <a:spcAft>
                <a:spcPts val="0"/>
              </a:spcAft>
              <a:buClrTx/>
              <a:defRPr/>
            </a:pPr>
            <a:r>
              <a:rPr lang="en-US" sz="675" kern="1200" err="1">
                <a:solidFill>
                  <a:prstClr val="black"/>
                </a:solidFill>
                <a:latin typeface="Arial"/>
                <a:ea typeface="ＭＳ Ｐゴシック"/>
                <a:cs typeface="Arial" panose="020B0604020202020204" pitchFamily="34" charset="0"/>
              </a:rPr>
              <a:t>GridMod</a:t>
            </a:r>
            <a:r>
              <a:rPr lang="en-US" sz="675" kern="1200">
                <a:solidFill>
                  <a:prstClr val="black"/>
                </a:solidFill>
                <a:latin typeface="Arial"/>
                <a:ea typeface="ＭＳ Ｐゴシック"/>
                <a:cs typeface="Arial" panose="020B0604020202020204" pitchFamily="34" charset="0"/>
              </a:rPr>
              <a:t> Active Grid Control</a:t>
            </a:r>
            <a:r>
              <a:rPr lang="en-US" sz="675" kern="1200">
                <a:solidFill>
                  <a:srgbClr val="1903BD"/>
                </a:solidFill>
                <a:latin typeface="Arial"/>
                <a:ea typeface="ＭＳ Ｐゴシック"/>
                <a:cs typeface="Arial" panose="020B0604020202020204" pitchFamily="34" charset="0"/>
              </a:rPr>
              <a:t> (3,6,10,11)</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12/23</a:t>
            </a:r>
          </a:p>
        </p:txBody>
      </p:sp>
      <p:sp>
        <p:nvSpPr>
          <p:cNvPr id="153" name="TextBox 152">
            <a:extLst>
              <a:ext uri="{FF2B5EF4-FFF2-40B4-BE49-F238E27FC236}">
                <a16:creationId xmlns:a16="http://schemas.microsoft.com/office/drawing/2014/main" id="{82417A19-3FFB-4CA3-A79A-4402227E848A}"/>
              </a:ext>
            </a:extLst>
          </p:cNvPr>
          <p:cNvSpPr txBox="1"/>
          <p:nvPr/>
        </p:nvSpPr>
        <p:spPr>
          <a:xfrm>
            <a:off x="7092997" y="1678010"/>
            <a:ext cx="730158" cy="403957"/>
          </a:xfrm>
          <a:prstGeom prst="rect">
            <a:avLst/>
          </a:prstGeom>
          <a:noFill/>
        </p:spPr>
        <p:txBody>
          <a:bodyPr wrap="square" rtlCol="0">
            <a:spAutoFit/>
          </a:bodyPr>
          <a:lstStyle/>
          <a:p>
            <a:pPr defTabSz="685800" fontAlgn="auto">
              <a:spcBef>
                <a:spcPts val="0"/>
              </a:spcBef>
              <a:spcAft>
                <a:spcPts val="0"/>
              </a:spcAft>
              <a:buClrTx/>
              <a:defRPr/>
            </a:pPr>
            <a:r>
              <a:rPr lang="en-US" sz="675" kern="1200">
                <a:solidFill>
                  <a:prstClr val="black"/>
                </a:solidFill>
                <a:latin typeface="Arial"/>
                <a:ea typeface="ＭＳ Ｐゴシック"/>
                <a:cs typeface="Arial" panose="020B0604020202020204" pitchFamily="34" charset="0"/>
              </a:rPr>
              <a:t>Gemini </a:t>
            </a:r>
            <a:r>
              <a:rPr lang="en-US" sz="675" kern="1200">
                <a:solidFill>
                  <a:srgbClr val="1903BD"/>
                </a:solidFill>
                <a:latin typeface="Arial"/>
                <a:ea typeface="ＭＳ Ｐゴシック"/>
                <a:cs typeface="Arial" panose="020B0604020202020204" pitchFamily="34" charset="0"/>
              </a:rPr>
              <a:t>(1,2,3)</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3/1/26</a:t>
            </a:r>
          </a:p>
        </p:txBody>
      </p:sp>
      <p:sp>
        <p:nvSpPr>
          <p:cNvPr id="154" name="TextBox 153">
            <a:extLst>
              <a:ext uri="{FF2B5EF4-FFF2-40B4-BE49-F238E27FC236}">
                <a16:creationId xmlns:a16="http://schemas.microsoft.com/office/drawing/2014/main" id="{094A2FF4-BA8B-4973-ACFF-55DD32286370}"/>
              </a:ext>
            </a:extLst>
          </p:cNvPr>
          <p:cNvSpPr txBox="1"/>
          <p:nvPr/>
        </p:nvSpPr>
        <p:spPr>
          <a:xfrm>
            <a:off x="7887471" y="777310"/>
            <a:ext cx="1062572" cy="507831"/>
          </a:xfrm>
          <a:prstGeom prst="rect">
            <a:avLst/>
          </a:prstGeom>
          <a:noFill/>
        </p:spPr>
        <p:txBody>
          <a:bodyPr wrap="square" rtlCol="0">
            <a:spAutoFit/>
          </a:bodyPr>
          <a:lstStyle/>
          <a:p>
            <a:pPr defTabSz="685800" fontAlgn="auto">
              <a:spcBef>
                <a:spcPts val="0"/>
              </a:spcBef>
              <a:spcAft>
                <a:spcPts val="0"/>
              </a:spcAft>
              <a:buClrTx/>
              <a:defRPr/>
            </a:pPr>
            <a:r>
              <a:rPr lang="en-US" sz="675" kern="1200">
                <a:solidFill>
                  <a:prstClr val="black"/>
                </a:solidFill>
                <a:latin typeface="Arial"/>
                <a:ea typeface="ＭＳ Ｐゴシック"/>
                <a:cs typeface="Arial" panose="020B0604020202020204" pitchFamily="34" charset="0"/>
              </a:rPr>
              <a:t>Various T2 Year 1 investment projects </a:t>
            </a:r>
            <a:r>
              <a:rPr lang="en-US" sz="675" kern="1200">
                <a:solidFill>
                  <a:srgbClr val="1903BD"/>
                </a:solidFill>
                <a:latin typeface="Arial"/>
                <a:ea typeface="ＭＳ Ｐゴシック"/>
                <a:cs typeface="Arial" panose="020B0604020202020204" pitchFamily="34" charset="0"/>
              </a:rPr>
              <a:t>(1,6,10)</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Yearly thru 4/26</a:t>
            </a:r>
          </a:p>
        </p:txBody>
      </p:sp>
      <p:sp>
        <p:nvSpPr>
          <p:cNvPr id="155" name="TextBox 154">
            <a:extLst>
              <a:ext uri="{FF2B5EF4-FFF2-40B4-BE49-F238E27FC236}">
                <a16:creationId xmlns:a16="http://schemas.microsoft.com/office/drawing/2014/main" id="{0748FEE2-8D51-46CF-BFCF-270F81C4F1E0}"/>
              </a:ext>
            </a:extLst>
          </p:cNvPr>
          <p:cNvSpPr txBox="1"/>
          <p:nvPr/>
        </p:nvSpPr>
        <p:spPr>
          <a:xfrm>
            <a:off x="5528937" y="1841032"/>
            <a:ext cx="807430" cy="507831"/>
          </a:xfrm>
          <a:prstGeom prst="rect">
            <a:avLst/>
          </a:prstGeom>
          <a:noFill/>
        </p:spPr>
        <p:txBody>
          <a:bodyPr wrap="square" rtlCol="0">
            <a:spAutoFit/>
          </a:bodyPr>
          <a:lstStyle/>
          <a:p>
            <a:pPr defTabSz="685800" fontAlgn="auto">
              <a:spcBef>
                <a:spcPts val="0"/>
              </a:spcBef>
              <a:spcAft>
                <a:spcPts val="0"/>
              </a:spcAft>
              <a:buClrTx/>
              <a:defRPr/>
            </a:pPr>
            <a:r>
              <a:rPr lang="en-US" sz="675" kern="1200">
                <a:solidFill>
                  <a:prstClr val="black"/>
                </a:solidFill>
                <a:latin typeface="Arial"/>
                <a:ea typeface="ＭＳ Ｐゴシック"/>
                <a:cs typeface="Arial" panose="020B0604020202020204" pitchFamily="34" charset="0"/>
              </a:rPr>
              <a:t>Metering Transformation</a:t>
            </a:r>
            <a:r>
              <a:rPr lang="en-US" sz="675" kern="1200">
                <a:solidFill>
                  <a:srgbClr val="1903BD"/>
                </a:solidFill>
                <a:latin typeface="Arial"/>
                <a:ea typeface="ＭＳ Ｐゴシック"/>
                <a:cs typeface="Arial" panose="020B0604020202020204" pitchFamily="34" charset="0"/>
              </a:rPr>
              <a:t> (1,2,8) </a:t>
            </a: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12/23</a:t>
            </a:r>
          </a:p>
        </p:txBody>
      </p:sp>
      <p:sp>
        <p:nvSpPr>
          <p:cNvPr id="156" name="TextBox 155">
            <a:extLst>
              <a:ext uri="{FF2B5EF4-FFF2-40B4-BE49-F238E27FC236}">
                <a16:creationId xmlns:a16="http://schemas.microsoft.com/office/drawing/2014/main" id="{B9CD3584-65CC-4400-82B3-DAA4611F9E30}"/>
              </a:ext>
            </a:extLst>
          </p:cNvPr>
          <p:cNvSpPr txBox="1"/>
          <p:nvPr/>
        </p:nvSpPr>
        <p:spPr>
          <a:xfrm>
            <a:off x="6526562" y="685783"/>
            <a:ext cx="730158" cy="507831"/>
          </a:xfrm>
          <a:prstGeom prst="rect">
            <a:avLst/>
          </a:prstGeom>
          <a:noFill/>
        </p:spPr>
        <p:txBody>
          <a:bodyPr wrap="square" rtlCol="0">
            <a:spAutoFit/>
          </a:bodyPr>
          <a:lstStyle/>
          <a:p>
            <a:pPr defTabSz="685800" fontAlgn="auto">
              <a:spcBef>
                <a:spcPts val="0"/>
              </a:spcBef>
              <a:spcAft>
                <a:spcPts val="0"/>
              </a:spcAft>
              <a:buClrTx/>
              <a:defRPr/>
            </a:pPr>
            <a:r>
              <a:rPr lang="en-US" sz="675" kern="1200">
                <a:solidFill>
                  <a:prstClr val="black"/>
                </a:solidFill>
                <a:latin typeface="Arial"/>
                <a:ea typeface="ＭＳ Ｐゴシック"/>
                <a:cs typeface="Arial" panose="020B0604020202020204" pitchFamily="34" charset="0"/>
              </a:rPr>
              <a:t>Future Balancing </a:t>
            </a:r>
            <a:r>
              <a:rPr lang="en-US" sz="675" kern="1200">
                <a:solidFill>
                  <a:srgbClr val="1903BD"/>
                </a:solidFill>
                <a:latin typeface="Arial"/>
                <a:ea typeface="ＭＳ Ｐゴシック"/>
                <a:cs typeface="Arial" panose="020B0604020202020204" pitchFamily="34" charset="0"/>
              </a:rPr>
              <a:t>(1,2,3)</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3/26</a:t>
            </a:r>
          </a:p>
        </p:txBody>
      </p:sp>
      <p:sp>
        <p:nvSpPr>
          <p:cNvPr id="157" name="TextBox 156">
            <a:extLst>
              <a:ext uri="{FF2B5EF4-FFF2-40B4-BE49-F238E27FC236}">
                <a16:creationId xmlns:a16="http://schemas.microsoft.com/office/drawing/2014/main" id="{740C879A-EFA6-4CF7-B4D3-5071ED3B1CAE}"/>
              </a:ext>
            </a:extLst>
          </p:cNvPr>
          <p:cNvSpPr txBox="1"/>
          <p:nvPr/>
        </p:nvSpPr>
        <p:spPr>
          <a:xfrm>
            <a:off x="6292609" y="2670688"/>
            <a:ext cx="1077521" cy="507831"/>
          </a:xfrm>
          <a:prstGeom prst="rect">
            <a:avLst/>
          </a:prstGeom>
          <a:noFill/>
        </p:spPr>
        <p:txBody>
          <a:bodyPr wrap="square" rtlCol="0">
            <a:spAutoFit/>
          </a:bodyPr>
          <a:lstStyle/>
          <a:p>
            <a:pPr defTabSz="685800" fontAlgn="auto">
              <a:spcBef>
                <a:spcPts val="0"/>
              </a:spcBef>
              <a:spcAft>
                <a:spcPts val="0"/>
              </a:spcAft>
              <a:buClrTx/>
              <a:defRPr/>
            </a:pPr>
            <a:r>
              <a:rPr lang="en-US" sz="675" kern="1200">
                <a:solidFill>
                  <a:prstClr val="black"/>
                </a:solidFill>
                <a:latin typeface="Arial"/>
                <a:ea typeface="ＭＳ Ｐゴシック"/>
                <a:cs typeface="Arial" panose="020B0604020202020204" pitchFamily="34" charset="0"/>
              </a:rPr>
              <a:t>EBU/Wholesale Asset Management (formerly Volt)</a:t>
            </a:r>
            <a:r>
              <a:rPr lang="en-US" sz="675" kern="1200">
                <a:solidFill>
                  <a:srgbClr val="1903BD"/>
                </a:solidFill>
                <a:latin typeface="Arial"/>
                <a:ea typeface="ＭＳ Ｐゴシック"/>
                <a:cs typeface="Arial" panose="020B0604020202020204" pitchFamily="34" charset="0"/>
              </a:rPr>
              <a:t> (3,6,11)</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TBD</a:t>
            </a:r>
          </a:p>
        </p:txBody>
      </p:sp>
      <p:cxnSp>
        <p:nvCxnSpPr>
          <p:cNvPr id="160" name="Elbow Connector 28">
            <a:extLst>
              <a:ext uri="{FF2B5EF4-FFF2-40B4-BE49-F238E27FC236}">
                <a16:creationId xmlns:a16="http://schemas.microsoft.com/office/drawing/2014/main" id="{87DB25BE-228A-4474-B54E-2C3E04580426}"/>
              </a:ext>
            </a:extLst>
          </p:cNvPr>
          <p:cNvCxnSpPr>
            <a:cxnSpLocks/>
          </p:cNvCxnSpPr>
          <p:nvPr/>
        </p:nvCxnSpPr>
        <p:spPr>
          <a:xfrm rot="5400000" flipH="1" flipV="1">
            <a:off x="5298367" y="2369587"/>
            <a:ext cx="460148" cy="411224"/>
          </a:xfrm>
          <a:prstGeom prst="bentConnector3">
            <a:avLst>
              <a:gd name="adj1" fmla="val 50000"/>
            </a:avLst>
          </a:prstGeom>
          <a:noFill/>
          <a:ln w="6350" cap="flat" cmpd="sng" algn="ctr">
            <a:solidFill>
              <a:srgbClr val="5B9BD5"/>
            </a:solidFill>
            <a:prstDash val="solid"/>
            <a:miter lim="800000"/>
          </a:ln>
          <a:effectLst/>
        </p:spPr>
      </p:cxnSp>
      <p:sp>
        <p:nvSpPr>
          <p:cNvPr id="102" name="Rectangle 101">
            <a:extLst>
              <a:ext uri="{FF2B5EF4-FFF2-40B4-BE49-F238E27FC236}">
                <a16:creationId xmlns:a16="http://schemas.microsoft.com/office/drawing/2014/main" id="{C637EB90-4731-4378-8EED-3DB044B6E121}"/>
              </a:ext>
            </a:extLst>
          </p:cNvPr>
          <p:cNvSpPr/>
          <p:nvPr/>
        </p:nvSpPr>
        <p:spPr>
          <a:xfrm>
            <a:off x="7284867" y="975979"/>
            <a:ext cx="182165" cy="144661"/>
          </a:xfrm>
          <a:prstGeom prst="rect">
            <a:avLst/>
          </a:prstGeom>
          <a:solidFill>
            <a:srgbClr val="0070C0"/>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6</a:t>
            </a:r>
          </a:p>
        </p:txBody>
      </p:sp>
      <p:sp>
        <p:nvSpPr>
          <p:cNvPr id="103" name="Rectangle 102">
            <a:extLst>
              <a:ext uri="{FF2B5EF4-FFF2-40B4-BE49-F238E27FC236}">
                <a16:creationId xmlns:a16="http://schemas.microsoft.com/office/drawing/2014/main" id="{EA744A13-BBB8-414F-AD9E-3324FE58ED89}"/>
              </a:ext>
            </a:extLst>
          </p:cNvPr>
          <p:cNvSpPr/>
          <p:nvPr/>
        </p:nvSpPr>
        <p:spPr>
          <a:xfrm>
            <a:off x="7588912" y="663289"/>
            <a:ext cx="182165" cy="144661"/>
          </a:xfrm>
          <a:prstGeom prst="rect">
            <a:avLst/>
          </a:prstGeom>
          <a:solidFill>
            <a:srgbClr val="0070C0"/>
          </a:solidFill>
          <a:ln w="12700" cap="flat" cmpd="sng" algn="ctr">
            <a:noFill/>
            <a:prstDash val="solid"/>
            <a:miter lim="800000"/>
          </a:ln>
          <a:effectLst/>
        </p:spPr>
        <p:txBody>
          <a:bodyPr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7</a:t>
            </a:r>
          </a:p>
        </p:txBody>
      </p:sp>
      <p:sp>
        <p:nvSpPr>
          <p:cNvPr id="116" name="Rectangle 115">
            <a:extLst>
              <a:ext uri="{FF2B5EF4-FFF2-40B4-BE49-F238E27FC236}">
                <a16:creationId xmlns:a16="http://schemas.microsoft.com/office/drawing/2014/main" id="{7B99147F-159F-4F32-9615-8E7A012D845A}"/>
              </a:ext>
            </a:extLst>
          </p:cNvPr>
          <p:cNvSpPr/>
          <p:nvPr/>
        </p:nvSpPr>
        <p:spPr>
          <a:xfrm>
            <a:off x="6336367" y="2183088"/>
            <a:ext cx="182165" cy="144661"/>
          </a:xfrm>
          <a:prstGeom prst="rect">
            <a:avLst/>
          </a:prstGeom>
          <a:solidFill>
            <a:srgbClr val="92D050"/>
          </a:solidFill>
          <a:ln w="12700" cap="flat" cmpd="sng" algn="ctr">
            <a:noFill/>
            <a:prstDash val="solid"/>
            <a:miter lim="800000"/>
          </a:ln>
          <a:effectLst/>
        </p:spPr>
        <p:txBody>
          <a:bodyPr lIns="0" rIns="0" rtlCol="0" anchor="ctr"/>
          <a:lstStyle/>
          <a:p>
            <a:pPr algn="ctr" defTabSz="685800" fontAlgn="auto">
              <a:spcBef>
                <a:spcPts val="0"/>
              </a:spcBef>
              <a:spcAft>
                <a:spcPts val="0"/>
              </a:spcAft>
              <a:buClrTx/>
              <a:defRPr/>
            </a:pPr>
            <a:r>
              <a:rPr lang="en-US" sz="750" b="0">
                <a:solidFill>
                  <a:prstClr val="white"/>
                </a:solidFill>
                <a:latin typeface="Calibri" panose="020F0502020204030204"/>
                <a:ea typeface="ＭＳ Ｐゴシック"/>
                <a:cs typeface="Arial" panose="020B0604020202020204" pitchFamily="34" charset="0"/>
              </a:rPr>
              <a:t>TBD</a:t>
            </a:r>
          </a:p>
        </p:txBody>
      </p:sp>
      <p:cxnSp>
        <p:nvCxnSpPr>
          <p:cNvPr id="166" name="Straight Connector 165">
            <a:extLst>
              <a:ext uri="{FF2B5EF4-FFF2-40B4-BE49-F238E27FC236}">
                <a16:creationId xmlns:a16="http://schemas.microsoft.com/office/drawing/2014/main" id="{972A85D5-EC30-477E-ACEC-8842789B2B66}"/>
              </a:ext>
            </a:extLst>
          </p:cNvPr>
          <p:cNvCxnSpPr>
            <a:cxnSpLocks/>
          </p:cNvCxnSpPr>
          <p:nvPr/>
        </p:nvCxnSpPr>
        <p:spPr>
          <a:xfrm flipV="1">
            <a:off x="6427448" y="2304577"/>
            <a:ext cx="0" cy="376408"/>
          </a:xfrm>
          <a:prstGeom prst="line">
            <a:avLst/>
          </a:prstGeom>
          <a:noFill/>
          <a:ln w="6350" cap="flat" cmpd="sng" algn="ctr">
            <a:solidFill>
              <a:srgbClr val="5B9BD5"/>
            </a:solidFill>
            <a:prstDash val="solid"/>
            <a:miter lim="800000"/>
          </a:ln>
          <a:effectLst/>
        </p:spPr>
      </p:cxnSp>
      <p:sp>
        <p:nvSpPr>
          <p:cNvPr id="167" name="Rectangle 166">
            <a:extLst>
              <a:ext uri="{FF2B5EF4-FFF2-40B4-BE49-F238E27FC236}">
                <a16:creationId xmlns:a16="http://schemas.microsoft.com/office/drawing/2014/main" id="{5DF6BE0F-F366-494C-BB2F-FB382F1C9D95}"/>
              </a:ext>
            </a:extLst>
          </p:cNvPr>
          <p:cNvSpPr/>
          <p:nvPr/>
        </p:nvSpPr>
        <p:spPr>
          <a:xfrm>
            <a:off x="738802" y="559020"/>
            <a:ext cx="5089322" cy="1361911"/>
          </a:xfrm>
          <a:prstGeom prst="rect">
            <a:avLst/>
          </a:prstGeom>
          <a:noFill/>
          <a:ln>
            <a:noFill/>
          </a:ln>
        </p:spPr>
        <p:txBody>
          <a:bodyPr wrap="square" lIns="68580" tIns="34290" rIns="68580" bIns="34290">
            <a:spAutoFit/>
            <a:scene3d>
              <a:camera prst="orthographicFront"/>
              <a:lightRig rig="harsh" dir="t"/>
            </a:scene3d>
            <a:sp3d extrusionH="57150" prstMaterial="matte">
              <a:bevelT w="63500" h="12700" prst="angle"/>
              <a:contourClr>
                <a:schemeClr val="bg1">
                  <a:lumMod val="65000"/>
                </a:schemeClr>
              </a:contourClr>
            </a:sp3d>
          </a:bodyPr>
          <a:lstStyle/>
          <a:p>
            <a:pPr marL="214313" indent="-214313" defTabSz="685800" fontAlgn="auto">
              <a:spcBef>
                <a:spcPts val="0"/>
              </a:spcBef>
              <a:spcAft>
                <a:spcPts val="0"/>
              </a:spcAft>
              <a:buClrTx/>
              <a:buFont typeface="Wingdings" panose="05000000000000000000" pitchFamily="2" charset="2"/>
              <a:buChar char="Ø"/>
            </a:pPr>
            <a:r>
              <a:rPr lang="en-US" sz="1050" i="1" kern="1200">
                <a:ln/>
                <a:solidFill>
                  <a:srgbClr val="FF0000">
                    <a:alpha val="75000"/>
                  </a:srgbClr>
                </a:solidFill>
                <a:latin typeface="Arial"/>
                <a:ea typeface="ＭＳ Ｐゴシック"/>
              </a:rPr>
              <a:t>Significant work </a:t>
            </a:r>
            <a:r>
              <a:rPr lang="en-US" sz="1050" i="1" kern="1200">
                <a:ln/>
                <a:solidFill>
                  <a:srgbClr val="1903BD">
                    <a:alpha val="75000"/>
                  </a:srgbClr>
                </a:solidFill>
                <a:latin typeface="Arial"/>
                <a:ea typeface="ＭＳ Ｐゴシック"/>
              </a:rPr>
              <a:t>over next 2-5 years. </a:t>
            </a:r>
          </a:p>
          <a:p>
            <a:pPr marL="214313" indent="-214313" defTabSz="685800" fontAlgn="auto">
              <a:spcBef>
                <a:spcPts val="0"/>
              </a:spcBef>
              <a:spcAft>
                <a:spcPts val="0"/>
              </a:spcAft>
              <a:buClrTx/>
              <a:buFont typeface="Wingdings" panose="05000000000000000000" pitchFamily="2" charset="2"/>
              <a:buChar char="Ø"/>
            </a:pPr>
            <a:r>
              <a:rPr lang="en-US" sz="1050" i="1" kern="1200">
                <a:ln/>
                <a:solidFill>
                  <a:srgbClr val="1903BD">
                    <a:alpha val="75000"/>
                  </a:srgbClr>
                </a:solidFill>
                <a:latin typeface="Arial"/>
                <a:ea typeface="ＭＳ Ｐゴシック"/>
              </a:rPr>
              <a:t>MUST prioritize Programs AND Technology Dependencies or will continue to have </a:t>
            </a:r>
            <a:r>
              <a:rPr lang="en-US" sz="1050" i="1" u="sng" kern="1200">
                <a:ln/>
                <a:solidFill>
                  <a:srgbClr val="1903BD">
                    <a:alpha val="75000"/>
                  </a:srgbClr>
                </a:solidFill>
                <a:latin typeface="Arial"/>
                <a:ea typeface="ＭＳ Ｐゴシック"/>
              </a:rPr>
              <a:t>too many tools</a:t>
            </a:r>
            <a:r>
              <a:rPr lang="en-US" sz="1050" i="1" kern="1200">
                <a:ln/>
                <a:solidFill>
                  <a:srgbClr val="1903BD">
                    <a:alpha val="75000"/>
                  </a:srgbClr>
                </a:solidFill>
                <a:latin typeface="Arial"/>
                <a:ea typeface="ＭＳ Ｐゴシック"/>
              </a:rPr>
              <a:t>, </a:t>
            </a:r>
            <a:r>
              <a:rPr lang="en-US" sz="1050" i="1" u="sng" kern="1200">
                <a:ln/>
                <a:solidFill>
                  <a:srgbClr val="1903BD">
                    <a:alpha val="75000"/>
                  </a:srgbClr>
                </a:solidFill>
                <a:latin typeface="Arial"/>
                <a:ea typeface="ＭＳ Ｐゴシック"/>
              </a:rPr>
              <a:t>too many solutions to the same problems</a:t>
            </a:r>
            <a:r>
              <a:rPr lang="en-US" sz="1050" i="1" kern="1200">
                <a:ln/>
                <a:solidFill>
                  <a:srgbClr val="1903BD">
                    <a:alpha val="75000"/>
                  </a:srgbClr>
                </a:solidFill>
                <a:latin typeface="Arial"/>
                <a:ea typeface="ＭＳ Ｐゴシック"/>
              </a:rPr>
              <a:t>. </a:t>
            </a:r>
          </a:p>
          <a:p>
            <a:pPr marL="214313" indent="-214313" defTabSz="685800" fontAlgn="auto">
              <a:spcBef>
                <a:spcPts val="0"/>
              </a:spcBef>
              <a:spcAft>
                <a:spcPts val="0"/>
              </a:spcAft>
              <a:buClrTx/>
              <a:buFont typeface="Wingdings" panose="05000000000000000000" pitchFamily="2" charset="2"/>
              <a:buChar char="Ø"/>
            </a:pPr>
            <a:r>
              <a:rPr lang="en-US" sz="1050" i="1" kern="1200">
                <a:ln/>
                <a:solidFill>
                  <a:srgbClr val="FF0000">
                    <a:alpha val="75000"/>
                  </a:srgbClr>
                </a:solidFill>
                <a:latin typeface="Arial"/>
                <a:ea typeface="ＭＳ Ｐゴシック"/>
              </a:rPr>
              <a:t>WE HAVE NOT PLANNED AND SEQUENCED. Product Teams require delivery planning for product and critical dependencies.</a:t>
            </a:r>
            <a:endParaRPr lang="en-US" sz="1050" i="1" kern="1200">
              <a:ln/>
              <a:solidFill>
                <a:srgbClr val="1903BD">
                  <a:alpha val="75000"/>
                </a:srgbClr>
              </a:solidFill>
              <a:latin typeface="Arial"/>
              <a:ea typeface="ＭＳ Ｐゴシック"/>
            </a:endParaRPr>
          </a:p>
          <a:p>
            <a:pPr marL="214313" indent="-214313" defTabSz="685800" fontAlgn="auto">
              <a:spcBef>
                <a:spcPts val="0"/>
              </a:spcBef>
              <a:spcAft>
                <a:spcPts val="0"/>
              </a:spcAft>
              <a:buClrTx/>
              <a:buFont typeface="Wingdings" panose="05000000000000000000" pitchFamily="2" charset="2"/>
              <a:buChar char="Ø"/>
            </a:pPr>
            <a:r>
              <a:rPr lang="en-US" sz="1050" i="1" kern="1200">
                <a:ln/>
                <a:solidFill>
                  <a:srgbClr val="1903BD">
                    <a:alpha val="75000"/>
                  </a:srgbClr>
                </a:solidFill>
                <a:latin typeface="Arial"/>
                <a:ea typeface="ＭＳ Ｐゴシック"/>
              </a:rPr>
              <a:t>Without </a:t>
            </a:r>
            <a:r>
              <a:rPr lang="en-US" sz="1050" i="1" kern="1200">
                <a:ln/>
                <a:solidFill>
                  <a:srgbClr val="FF0000">
                    <a:alpha val="75000"/>
                  </a:srgbClr>
                </a:solidFill>
                <a:latin typeface="Arial"/>
                <a:ea typeface="ＭＳ Ｐゴシック"/>
              </a:rPr>
              <a:t>planning for dependencies</a:t>
            </a:r>
            <a:r>
              <a:rPr lang="en-US" sz="1050" i="1" kern="1200">
                <a:ln/>
                <a:solidFill>
                  <a:srgbClr val="1903BD">
                    <a:alpha val="75000"/>
                  </a:srgbClr>
                </a:solidFill>
                <a:latin typeface="Arial"/>
                <a:ea typeface="ＭＳ Ｐゴシック"/>
              </a:rPr>
              <a:t> across programs, CAPEX and OPEX will increase dramatically, </a:t>
            </a:r>
            <a:r>
              <a:rPr lang="en-US" sz="1050" i="1" kern="1200">
                <a:ln/>
                <a:solidFill>
                  <a:srgbClr val="FF0000">
                    <a:alpha val="75000"/>
                  </a:srgbClr>
                </a:solidFill>
                <a:latin typeface="Arial"/>
                <a:ea typeface="ＭＳ Ｐゴシック"/>
              </a:rPr>
              <a:t>hampering rate recovery benefits and increasing technical debt.</a:t>
            </a:r>
          </a:p>
        </p:txBody>
      </p:sp>
      <p:sp>
        <p:nvSpPr>
          <p:cNvPr id="168" name="Rectangle 167">
            <a:extLst>
              <a:ext uri="{FF2B5EF4-FFF2-40B4-BE49-F238E27FC236}">
                <a16:creationId xmlns:a16="http://schemas.microsoft.com/office/drawing/2014/main" id="{10F89774-02B3-4D9B-89DD-1B8462A59E8F}"/>
              </a:ext>
            </a:extLst>
          </p:cNvPr>
          <p:cNvSpPr/>
          <p:nvPr/>
        </p:nvSpPr>
        <p:spPr>
          <a:xfrm>
            <a:off x="7563473" y="2303377"/>
            <a:ext cx="1474577" cy="2146742"/>
          </a:xfrm>
          <a:prstGeom prst="rect">
            <a:avLst/>
          </a:prstGeom>
          <a:noFill/>
          <a:ln>
            <a:solidFill>
              <a:srgbClr val="00148C"/>
            </a:solidFill>
          </a:ln>
        </p:spPr>
        <p:txBody>
          <a:bodyPr wrap="square" lIns="68580" tIns="34290" rIns="68580" bIns="34290">
            <a:spAutoFit/>
            <a:scene3d>
              <a:camera prst="orthographicFront"/>
              <a:lightRig rig="harsh" dir="t"/>
            </a:scene3d>
            <a:sp3d extrusionH="57150" prstMaterial="matte">
              <a:bevelT w="63500" h="12700" prst="angle"/>
              <a:contourClr>
                <a:schemeClr val="bg1">
                  <a:lumMod val="65000"/>
                </a:schemeClr>
              </a:contourClr>
            </a:sp3d>
          </a:bodyPr>
          <a:lstStyle/>
          <a:p>
            <a:pPr defTabSz="685800" fontAlgn="auto">
              <a:spcBef>
                <a:spcPts val="0"/>
              </a:spcBef>
              <a:spcAft>
                <a:spcPts val="0"/>
              </a:spcAft>
              <a:buClrTx/>
            </a:pPr>
            <a:r>
              <a:rPr lang="en-US" sz="750" i="1" kern="1200">
                <a:ln/>
                <a:solidFill>
                  <a:srgbClr val="000000">
                    <a:alpha val="75000"/>
                  </a:srgbClr>
                </a:solidFill>
                <a:latin typeface="Arial"/>
                <a:ea typeface="ＭＳ Ｐゴシック"/>
              </a:rPr>
              <a:t>Key Dependencies Strategies spanning Programs Projects:</a:t>
            </a:r>
          </a:p>
          <a:p>
            <a:pPr marL="298847" indent="-298847" defTabSz="685800" fontAlgn="auto">
              <a:spcBef>
                <a:spcPts val="0"/>
              </a:spcBef>
              <a:spcAft>
                <a:spcPts val="0"/>
              </a:spcAft>
              <a:buClrTx/>
              <a:buFont typeface="+mj-lt"/>
              <a:buAutoNum type="arabicPeriod"/>
            </a:pPr>
            <a:r>
              <a:rPr lang="en-US" sz="750" i="1" kern="1200">
                <a:ln/>
                <a:solidFill>
                  <a:srgbClr val="000000">
                    <a:alpha val="75000"/>
                  </a:srgbClr>
                </a:solidFill>
                <a:latin typeface="Arial"/>
                <a:ea typeface="ＭＳ Ｐゴシック"/>
              </a:rPr>
              <a:t>Cloud and Hosting/Data Center</a:t>
            </a:r>
          </a:p>
          <a:p>
            <a:pPr marL="298847" indent="-298847" defTabSz="685800" fontAlgn="auto">
              <a:spcBef>
                <a:spcPts val="0"/>
              </a:spcBef>
              <a:spcAft>
                <a:spcPts val="0"/>
              </a:spcAft>
              <a:buClrTx/>
              <a:buFont typeface="+mj-lt"/>
              <a:buAutoNum type="arabicPeriod"/>
            </a:pPr>
            <a:r>
              <a:rPr lang="en-US" sz="750" i="1" kern="1200">
                <a:ln/>
                <a:solidFill>
                  <a:srgbClr val="000000">
                    <a:alpha val="75000"/>
                  </a:srgbClr>
                </a:solidFill>
                <a:latin typeface="Arial"/>
                <a:ea typeface="ＭＳ Ｐゴシック"/>
              </a:rPr>
              <a:t>EDP</a:t>
            </a:r>
          </a:p>
          <a:p>
            <a:pPr marL="298847" indent="-298847" defTabSz="685800" fontAlgn="auto">
              <a:spcBef>
                <a:spcPts val="0"/>
              </a:spcBef>
              <a:spcAft>
                <a:spcPts val="0"/>
              </a:spcAft>
              <a:buClrTx/>
              <a:buFont typeface="+mj-lt"/>
              <a:buAutoNum type="arabicPeriod"/>
            </a:pPr>
            <a:r>
              <a:rPr lang="en-US" sz="750" i="1" kern="1200">
                <a:ln/>
                <a:solidFill>
                  <a:srgbClr val="000000">
                    <a:alpha val="75000"/>
                  </a:srgbClr>
                </a:solidFill>
                <a:latin typeface="Arial"/>
                <a:ea typeface="ＭＳ Ｐゴシック"/>
              </a:rPr>
              <a:t>Master Data Management</a:t>
            </a:r>
          </a:p>
          <a:p>
            <a:pPr marL="298847" indent="-298847" defTabSz="685800" fontAlgn="auto">
              <a:spcBef>
                <a:spcPts val="0"/>
              </a:spcBef>
              <a:spcAft>
                <a:spcPts val="0"/>
              </a:spcAft>
              <a:buClrTx/>
              <a:buFont typeface="+mj-lt"/>
              <a:buAutoNum type="arabicPeriod"/>
            </a:pPr>
            <a:r>
              <a:rPr lang="en-US" sz="750" i="1" kern="1200">
                <a:ln/>
                <a:solidFill>
                  <a:srgbClr val="000000">
                    <a:alpha val="75000"/>
                  </a:srgbClr>
                </a:solidFill>
                <a:latin typeface="Arial"/>
                <a:ea typeface="ＭＳ Ｐゴシック"/>
              </a:rPr>
              <a:t>IAM/Security Monitoring</a:t>
            </a:r>
          </a:p>
          <a:p>
            <a:pPr marL="298847" indent="-298847" defTabSz="685800" fontAlgn="auto">
              <a:spcBef>
                <a:spcPts val="0"/>
              </a:spcBef>
              <a:spcAft>
                <a:spcPts val="0"/>
              </a:spcAft>
              <a:buClrTx/>
              <a:buFont typeface="+mj-lt"/>
              <a:buAutoNum type="arabicPeriod"/>
            </a:pPr>
            <a:r>
              <a:rPr lang="en-US" sz="750" i="1" kern="1200">
                <a:ln/>
                <a:solidFill>
                  <a:srgbClr val="000000">
                    <a:alpha val="75000"/>
                  </a:srgbClr>
                </a:solidFill>
                <a:latin typeface="Arial"/>
                <a:ea typeface="ＭＳ Ｐゴシック"/>
              </a:rPr>
              <a:t>EBU/Wholesale Enterprise Asset Management</a:t>
            </a:r>
          </a:p>
          <a:p>
            <a:pPr marL="298847" indent="-298847" defTabSz="685800" fontAlgn="auto">
              <a:spcBef>
                <a:spcPts val="0"/>
              </a:spcBef>
              <a:spcAft>
                <a:spcPts val="0"/>
              </a:spcAft>
              <a:buClrTx/>
              <a:buFont typeface="+mj-lt"/>
              <a:buAutoNum type="arabicPeriod"/>
            </a:pPr>
            <a:r>
              <a:rPr lang="en-US" sz="750" i="1" kern="1200">
                <a:ln/>
                <a:solidFill>
                  <a:srgbClr val="000000">
                    <a:alpha val="75000"/>
                  </a:srgbClr>
                </a:solidFill>
                <a:latin typeface="Arial"/>
                <a:ea typeface="ＭＳ Ｐゴシック"/>
              </a:rPr>
              <a:t>Asset</a:t>
            </a:r>
          </a:p>
          <a:p>
            <a:pPr marL="298847" indent="-298847" defTabSz="685800" fontAlgn="auto">
              <a:spcBef>
                <a:spcPts val="0"/>
              </a:spcBef>
              <a:spcAft>
                <a:spcPts val="0"/>
              </a:spcAft>
              <a:buClrTx/>
              <a:buFont typeface="+mj-lt"/>
              <a:buAutoNum type="arabicPeriod"/>
            </a:pPr>
            <a:r>
              <a:rPr lang="en-US" sz="750" i="1" kern="1200">
                <a:ln/>
                <a:solidFill>
                  <a:srgbClr val="000000">
                    <a:alpha val="75000"/>
                  </a:srgbClr>
                </a:solidFill>
                <a:latin typeface="Arial"/>
                <a:ea typeface="ＭＳ Ｐゴシック"/>
              </a:rPr>
              <a:t>GIS</a:t>
            </a:r>
          </a:p>
          <a:p>
            <a:pPr marL="298847" indent="-298847" defTabSz="685800" fontAlgn="auto">
              <a:spcBef>
                <a:spcPts val="0"/>
              </a:spcBef>
              <a:spcAft>
                <a:spcPts val="0"/>
              </a:spcAft>
              <a:buClrTx/>
              <a:buFont typeface="+mj-lt"/>
              <a:buAutoNum type="arabicPeriod"/>
            </a:pPr>
            <a:r>
              <a:rPr lang="en-US" sz="750" i="1" kern="1200">
                <a:ln/>
                <a:solidFill>
                  <a:srgbClr val="000000">
                    <a:alpha val="75000"/>
                  </a:srgbClr>
                </a:solidFill>
                <a:latin typeface="Arial"/>
                <a:ea typeface="ＭＳ Ｐゴシック"/>
              </a:rPr>
              <a:t>Salesforce</a:t>
            </a:r>
          </a:p>
          <a:p>
            <a:pPr marL="298847" indent="-298847" defTabSz="685800" fontAlgn="auto">
              <a:spcBef>
                <a:spcPts val="0"/>
              </a:spcBef>
              <a:spcAft>
                <a:spcPts val="0"/>
              </a:spcAft>
              <a:buClrTx/>
              <a:buFont typeface="+mj-lt"/>
              <a:buAutoNum type="arabicPeriod"/>
            </a:pPr>
            <a:r>
              <a:rPr lang="en-US" sz="750" i="1" kern="1200">
                <a:ln/>
                <a:solidFill>
                  <a:srgbClr val="000000">
                    <a:alpha val="75000"/>
                  </a:srgbClr>
                </a:solidFill>
                <a:latin typeface="Arial"/>
                <a:ea typeface="ＭＳ Ｐゴシック"/>
              </a:rPr>
              <a:t>SAP</a:t>
            </a:r>
          </a:p>
          <a:p>
            <a:pPr marL="298847" indent="-298847" defTabSz="685800" fontAlgn="auto">
              <a:spcBef>
                <a:spcPts val="0"/>
              </a:spcBef>
              <a:spcAft>
                <a:spcPts val="0"/>
              </a:spcAft>
              <a:buClrTx/>
              <a:buFont typeface="+mj-lt"/>
              <a:buAutoNum type="arabicPeriod"/>
            </a:pPr>
            <a:r>
              <a:rPr lang="en-US" sz="750" i="1" kern="1200">
                <a:ln/>
                <a:solidFill>
                  <a:srgbClr val="000000">
                    <a:alpha val="75000"/>
                  </a:srgbClr>
                </a:solidFill>
                <a:latin typeface="Arial"/>
                <a:ea typeface="ＭＳ Ｐゴシック"/>
              </a:rPr>
              <a:t>Integration </a:t>
            </a:r>
          </a:p>
          <a:p>
            <a:pPr marL="298847" indent="-298847" defTabSz="685800" fontAlgn="auto">
              <a:spcBef>
                <a:spcPts val="0"/>
              </a:spcBef>
              <a:spcAft>
                <a:spcPts val="0"/>
              </a:spcAft>
              <a:buClrTx/>
              <a:buFont typeface="+mj-lt"/>
              <a:buAutoNum type="arabicPeriod"/>
            </a:pPr>
            <a:r>
              <a:rPr lang="en-US" sz="750" i="1" kern="1200">
                <a:ln/>
                <a:solidFill>
                  <a:srgbClr val="000000">
                    <a:alpha val="75000"/>
                  </a:srgbClr>
                </a:solidFill>
                <a:latin typeface="Arial"/>
                <a:ea typeface="ＭＳ Ｐゴシック"/>
              </a:rPr>
              <a:t>AI/ML</a:t>
            </a:r>
          </a:p>
        </p:txBody>
      </p:sp>
      <p:sp>
        <p:nvSpPr>
          <p:cNvPr id="182" name="TextBox 181">
            <a:extLst>
              <a:ext uri="{FF2B5EF4-FFF2-40B4-BE49-F238E27FC236}">
                <a16:creationId xmlns:a16="http://schemas.microsoft.com/office/drawing/2014/main" id="{CF100C88-0DEB-495B-8D55-49CA24B211B3}"/>
              </a:ext>
            </a:extLst>
          </p:cNvPr>
          <p:cNvSpPr txBox="1"/>
          <p:nvPr/>
        </p:nvSpPr>
        <p:spPr>
          <a:xfrm>
            <a:off x="708890" y="2093066"/>
            <a:ext cx="1036037" cy="507831"/>
          </a:xfrm>
          <a:prstGeom prst="rect">
            <a:avLst/>
          </a:prstGeom>
          <a:noFill/>
          <a:ln>
            <a:solidFill>
              <a:srgbClr val="000000"/>
            </a:solidFill>
          </a:ln>
        </p:spPr>
        <p:txBody>
          <a:bodyPr wrap="square" rtlCol="0">
            <a:spAutoFit/>
          </a:bodyPr>
          <a:lstStyle/>
          <a:p>
            <a:pPr defTabSz="685800" fontAlgn="auto">
              <a:spcBef>
                <a:spcPts val="0"/>
              </a:spcBef>
              <a:spcAft>
                <a:spcPts val="0"/>
              </a:spcAft>
              <a:buClrTx/>
              <a:defRPr/>
            </a:pPr>
            <a:r>
              <a:rPr lang="en-US" sz="675" kern="1200">
                <a:solidFill>
                  <a:prstClr val="black"/>
                </a:solidFill>
                <a:latin typeface="Arial"/>
                <a:ea typeface="ＭＳ Ｐゴシック"/>
                <a:cs typeface="Arial" panose="020B0604020202020204" pitchFamily="34" charset="0"/>
              </a:rPr>
              <a:t>Program</a:t>
            </a:r>
          </a:p>
          <a:p>
            <a:pPr defTabSz="685800" fontAlgn="auto">
              <a:spcBef>
                <a:spcPts val="0"/>
              </a:spcBef>
              <a:spcAft>
                <a:spcPts val="0"/>
              </a:spcAft>
              <a:buClrTx/>
              <a:defRPr/>
            </a:pPr>
            <a:r>
              <a:rPr lang="en-US" sz="675" kern="1200">
                <a:solidFill>
                  <a:srgbClr val="1903BD"/>
                </a:solidFill>
                <a:latin typeface="Arial"/>
                <a:ea typeface="ＭＳ Ｐゴシック"/>
                <a:cs typeface="Arial" panose="020B0604020202020204" pitchFamily="34" charset="0"/>
              </a:rPr>
              <a:t>(Dependencies)</a:t>
            </a:r>
            <a:endParaRPr lang="en-US" sz="675" kern="1200">
              <a:solidFill>
                <a:prstClr val="black"/>
              </a:solidFill>
              <a:latin typeface="Arial"/>
              <a:ea typeface="ＭＳ Ｐゴシック"/>
              <a:cs typeface="Arial" panose="020B0604020202020204" pitchFamily="34" charset="0"/>
            </a:endParaRPr>
          </a:p>
          <a:p>
            <a:pPr defTabSz="685800" fontAlgn="auto">
              <a:spcBef>
                <a:spcPts val="0"/>
              </a:spcBef>
              <a:spcAft>
                <a:spcPts val="0"/>
              </a:spcAft>
              <a:buClrTx/>
              <a:defRPr/>
            </a:pPr>
            <a:r>
              <a:rPr lang="en-US" sz="675" b="0" kern="1200">
                <a:solidFill>
                  <a:prstClr val="black"/>
                </a:solidFill>
                <a:latin typeface="Arial"/>
                <a:ea typeface="ＭＳ Ｐゴシック"/>
                <a:cs typeface="Arial" panose="020B0604020202020204" pitchFamily="34" charset="0"/>
              </a:rPr>
              <a:t>Program Delivery Date</a:t>
            </a:r>
          </a:p>
        </p:txBody>
      </p:sp>
      <p:sp>
        <p:nvSpPr>
          <p:cNvPr id="186" name="Freeform 155">
            <a:extLst>
              <a:ext uri="{FF2B5EF4-FFF2-40B4-BE49-F238E27FC236}">
                <a16:creationId xmlns:a16="http://schemas.microsoft.com/office/drawing/2014/main" id="{901B67A5-D086-404F-9059-B7F72F50828B}"/>
              </a:ext>
            </a:extLst>
          </p:cNvPr>
          <p:cNvSpPr/>
          <p:nvPr/>
        </p:nvSpPr>
        <p:spPr>
          <a:xfrm>
            <a:off x="7787657" y="3734198"/>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6">
              <a:lumMod val="5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188" name="Diamond 187">
            <a:extLst>
              <a:ext uri="{FF2B5EF4-FFF2-40B4-BE49-F238E27FC236}">
                <a16:creationId xmlns:a16="http://schemas.microsoft.com/office/drawing/2014/main" id="{45773455-11E8-497A-8E5D-0786D4FACDE5}"/>
              </a:ext>
            </a:extLst>
          </p:cNvPr>
          <p:cNvSpPr/>
          <p:nvPr/>
        </p:nvSpPr>
        <p:spPr>
          <a:xfrm>
            <a:off x="7791821" y="3847290"/>
            <a:ext cx="91083" cy="103202"/>
          </a:xfrm>
          <a:prstGeom prst="diamond">
            <a:avLst/>
          </a:prstGeom>
          <a:solidFill>
            <a:srgbClr val="FF00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191" name="Rectangle 190">
            <a:extLst>
              <a:ext uri="{FF2B5EF4-FFF2-40B4-BE49-F238E27FC236}">
                <a16:creationId xmlns:a16="http://schemas.microsoft.com/office/drawing/2014/main" id="{52D1A4A0-DCB7-42CD-A23F-07FA55D90517}"/>
              </a:ext>
            </a:extLst>
          </p:cNvPr>
          <p:cNvSpPr/>
          <p:nvPr/>
        </p:nvSpPr>
        <p:spPr>
          <a:xfrm>
            <a:off x="7794214" y="3397403"/>
            <a:ext cx="81000" cy="69437"/>
          </a:xfrm>
          <a:prstGeom prst="rect">
            <a:avLst/>
          </a:prstGeom>
          <a:solidFill>
            <a:srgbClr val="FFFF0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196" name="Oval 195">
            <a:extLst>
              <a:ext uri="{FF2B5EF4-FFF2-40B4-BE49-F238E27FC236}">
                <a16:creationId xmlns:a16="http://schemas.microsoft.com/office/drawing/2014/main" id="{D847E0AC-4496-4CDA-950C-CD71F6C51DD8}"/>
              </a:ext>
            </a:extLst>
          </p:cNvPr>
          <p:cNvSpPr/>
          <p:nvPr/>
        </p:nvSpPr>
        <p:spPr>
          <a:xfrm>
            <a:off x="7794214" y="3165308"/>
            <a:ext cx="81000" cy="81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197" name="Oval 196">
            <a:extLst>
              <a:ext uri="{FF2B5EF4-FFF2-40B4-BE49-F238E27FC236}">
                <a16:creationId xmlns:a16="http://schemas.microsoft.com/office/drawing/2014/main" id="{363EFD3D-88FD-40F0-8A88-940EFB75CF4C}"/>
              </a:ext>
            </a:extLst>
          </p:cNvPr>
          <p:cNvSpPr/>
          <p:nvPr/>
        </p:nvSpPr>
        <p:spPr>
          <a:xfrm>
            <a:off x="7793658" y="3972879"/>
            <a:ext cx="81000" cy="81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201" name="Freeform 155">
            <a:extLst>
              <a:ext uri="{FF2B5EF4-FFF2-40B4-BE49-F238E27FC236}">
                <a16:creationId xmlns:a16="http://schemas.microsoft.com/office/drawing/2014/main" id="{012B0C9A-0D29-4A0E-AE00-FC04FFE3F049}"/>
              </a:ext>
            </a:extLst>
          </p:cNvPr>
          <p:cNvSpPr/>
          <p:nvPr/>
        </p:nvSpPr>
        <p:spPr>
          <a:xfrm>
            <a:off x="7784453" y="4182213"/>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rgbClr val="00B05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02" name="Diamond 201">
            <a:extLst>
              <a:ext uri="{FF2B5EF4-FFF2-40B4-BE49-F238E27FC236}">
                <a16:creationId xmlns:a16="http://schemas.microsoft.com/office/drawing/2014/main" id="{F2350337-87FA-4E19-B624-80A4F3BE6F24}"/>
              </a:ext>
            </a:extLst>
          </p:cNvPr>
          <p:cNvSpPr/>
          <p:nvPr/>
        </p:nvSpPr>
        <p:spPr>
          <a:xfrm>
            <a:off x="7788617" y="4295305"/>
            <a:ext cx="91083" cy="103202"/>
          </a:xfrm>
          <a:prstGeom prst="diamond">
            <a:avLst/>
          </a:prstGeom>
          <a:solidFill>
            <a:schemeClr val="accent3">
              <a:lumMod val="5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03" name="Rectangle 202">
            <a:extLst>
              <a:ext uri="{FF2B5EF4-FFF2-40B4-BE49-F238E27FC236}">
                <a16:creationId xmlns:a16="http://schemas.microsoft.com/office/drawing/2014/main" id="{63E2CC48-2E72-4BF1-9D7E-FF5D4696AB8F}"/>
              </a:ext>
            </a:extLst>
          </p:cNvPr>
          <p:cNvSpPr/>
          <p:nvPr/>
        </p:nvSpPr>
        <p:spPr>
          <a:xfrm>
            <a:off x="7793658" y="4081086"/>
            <a:ext cx="81000" cy="69437"/>
          </a:xfrm>
          <a:prstGeom prst="rect">
            <a:avLst/>
          </a:prstGeom>
          <a:solidFill>
            <a:srgbClr val="1903BD"/>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05" name="Freeform 155">
            <a:extLst>
              <a:ext uri="{FF2B5EF4-FFF2-40B4-BE49-F238E27FC236}">
                <a16:creationId xmlns:a16="http://schemas.microsoft.com/office/drawing/2014/main" id="{4C003437-6027-47ED-922B-54F254D61DCC}"/>
              </a:ext>
            </a:extLst>
          </p:cNvPr>
          <p:cNvSpPr/>
          <p:nvPr/>
        </p:nvSpPr>
        <p:spPr>
          <a:xfrm>
            <a:off x="7785009" y="2932074"/>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06" name="Rectangle 205">
            <a:extLst>
              <a:ext uri="{FF2B5EF4-FFF2-40B4-BE49-F238E27FC236}">
                <a16:creationId xmlns:a16="http://schemas.microsoft.com/office/drawing/2014/main" id="{506BA511-0068-4CAE-B330-507D2268E512}"/>
              </a:ext>
            </a:extLst>
          </p:cNvPr>
          <p:cNvSpPr/>
          <p:nvPr/>
        </p:nvSpPr>
        <p:spPr>
          <a:xfrm>
            <a:off x="7794214" y="2809516"/>
            <a:ext cx="81000" cy="69437"/>
          </a:xfrm>
          <a:prstGeom prst="rect">
            <a:avLst/>
          </a:prstGeom>
          <a:solidFill>
            <a:schemeClr val="accent1">
              <a:lumMod val="40000"/>
              <a:lumOff val="6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07" name="Oval 206">
            <a:extLst>
              <a:ext uri="{FF2B5EF4-FFF2-40B4-BE49-F238E27FC236}">
                <a16:creationId xmlns:a16="http://schemas.microsoft.com/office/drawing/2014/main" id="{33BAFD90-21DB-4A4F-8B3E-EEA7A8D6A05A}"/>
              </a:ext>
            </a:extLst>
          </p:cNvPr>
          <p:cNvSpPr/>
          <p:nvPr/>
        </p:nvSpPr>
        <p:spPr>
          <a:xfrm>
            <a:off x="7794214" y="2585603"/>
            <a:ext cx="81000" cy="81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208" name="Freeform 155">
            <a:extLst>
              <a:ext uri="{FF2B5EF4-FFF2-40B4-BE49-F238E27FC236}">
                <a16:creationId xmlns:a16="http://schemas.microsoft.com/office/drawing/2014/main" id="{3943A879-3A1E-404A-B08F-046095F45220}"/>
              </a:ext>
            </a:extLst>
          </p:cNvPr>
          <p:cNvSpPr/>
          <p:nvPr/>
        </p:nvSpPr>
        <p:spPr>
          <a:xfrm>
            <a:off x="7630288" y="569333"/>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6">
              <a:lumMod val="5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12" name="Oval 211">
            <a:extLst>
              <a:ext uri="{FF2B5EF4-FFF2-40B4-BE49-F238E27FC236}">
                <a16:creationId xmlns:a16="http://schemas.microsoft.com/office/drawing/2014/main" id="{69514B03-B1BA-4A54-81D5-2E426F8EE1C8}"/>
              </a:ext>
            </a:extLst>
          </p:cNvPr>
          <p:cNvSpPr/>
          <p:nvPr/>
        </p:nvSpPr>
        <p:spPr>
          <a:xfrm>
            <a:off x="2636027" y="3315309"/>
            <a:ext cx="81000" cy="81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215" name="Rectangle 214">
            <a:extLst>
              <a:ext uri="{FF2B5EF4-FFF2-40B4-BE49-F238E27FC236}">
                <a16:creationId xmlns:a16="http://schemas.microsoft.com/office/drawing/2014/main" id="{783B5932-3014-49FA-8BDC-27D01C65AA86}"/>
              </a:ext>
            </a:extLst>
          </p:cNvPr>
          <p:cNvSpPr/>
          <p:nvPr/>
        </p:nvSpPr>
        <p:spPr>
          <a:xfrm>
            <a:off x="2065838" y="3515626"/>
            <a:ext cx="81000" cy="69437"/>
          </a:xfrm>
          <a:prstGeom prst="rect">
            <a:avLst/>
          </a:prstGeom>
          <a:solidFill>
            <a:srgbClr val="1903BD"/>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16" name="Freeform 155">
            <a:extLst>
              <a:ext uri="{FF2B5EF4-FFF2-40B4-BE49-F238E27FC236}">
                <a16:creationId xmlns:a16="http://schemas.microsoft.com/office/drawing/2014/main" id="{5C0A3B14-A3EA-434E-9C98-4E6E77CBC213}"/>
              </a:ext>
            </a:extLst>
          </p:cNvPr>
          <p:cNvSpPr/>
          <p:nvPr/>
        </p:nvSpPr>
        <p:spPr>
          <a:xfrm>
            <a:off x="1022319" y="4387428"/>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18" name="Oval 217">
            <a:extLst>
              <a:ext uri="{FF2B5EF4-FFF2-40B4-BE49-F238E27FC236}">
                <a16:creationId xmlns:a16="http://schemas.microsoft.com/office/drawing/2014/main" id="{434ED0AC-8072-4BCA-A54C-B0FD748B283A}"/>
              </a:ext>
            </a:extLst>
          </p:cNvPr>
          <p:cNvSpPr/>
          <p:nvPr/>
        </p:nvSpPr>
        <p:spPr>
          <a:xfrm>
            <a:off x="1979513" y="3550761"/>
            <a:ext cx="81000" cy="81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219" name="Freeform 155">
            <a:extLst>
              <a:ext uri="{FF2B5EF4-FFF2-40B4-BE49-F238E27FC236}">
                <a16:creationId xmlns:a16="http://schemas.microsoft.com/office/drawing/2014/main" id="{D33E6299-7B0F-445A-8D35-9CDFAF71144C}"/>
              </a:ext>
            </a:extLst>
          </p:cNvPr>
          <p:cNvSpPr/>
          <p:nvPr/>
        </p:nvSpPr>
        <p:spPr>
          <a:xfrm>
            <a:off x="6406408" y="2083393"/>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6">
              <a:lumMod val="5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22" name="Oval 221">
            <a:extLst>
              <a:ext uri="{FF2B5EF4-FFF2-40B4-BE49-F238E27FC236}">
                <a16:creationId xmlns:a16="http://schemas.microsoft.com/office/drawing/2014/main" id="{E57AD531-2500-4B7A-B7A2-1AF6539891A4}"/>
              </a:ext>
            </a:extLst>
          </p:cNvPr>
          <p:cNvSpPr/>
          <p:nvPr/>
        </p:nvSpPr>
        <p:spPr>
          <a:xfrm>
            <a:off x="3587569" y="3021722"/>
            <a:ext cx="81000" cy="81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224" name="Freeform 155">
            <a:extLst>
              <a:ext uri="{FF2B5EF4-FFF2-40B4-BE49-F238E27FC236}">
                <a16:creationId xmlns:a16="http://schemas.microsoft.com/office/drawing/2014/main" id="{DBE79D9E-5D30-474F-AC46-2969C1435697}"/>
              </a:ext>
            </a:extLst>
          </p:cNvPr>
          <p:cNvSpPr/>
          <p:nvPr/>
        </p:nvSpPr>
        <p:spPr>
          <a:xfrm>
            <a:off x="7598031" y="495995"/>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rgbClr val="00B05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26" name="Rectangle 225">
            <a:extLst>
              <a:ext uri="{FF2B5EF4-FFF2-40B4-BE49-F238E27FC236}">
                <a16:creationId xmlns:a16="http://schemas.microsoft.com/office/drawing/2014/main" id="{9AA799A2-596F-41DC-B602-2F9F620336CD}"/>
              </a:ext>
            </a:extLst>
          </p:cNvPr>
          <p:cNvSpPr/>
          <p:nvPr/>
        </p:nvSpPr>
        <p:spPr>
          <a:xfrm>
            <a:off x="1493639" y="4032103"/>
            <a:ext cx="81000" cy="69437"/>
          </a:xfrm>
          <a:prstGeom prst="rect">
            <a:avLst/>
          </a:prstGeom>
          <a:solidFill>
            <a:srgbClr val="1903BD"/>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27" name="Freeform 155">
            <a:extLst>
              <a:ext uri="{FF2B5EF4-FFF2-40B4-BE49-F238E27FC236}">
                <a16:creationId xmlns:a16="http://schemas.microsoft.com/office/drawing/2014/main" id="{573FAD9C-ED6B-470E-8236-006742A26B3E}"/>
              </a:ext>
            </a:extLst>
          </p:cNvPr>
          <p:cNvSpPr/>
          <p:nvPr/>
        </p:nvSpPr>
        <p:spPr>
          <a:xfrm>
            <a:off x="1399598" y="3989409"/>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28" name="Rectangle 227">
            <a:extLst>
              <a:ext uri="{FF2B5EF4-FFF2-40B4-BE49-F238E27FC236}">
                <a16:creationId xmlns:a16="http://schemas.microsoft.com/office/drawing/2014/main" id="{DACE19D9-4034-4185-BBC2-FC1326B8496E}"/>
              </a:ext>
            </a:extLst>
          </p:cNvPr>
          <p:cNvSpPr/>
          <p:nvPr/>
        </p:nvSpPr>
        <p:spPr>
          <a:xfrm>
            <a:off x="1336988" y="4036624"/>
            <a:ext cx="81000" cy="69437"/>
          </a:xfrm>
          <a:prstGeom prst="rect">
            <a:avLst/>
          </a:prstGeom>
          <a:solidFill>
            <a:schemeClr val="accent1">
              <a:lumMod val="40000"/>
              <a:lumOff val="6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29" name="Oval 228">
            <a:extLst>
              <a:ext uri="{FF2B5EF4-FFF2-40B4-BE49-F238E27FC236}">
                <a16:creationId xmlns:a16="http://schemas.microsoft.com/office/drawing/2014/main" id="{C803C172-BC45-459A-B1E0-FC5CE5E41E38}"/>
              </a:ext>
            </a:extLst>
          </p:cNvPr>
          <p:cNvSpPr/>
          <p:nvPr/>
        </p:nvSpPr>
        <p:spPr>
          <a:xfrm>
            <a:off x="4829734" y="2816042"/>
            <a:ext cx="81000" cy="81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230" name="Freeform 155">
            <a:extLst>
              <a:ext uri="{FF2B5EF4-FFF2-40B4-BE49-F238E27FC236}">
                <a16:creationId xmlns:a16="http://schemas.microsoft.com/office/drawing/2014/main" id="{5CA6C854-9C8A-4879-8568-897DB5D67D55}"/>
              </a:ext>
            </a:extLst>
          </p:cNvPr>
          <p:cNvSpPr/>
          <p:nvPr/>
        </p:nvSpPr>
        <p:spPr>
          <a:xfrm>
            <a:off x="4295623" y="2963241"/>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6">
              <a:lumMod val="5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38" name="Freeform 155">
            <a:extLst>
              <a:ext uri="{FF2B5EF4-FFF2-40B4-BE49-F238E27FC236}">
                <a16:creationId xmlns:a16="http://schemas.microsoft.com/office/drawing/2014/main" id="{AEFA96EE-5C7B-424C-9B4E-AABEEAA1AAF6}"/>
              </a:ext>
            </a:extLst>
          </p:cNvPr>
          <p:cNvSpPr/>
          <p:nvPr/>
        </p:nvSpPr>
        <p:spPr>
          <a:xfrm>
            <a:off x="2498241" y="3296439"/>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39" name="Rectangle 238">
            <a:extLst>
              <a:ext uri="{FF2B5EF4-FFF2-40B4-BE49-F238E27FC236}">
                <a16:creationId xmlns:a16="http://schemas.microsoft.com/office/drawing/2014/main" id="{AED1FF9E-6AAD-4A81-AA5F-06F836958141}"/>
              </a:ext>
            </a:extLst>
          </p:cNvPr>
          <p:cNvSpPr/>
          <p:nvPr/>
        </p:nvSpPr>
        <p:spPr>
          <a:xfrm>
            <a:off x="3357616" y="3107842"/>
            <a:ext cx="81000" cy="69437"/>
          </a:xfrm>
          <a:prstGeom prst="rect">
            <a:avLst/>
          </a:prstGeom>
          <a:solidFill>
            <a:schemeClr val="accent1">
              <a:lumMod val="40000"/>
              <a:lumOff val="6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40" name="Oval 239">
            <a:extLst>
              <a:ext uri="{FF2B5EF4-FFF2-40B4-BE49-F238E27FC236}">
                <a16:creationId xmlns:a16="http://schemas.microsoft.com/office/drawing/2014/main" id="{559B6DE4-D898-475A-A175-4FA8E814E0E9}"/>
              </a:ext>
            </a:extLst>
          </p:cNvPr>
          <p:cNvSpPr/>
          <p:nvPr/>
        </p:nvSpPr>
        <p:spPr>
          <a:xfrm>
            <a:off x="4251642" y="2956996"/>
            <a:ext cx="81000" cy="81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241" name="Freeform 155">
            <a:extLst>
              <a:ext uri="{FF2B5EF4-FFF2-40B4-BE49-F238E27FC236}">
                <a16:creationId xmlns:a16="http://schemas.microsoft.com/office/drawing/2014/main" id="{9F7040ED-4020-4997-9391-68BEF6536F46}"/>
              </a:ext>
            </a:extLst>
          </p:cNvPr>
          <p:cNvSpPr/>
          <p:nvPr/>
        </p:nvSpPr>
        <p:spPr>
          <a:xfrm>
            <a:off x="5058967" y="2699356"/>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6">
              <a:lumMod val="5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45" name="Oval 244">
            <a:extLst>
              <a:ext uri="{FF2B5EF4-FFF2-40B4-BE49-F238E27FC236}">
                <a16:creationId xmlns:a16="http://schemas.microsoft.com/office/drawing/2014/main" id="{1B991927-1731-45C5-898A-A777A9191981}"/>
              </a:ext>
            </a:extLst>
          </p:cNvPr>
          <p:cNvSpPr/>
          <p:nvPr/>
        </p:nvSpPr>
        <p:spPr>
          <a:xfrm>
            <a:off x="5357710" y="2716155"/>
            <a:ext cx="81000" cy="81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246" name="Freeform 155">
            <a:extLst>
              <a:ext uri="{FF2B5EF4-FFF2-40B4-BE49-F238E27FC236}">
                <a16:creationId xmlns:a16="http://schemas.microsoft.com/office/drawing/2014/main" id="{620F980D-D9F6-40C1-864A-A751BBC4EC2C}"/>
              </a:ext>
            </a:extLst>
          </p:cNvPr>
          <p:cNvSpPr/>
          <p:nvPr/>
        </p:nvSpPr>
        <p:spPr>
          <a:xfrm>
            <a:off x="4655064" y="2860635"/>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rgbClr val="00B05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47" name="Diamond 246">
            <a:extLst>
              <a:ext uri="{FF2B5EF4-FFF2-40B4-BE49-F238E27FC236}">
                <a16:creationId xmlns:a16="http://schemas.microsoft.com/office/drawing/2014/main" id="{44BE1D72-DBD5-452F-9E97-8A3C0242777C}"/>
              </a:ext>
            </a:extLst>
          </p:cNvPr>
          <p:cNvSpPr/>
          <p:nvPr/>
        </p:nvSpPr>
        <p:spPr>
          <a:xfrm>
            <a:off x="5060364" y="2609883"/>
            <a:ext cx="91083" cy="103202"/>
          </a:xfrm>
          <a:prstGeom prst="diamond">
            <a:avLst/>
          </a:prstGeom>
          <a:solidFill>
            <a:schemeClr val="accent3">
              <a:lumMod val="5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49" name="Freeform 155">
            <a:extLst>
              <a:ext uri="{FF2B5EF4-FFF2-40B4-BE49-F238E27FC236}">
                <a16:creationId xmlns:a16="http://schemas.microsoft.com/office/drawing/2014/main" id="{044B6B31-EE64-4A89-A2B4-A0B4BE97DDEA}"/>
              </a:ext>
            </a:extLst>
          </p:cNvPr>
          <p:cNvSpPr/>
          <p:nvPr/>
        </p:nvSpPr>
        <p:spPr>
          <a:xfrm>
            <a:off x="1607288" y="3732038"/>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50" name="Rectangle 249">
            <a:extLst>
              <a:ext uri="{FF2B5EF4-FFF2-40B4-BE49-F238E27FC236}">
                <a16:creationId xmlns:a16="http://schemas.microsoft.com/office/drawing/2014/main" id="{D3720FB3-CFD6-4CEB-B797-C62F7BFF42F1}"/>
              </a:ext>
            </a:extLst>
          </p:cNvPr>
          <p:cNvSpPr/>
          <p:nvPr/>
        </p:nvSpPr>
        <p:spPr>
          <a:xfrm>
            <a:off x="1663927" y="3789528"/>
            <a:ext cx="81000" cy="69437"/>
          </a:xfrm>
          <a:prstGeom prst="rect">
            <a:avLst/>
          </a:prstGeom>
          <a:solidFill>
            <a:schemeClr val="accent1">
              <a:lumMod val="40000"/>
              <a:lumOff val="6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51" name="Oval 250">
            <a:extLst>
              <a:ext uri="{FF2B5EF4-FFF2-40B4-BE49-F238E27FC236}">
                <a16:creationId xmlns:a16="http://schemas.microsoft.com/office/drawing/2014/main" id="{FF391C59-A7BD-4FB4-9FBE-9327F1E27216}"/>
              </a:ext>
            </a:extLst>
          </p:cNvPr>
          <p:cNvSpPr/>
          <p:nvPr/>
        </p:nvSpPr>
        <p:spPr>
          <a:xfrm>
            <a:off x="1610224" y="3800060"/>
            <a:ext cx="81000" cy="81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256" name="Oval 255">
            <a:extLst>
              <a:ext uri="{FF2B5EF4-FFF2-40B4-BE49-F238E27FC236}">
                <a16:creationId xmlns:a16="http://schemas.microsoft.com/office/drawing/2014/main" id="{469677F6-485D-4E7E-9E23-6152D96BFC9C}"/>
              </a:ext>
            </a:extLst>
          </p:cNvPr>
          <p:cNvSpPr/>
          <p:nvPr/>
        </p:nvSpPr>
        <p:spPr>
          <a:xfrm>
            <a:off x="2164089" y="3525581"/>
            <a:ext cx="81000" cy="81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260" name="Freeform 155">
            <a:extLst>
              <a:ext uri="{FF2B5EF4-FFF2-40B4-BE49-F238E27FC236}">
                <a16:creationId xmlns:a16="http://schemas.microsoft.com/office/drawing/2014/main" id="{F100D743-8ABD-4440-91DA-9991172F3ED1}"/>
              </a:ext>
            </a:extLst>
          </p:cNvPr>
          <p:cNvSpPr/>
          <p:nvPr/>
        </p:nvSpPr>
        <p:spPr>
          <a:xfrm>
            <a:off x="2777240" y="3217824"/>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62" name="Oval 261">
            <a:extLst>
              <a:ext uri="{FF2B5EF4-FFF2-40B4-BE49-F238E27FC236}">
                <a16:creationId xmlns:a16="http://schemas.microsoft.com/office/drawing/2014/main" id="{2E26A904-A74A-4CBD-8F3A-37EC9B3F4559}"/>
              </a:ext>
            </a:extLst>
          </p:cNvPr>
          <p:cNvSpPr/>
          <p:nvPr/>
        </p:nvSpPr>
        <p:spPr>
          <a:xfrm>
            <a:off x="7084291" y="1092446"/>
            <a:ext cx="81000" cy="81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263" name="Freeform 155">
            <a:extLst>
              <a:ext uri="{FF2B5EF4-FFF2-40B4-BE49-F238E27FC236}">
                <a16:creationId xmlns:a16="http://schemas.microsoft.com/office/drawing/2014/main" id="{DEFD29D8-C251-4A81-96E8-71F2AB725DFB}"/>
              </a:ext>
            </a:extLst>
          </p:cNvPr>
          <p:cNvSpPr/>
          <p:nvPr/>
        </p:nvSpPr>
        <p:spPr>
          <a:xfrm>
            <a:off x="3108501" y="3198417"/>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6">
              <a:lumMod val="5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67" name="Freeform 155">
            <a:extLst>
              <a:ext uri="{FF2B5EF4-FFF2-40B4-BE49-F238E27FC236}">
                <a16:creationId xmlns:a16="http://schemas.microsoft.com/office/drawing/2014/main" id="{DD0358B4-6432-467A-8373-11C4C46F60E7}"/>
              </a:ext>
            </a:extLst>
          </p:cNvPr>
          <p:cNvSpPr/>
          <p:nvPr/>
        </p:nvSpPr>
        <p:spPr>
          <a:xfrm>
            <a:off x="3012297" y="3196683"/>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rgbClr val="00B05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72" name="Oval 271">
            <a:extLst>
              <a:ext uri="{FF2B5EF4-FFF2-40B4-BE49-F238E27FC236}">
                <a16:creationId xmlns:a16="http://schemas.microsoft.com/office/drawing/2014/main" id="{827A520E-E675-4E50-8E98-C0ED3C8EC0ED}"/>
              </a:ext>
            </a:extLst>
          </p:cNvPr>
          <p:cNvSpPr/>
          <p:nvPr/>
        </p:nvSpPr>
        <p:spPr>
          <a:xfrm>
            <a:off x="3078353" y="3149400"/>
            <a:ext cx="81000" cy="81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275" name="Freeform 155">
            <a:extLst>
              <a:ext uri="{FF2B5EF4-FFF2-40B4-BE49-F238E27FC236}">
                <a16:creationId xmlns:a16="http://schemas.microsoft.com/office/drawing/2014/main" id="{FA666E9F-8D92-420C-A48B-A7C5570FC6F7}"/>
              </a:ext>
            </a:extLst>
          </p:cNvPr>
          <p:cNvSpPr/>
          <p:nvPr/>
        </p:nvSpPr>
        <p:spPr>
          <a:xfrm>
            <a:off x="3277302" y="3110668"/>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76" name="Freeform 155">
            <a:extLst>
              <a:ext uri="{FF2B5EF4-FFF2-40B4-BE49-F238E27FC236}">
                <a16:creationId xmlns:a16="http://schemas.microsoft.com/office/drawing/2014/main" id="{97DD85F2-E059-4B8A-9BCC-0495468207D7}"/>
              </a:ext>
            </a:extLst>
          </p:cNvPr>
          <p:cNvSpPr/>
          <p:nvPr/>
        </p:nvSpPr>
        <p:spPr>
          <a:xfrm>
            <a:off x="3598771" y="3074949"/>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77" name="Freeform 155">
            <a:extLst>
              <a:ext uri="{FF2B5EF4-FFF2-40B4-BE49-F238E27FC236}">
                <a16:creationId xmlns:a16="http://schemas.microsoft.com/office/drawing/2014/main" id="{2622644C-034B-416D-B22B-7C819C708897}"/>
              </a:ext>
            </a:extLst>
          </p:cNvPr>
          <p:cNvSpPr/>
          <p:nvPr/>
        </p:nvSpPr>
        <p:spPr>
          <a:xfrm>
            <a:off x="4191702" y="2989224"/>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78" name="Freeform 155">
            <a:extLst>
              <a:ext uri="{FF2B5EF4-FFF2-40B4-BE49-F238E27FC236}">
                <a16:creationId xmlns:a16="http://schemas.microsoft.com/office/drawing/2014/main" id="{E1AC9808-1E71-41E2-BD0C-5E9E32F67D9B}"/>
              </a:ext>
            </a:extLst>
          </p:cNvPr>
          <p:cNvSpPr/>
          <p:nvPr/>
        </p:nvSpPr>
        <p:spPr>
          <a:xfrm>
            <a:off x="4584609" y="2889212"/>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79" name="Freeform 155">
            <a:extLst>
              <a:ext uri="{FF2B5EF4-FFF2-40B4-BE49-F238E27FC236}">
                <a16:creationId xmlns:a16="http://schemas.microsoft.com/office/drawing/2014/main" id="{3BE8A89F-DCF1-4902-B0F4-E16481A96928}"/>
              </a:ext>
            </a:extLst>
          </p:cNvPr>
          <p:cNvSpPr/>
          <p:nvPr/>
        </p:nvSpPr>
        <p:spPr>
          <a:xfrm>
            <a:off x="4913221" y="2824918"/>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80" name="Freeform 155">
            <a:extLst>
              <a:ext uri="{FF2B5EF4-FFF2-40B4-BE49-F238E27FC236}">
                <a16:creationId xmlns:a16="http://schemas.microsoft.com/office/drawing/2014/main" id="{E381B24C-450B-4374-B348-9DFC535FF907}"/>
              </a:ext>
            </a:extLst>
          </p:cNvPr>
          <p:cNvSpPr/>
          <p:nvPr/>
        </p:nvSpPr>
        <p:spPr>
          <a:xfrm>
            <a:off x="5027521" y="2767768"/>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81" name="Freeform 155">
            <a:extLst>
              <a:ext uri="{FF2B5EF4-FFF2-40B4-BE49-F238E27FC236}">
                <a16:creationId xmlns:a16="http://schemas.microsoft.com/office/drawing/2014/main" id="{D47CC78F-FBE3-470E-8F5A-4E61AD0874CD}"/>
              </a:ext>
            </a:extLst>
          </p:cNvPr>
          <p:cNvSpPr/>
          <p:nvPr/>
        </p:nvSpPr>
        <p:spPr>
          <a:xfrm>
            <a:off x="6334827" y="2124831"/>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82" name="Freeform 155">
            <a:extLst>
              <a:ext uri="{FF2B5EF4-FFF2-40B4-BE49-F238E27FC236}">
                <a16:creationId xmlns:a16="http://schemas.microsoft.com/office/drawing/2014/main" id="{C9D4C250-AD87-4397-82E7-28E7F8CCA9E3}"/>
              </a:ext>
            </a:extLst>
          </p:cNvPr>
          <p:cNvSpPr/>
          <p:nvPr/>
        </p:nvSpPr>
        <p:spPr>
          <a:xfrm>
            <a:off x="7077777" y="1260437"/>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83" name="Freeform 155">
            <a:extLst>
              <a:ext uri="{FF2B5EF4-FFF2-40B4-BE49-F238E27FC236}">
                <a16:creationId xmlns:a16="http://schemas.microsoft.com/office/drawing/2014/main" id="{1401CAA8-B779-46A0-900C-480750FF6182}"/>
              </a:ext>
            </a:extLst>
          </p:cNvPr>
          <p:cNvSpPr/>
          <p:nvPr/>
        </p:nvSpPr>
        <p:spPr>
          <a:xfrm>
            <a:off x="7292090" y="924681"/>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84" name="Rectangle 283">
            <a:extLst>
              <a:ext uri="{FF2B5EF4-FFF2-40B4-BE49-F238E27FC236}">
                <a16:creationId xmlns:a16="http://schemas.microsoft.com/office/drawing/2014/main" id="{BFAC6DC2-F79F-408D-B9A1-FC31FA19F732}"/>
              </a:ext>
            </a:extLst>
          </p:cNvPr>
          <p:cNvSpPr/>
          <p:nvPr/>
        </p:nvSpPr>
        <p:spPr>
          <a:xfrm>
            <a:off x="3529066" y="3064979"/>
            <a:ext cx="81000" cy="69437"/>
          </a:xfrm>
          <a:prstGeom prst="rect">
            <a:avLst/>
          </a:prstGeom>
          <a:solidFill>
            <a:schemeClr val="accent1">
              <a:lumMod val="40000"/>
              <a:lumOff val="6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85" name="Rectangle 284">
            <a:extLst>
              <a:ext uri="{FF2B5EF4-FFF2-40B4-BE49-F238E27FC236}">
                <a16:creationId xmlns:a16="http://schemas.microsoft.com/office/drawing/2014/main" id="{BA9B4567-CC7F-4794-B410-86B2A632227C}"/>
              </a:ext>
            </a:extLst>
          </p:cNvPr>
          <p:cNvSpPr/>
          <p:nvPr/>
        </p:nvSpPr>
        <p:spPr>
          <a:xfrm>
            <a:off x="5214991" y="2707792"/>
            <a:ext cx="81000" cy="69437"/>
          </a:xfrm>
          <a:prstGeom prst="rect">
            <a:avLst/>
          </a:prstGeom>
          <a:solidFill>
            <a:schemeClr val="accent1">
              <a:lumMod val="40000"/>
              <a:lumOff val="6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86" name="Rectangle 285">
            <a:extLst>
              <a:ext uri="{FF2B5EF4-FFF2-40B4-BE49-F238E27FC236}">
                <a16:creationId xmlns:a16="http://schemas.microsoft.com/office/drawing/2014/main" id="{BCF84921-7E67-4521-AC48-77B9B08239FA}"/>
              </a:ext>
            </a:extLst>
          </p:cNvPr>
          <p:cNvSpPr/>
          <p:nvPr/>
        </p:nvSpPr>
        <p:spPr>
          <a:xfrm>
            <a:off x="7043791" y="1179029"/>
            <a:ext cx="81000" cy="69437"/>
          </a:xfrm>
          <a:prstGeom prst="rect">
            <a:avLst/>
          </a:prstGeom>
          <a:solidFill>
            <a:schemeClr val="accent1">
              <a:lumMod val="40000"/>
              <a:lumOff val="6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87" name="Rectangle 286">
            <a:extLst>
              <a:ext uri="{FF2B5EF4-FFF2-40B4-BE49-F238E27FC236}">
                <a16:creationId xmlns:a16="http://schemas.microsoft.com/office/drawing/2014/main" id="{07B181CA-BC1F-465E-9A25-5DEFF0EBC462}"/>
              </a:ext>
            </a:extLst>
          </p:cNvPr>
          <p:cNvSpPr/>
          <p:nvPr/>
        </p:nvSpPr>
        <p:spPr>
          <a:xfrm>
            <a:off x="7400978" y="921854"/>
            <a:ext cx="81000" cy="69437"/>
          </a:xfrm>
          <a:prstGeom prst="rect">
            <a:avLst/>
          </a:prstGeom>
          <a:solidFill>
            <a:schemeClr val="accent1">
              <a:lumMod val="40000"/>
              <a:lumOff val="6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88" name="Rectangle 287">
            <a:extLst>
              <a:ext uri="{FF2B5EF4-FFF2-40B4-BE49-F238E27FC236}">
                <a16:creationId xmlns:a16="http://schemas.microsoft.com/office/drawing/2014/main" id="{4A865B1A-7F73-40B4-A01E-EC0F2E224637}"/>
              </a:ext>
            </a:extLst>
          </p:cNvPr>
          <p:cNvSpPr/>
          <p:nvPr/>
        </p:nvSpPr>
        <p:spPr>
          <a:xfrm>
            <a:off x="3314746" y="3037183"/>
            <a:ext cx="81000" cy="69437"/>
          </a:xfrm>
          <a:prstGeom prst="rect">
            <a:avLst/>
          </a:prstGeom>
          <a:solidFill>
            <a:srgbClr val="1903BD"/>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89" name="Rectangle 288">
            <a:extLst>
              <a:ext uri="{FF2B5EF4-FFF2-40B4-BE49-F238E27FC236}">
                <a16:creationId xmlns:a16="http://schemas.microsoft.com/office/drawing/2014/main" id="{20D67B8E-87FA-4F17-AB5C-8B445022C4DD}"/>
              </a:ext>
            </a:extLst>
          </p:cNvPr>
          <p:cNvSpPr/>
          <p:nvPr/>
        </p:nvSpPr>
        <p:spPr>
          <a:xfrm>
            <a:off x="3679085" y="3058098"/>
            <a:ext cx="81000" cy="69437"/>
          </a:xfrm>
          <a:prstGeom prst="rect">
            <a:avLst/>
          </a:prstGeom>
          <a:solidFill>
            <a:srgbClr val="1903BD"/>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90" name="Freeform 155">
            <a:extLst>
              <a:ext uri="{FF2B5EF4-FFF2-40B4-BE49-F238E27FC236}">
                <a16:creationId xmlns:a16="http://schemas.microsoft.com/office/drawing/2014/main" id="{A8DE8784-D758-4CF2-A18F-7F16FC67B7C3}"/>
              </a:ext>
            </a:extLst>
          </p:cNvPr>
          <p:cNvSpPr/>
          <p:nvPr/>
        </p:nvSpPr>
        <p:spPr>
          <a:xfrm>
            <a:off x="5090115" y="2738843"/>
            <a:ext cx="99412" cy="78256"/>
          </a:xfrm>
          <a:custGeom>
            <a:avLst/>
            <a:gdLst>
              <a:gd name="connsiteX0" fmla="*/ 72000 w 144000"/>
              <a:gd name="connsiteY0" fmla="*/ 0 h 72000"/>
              <a:gd name="connsiteX1" fmla="*/ 144000 w 144000"/>
              <a:gd name="connsiteY1" fmla="*/ 72000 h 72000"/>
              <a:gd name="connsiteX2" fmla="*/ 0 w 144000"/>
              <a:gd name="connsiteY2" fmla="*/ 72000 h 72000"/>
            </a:gdLst>
            <a:ahLst/>
            <a:cxnLst>
              <a:cxn ang="0">
                <a:pos x="connsiteX0" y="connsiteY0"/>
              </a:cxn>
              <a:cxn ang="0">
                <a:pos x="connsiteX1" y="connsiteY1"/>
              </a:cxn>
              <a:cxn ang="0">
                <a:pos x="connsiteX2" y="connsiteY2"/>
              </a:cxn>
            </a:cxnLst>
            <a:rect l="l" t="t" r="r" b="b"/>
            <a:pathLst>
              <a:path w="144000" h="72000">
                <a:moveTo>
                  <a:pt x="72000" y="0"/>
                </a:moveTo>
                <a:lnTo>
                  <a:pt x="144000" y="72000"/>
                </a:lnTo>
                <a:lnTo>
                  <a:pt x="0" y="72000"/>
                </a:lnTo>
                <a:close/>
              </a:path>
            </a:pathLst>
          </a:custGeom>
          <a:solidFill>
            <a:srgbClr val="00B05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291" name="Oval 290">
            <a:extLst>
              <a:ext uri="{FF2B5EF4-FFF2-40B4-BE49-F238E27FC236}">
                <a16:creationId xmlns:a16="http://schemas.microsoft.com/office/drawing/2014/main" id="{AD5747BF-E79C-4671-B175-142D053244EB}"/>
              </a:ext>
            </a:extLst>
          </p:cNvPr>
          <p:cNvSpPr/>
          <p:nvPr/>
        </p:nvSpPr>
        <p:spPr>
          <a:xfrm>
            <a:off x="5286551" y="2693215"/>
            <a:ext cx="81000" cy="81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292" name="Oval 291">
            <a:extLst>
              <a:ext uri="{FF2B5EF4-FFF2-40B4-BE49-F238E27FC236}">
                <a16:creationId xmlns:a16="http://schemas.microsoft.com/office/drawing/2014/main" id="{E804F83E-D25D-43BA-8D23-2190ABC39EC2}"/>
              </a:ext>
            </a:extLst>
          </p:cNvPr>
          <p:cNvSpPr/>
          <p:nvPr/>
        </p:nvSpPr>
        <p:spPr>
          <a:xfrm>
            <a:off x="7337966" y="848561"/>
            <a:ext cx="81000" cy="81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293" name="Oval 292">
            <a:extLst>
              <a:ext uri="{FF2B5EF4-FFF2-40B4-BE49-F238E27FC236}">
                <a16:creationId xmlns:a16="http://schemas.microsoft.com/office/drawing/2014/main" id="{0E8B8151-0C4A-4C7E-BF88-1C5A049B4453}"/>
              </a:ext>
            </a:extLst>
          </p:cNvPr>
          <p:cNvSpPr/>
          <p:nvPr/>
        </p:nvSpPr>
        <p:spPr>
          <a:xfrm>
            <a:off x="7548412" y="579168"/>
            <a:ext cx="81000" cy="81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130" name="Diamond 129">
            <a:extLst>
              <a:ext uri="{FF2B5EF4-FFF2-40B4-BE49-F238E27FC236}">
                <a16:creationId xmlns:a16="http://schemas.microsoft.com/office/drawing/2014/main" id="{8B6013FB-540C-4027-B9A0-856D9C599CA9}"/>
              </a:ext>
            </a:extLst>
          </p:cNvPr>
          <p:cNvSpPr/>
          <p:nvPr/>
        </p:nvSpPr>
        <p:spPr>
          <a:xfrm>
            <a:off x="2003849" y="3450816"/>
            <a:ext cx="91083" cy="103202"/>
          </a:xfrm>
          <a:prstGeom prst="diamond">
            <a:avLst/>
          </a:prstGeom>
          <a:solidFill>
            <a:schemeClr val="accent3">
              <a:lumMod val="5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131" name="Diamond 130">
            <a:extLst>
              <a:ext uri="{FF2B5EF4-FFF2-40B4-BE49-F238E27FC236}">
                <a16:creationId xmlns:a16="http://schemas.microsoft.com/office/drawing/2014/main" id="{C105FAE3-508C-496B-BA11-D827B1582D6E}"/>
              </a:ext>
            </a:extLst>
          </p:cNvPr>
          <p:cNvSpPr/>
          <p:nvPr/>
        </p:nvSpPr>
        <p:spPr>
          <a:xfrm>
            <a:off x="4174529" y="2913061"/>
            <a:ext cx="91083" cy="103202"/>
          </a:xfrm>
          <a:prstGeom prst="diamond">
            <a:avLst/>
          </a:prstGeom>
          <a:solidFill>
            <a:schemeClr val="accent3">
              <a:lumMod val="5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132" name="Diamond 131">
            <a:extLst>
              <a:ext uri="{FF2B5EF4-FFF2-40B4-BE49-F238E27FC236}">
                <a16:creationId xmlns:a16="http://schemas.microsoft.com/office/drawing/2014/main" id="{8F788069-8460-4ED3-A0B2-4DEAD30572B4}"/>
              </a:ext>
            </a:extLst>
          </p:cNvPr>
          <p:cNvSpPr/>
          <p:nvPr/>
        </p:nvSpPr>
        <p:spPr>
          <a:xfrm>
            <a:off x="4602162" y="2839300"/>
            <a:ext cx="91083" cy="103202"/>
          </a:xfrm>
          <a:prstGeom prst="diamond">
            <a:avLst/>
          </a:prstGeom>
          <a:solidFill>
            <a:schemeClr val="accent3">
              <a:lumMod val="5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133" name="Diamond 132">
            <a:extLst>
              <a:ext uri="{FF2B5EF4-FFF2-40B4-BE49-F238E27FC236}">
                <a16:creationId xmlns:a16="http://schemas.microsoft.com/office/drawing/2014/main" id="{A24102E4-0C7B-411F-884D-A1CB2489678F}"/>
              </a:ext>
            </a:extLst>
          </p:cNvPr>
          <p:cNvSpPr/>
          <p:nvPr/>
        </p:nvSpPr>
        <p:spPr>
          <a:xfrm>
            <a:off x="6339761" y="2035341"/>
            <a:ext cx="91083" cy="103202"/>
          </a:xfrm>
          <a:prstGeom prst="diamond">
            <a:avLst/>
          </a:prstGeom>
          <a:solidFill>
            <a:schemeClr val="accent3">
              <a:lumMod val="5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US" sz="1350" b="0" kern="1200">
              <a:solidFill>
                <a:srgbClr val="55555A">
                  <a:lumMod val="75000"/>
                  <a:lumOff val="25000"/>
                </a:srgbClr>
              </a:solidFill>
              <a:latin typeface="Arial"/>
              <a:ea typeface="ＭＳ Ｐゴシック"/>
            </a:endParaRPr>
          </a:p>
        </p:txBody>
      </p:sp>
      <p:sp>
        <p:nvSpPr>
          <p:cNvPr id="137" name="Oval 136">
            <a:extLst>
              <a:ext uri="{FF2B5EF4-FFF2-40B4-BE49-F238E27FC236}">
                <a16:creationId xmlns:a16="http://schemas.microsoft.com/office/drawing/2014/main" id="{7DE70FD2-C010-486E-8E65-61EBE0A65CDA}"/>
              </a:ext>
            </a:extLst>
          </p:cNvPr>
          <p:cNvSpPr/>
          <p:nvPr/>
        </p:nvSpPr>
        <p:spPr>
          <a:xfrm>
            <a:off x="3274246" y="2961923"/>
            <a:ext cx="81000" cy="81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138" name="Oval 137">
            <a:extLst>
              <a:ext uri="{FF2B5EF4-FFF2-40B4-BE49-F238E27FC236}">
                <a16:creationId xmlns:a16="http://schemas.microsoft.com/office/drawing/2014/main" id="{C8D63436-4293-4D73-98D4-58AEDF4DE9AD}"/>
              </a:ext>
            </a:extLst>
          </p:cNvPr>
          <p:cNvSpPr/>
          <p:nvPr/>
        </p:nvSpPr>
        <p:spPr>
          <a:xfrm>
            <a:off x="1343756" y="3962993"/>
            <a:ext cx="81000" cy="81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139" name="Oval 138">
            <a:extLst>
              <a:ext uri="{FF2B5EF4-FFF2-40B4-BE49-F238E27FC236}">
                <a16:creationId xmlns:a16="http://schemas.microsoft.com/office/drawing/2014/main" id="{DC52C6E5-3335-4335-8008-5D19F9FBC69E}"/>
              </a:ext>
            </a:extLst>
          </p:cNvPr>
          <p:cNvSpPr/>
          <p:nvPr/>
        </p:nvSpPr>
        <p:spPr>
          <a:xfrm>
            <a:off x="2553460" y="3245421"/>
            <a:ext cx="81000" cy="81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140" name="Oval 139">
            <a:extLst>
              <a:ext uri="{FF2B5EF4-FFF2-40B4-BE49-F238E27FC236}">
                <a16:creationId xmlns:a16="http://schemas.microsoft.com/office/drawing/2014/main" id="{5A0EAE1D-300E-4665-A19C-A11A28C8D2D3}"/>
              </a:ext>
            </a:extLst>
          </p:cNvPr>
          <p:cNvSpPr/>
          <p:nvPr/>
        </p:nvSpPr>
        <p:spPr>
          <a:xfrm>
            <a:off x="6441731" y="2002393"/>
            <a:ext cx="81000" cy="81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141" name="Oval 140">
            <a:extLst>
              <a:ext uri="{FF2B5EF4-FFF2-40B4-BE49-F238E27FC236}">
                <a16:creationId xmlns:a16="http://schemas.microsoft.com/office/drawing/2014/main" id="{DC7210C7-1E6A-49E0-9601-B5A0B3ED8162}"/>
              </a:ext>
            </a:extLst>
          </p:cNvPr>
          <p:cNvSpPr/>
          <p:nvPr/>
        </p:nvSpPr>
        <p:spPr>
          <a:xfrm>
            <a:off x="7006890" y="1187042"/>
            <a:ext cx="81000" cy="81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142" name="Oval 141">
            <a:extLst>
              <a:ext uri="{FF2B5EF4-FFF2-40B4-BE49-F238E27FC236}">
                <a16:creationId xmlns:a16="http://schemas.microsoft.com/office/drawing/2014/main" id="{26A62FC2-F4C5-428D-89E5-467D5D4B5EC2}"/>
              </a:ext>
            </a:extLst>
          </p:cNvPr>
          <p:cNvSpPr/>
          <p:nvPr/>
        </p:nvSpPr>
        <p:spPr>
          <a:xfrm>
            <a:off x="7715368" y="541078"/>
            <a:ext cx="81000" cy="81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pPr>
            <a:endParaRPr lang="en-IN" sz="1350" b="0" kern="1200">
              <a:solidFill>
                <a:srgbClr val="FFFFFF"/>
              </a:solidFill>
              <a:latin typeface="Arial"/>
              <a:ea typeface="ＭＳ Ｐゴシック"/>
            </a:endParaRPr>
          </a:p>
        </p:txBody>
      </p:sp>
      <p:sp>
        <p:nvSpPr>
          <p:cNvPr id="2" name="Rectangle 1">
            <a:extLst>
              <a:ext uri="{FF2B5EF4-FFF2-40B4-BE49-F238E27FC236}">
                <a16:creationId xmlns:a16="http://schemas.microsoft.com/office/drawing/2014/main" id="{9E1538C2-6AE8-4BDC-87F9-2ED602EE9EFC}"/>
              </a:ext>
            </a:extLst>
          </p:cNvPr>
          <p:cNvSpPr/>
          <p:nvPr/>
        </p:nvSpPr>
        <p:spPr>
          <a:xfrm rot="20005185">
            <a:off x="865510" y="1593810"/>
            <a:ext cx="6710756" cy="692497"/>
          </a:xfrm>
          <a:prstGeom prst="rect">
            <a:avLst/>
          </a:prstGeom>
          <a:noFill/>
        </p:spPr>
        <p:txBody>
          <a:bodyPr wrap="square" lIns="68580" tIns="34290" rIns="68580" bIns="34290">
            <a:spAutoFit/>
          </a:bodyPr>
          <a:lstStyle/>
          <a:p>
            <a:pPr algn="ctr" defTabSz="685800" fontAlgn="auto">
              <a:spcBef>
                <a:spcPts val="0"/>
              </a:spcBef>
              <a:spcAft>
                <a:spcPts val="0"/>
              </a:spcAft>
              <a:buClrTx/>
            </a:pPr>
            <a:r>
              <a:rPr lang="en-US" sz="4050" kern="1200" dirty="0" err="1">
                <a:ln/>
                <a:solidFill>
                  <a:srgbClr val="FFFFFF">
                    <a:lumMod val="95000"/>
                  </a:srgbClr>
                </a:solidFill>
                <a:effectLst>
                  <a:outerShdw blurRad="38100" dist="19050" dir="2700000" algn="tl" rotWithShape="0">
                    <a:srgbClr val="55555A">
                      <a:lumMod val="50000"/>
                      <a:alpha val="40000"/>
                    </a:srgbClr>
                  </a:outerShdw>
                </a:effectLst>
                <a:latin typeface="Arial"/>
                <a:ea typeface="ＭＳ Ｐゴシック"/>
              </a:rPr>
              <a:t>Alfabet</a:t>
            </a:r>
            <a:r>
              <a:rPr lang="en-US" sz="4050" kern="1200" dirty="0">
                <a:ln/>
                <a:solidFill>
                  <a:srgbClr val="FFFFFF">
                    <a:lumMod val="95000"/>
                  </a:srgbClr>
                </a:solidFill>
                <a:effectLst>
                  <a:outerShdw blurRad="38100" dist="19050" dir="2700000" algn="tl" rotWithShape="0">
                    <a:srgbClr val="55555A">
                      <a:lumMod val="50000"/>
                      <a:alpha val="40000"/>
                    </a:srgbClr>
                  </a:outerShdw>
                </a:effectLst>
                <a:latin typeface="Arial"/>
                <a:ea typeface="ＭＳ Ｐゴシック"/>
              </a:rPr>
              <a:t> will automate this</a:t>
            </a:r>
          </a:p>
        </p:txBody>
      </p:sp>
    </p:spTree>
    <p:extLst>
      <p:ext uri="{BB962C8B-B14F-4D97-AF65-F5344CB8AC3E}">
        <p14:creationId xmlns:p14="http://schemas.microsoft.com/office/powerpoint/2010/main" val="2622270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Assumptions </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47637" y="626475"/>
            <a:ext cx="8704262" cy="1692771"/>
          </a:xfrm>
        </p:spPr>
        <p:txBody>
          <a:bodyPr numCol="1"/>
          <a:lstStyle/>
          <a:p>
            <a:pPr marL="269875" lvl="2" indent="-269875"/>
            <a:r>
              <a:rPr lang="en-US" dirty="0"/>
              <a:t>License cost is based on the last estimate received from the vendor and will be adjusted once contract is signed</a:t>
            </a:r>
          </a:p>
          <a:p>
            <a:pPr marL="269875" lvl="2" indent="-269875"/>
            <a:r>
              <a:rPr lang="en-US" dirty="0"/>
              <a:t>Additional record count will increase annual MDM license cost</a:t>
            </a:r>
          </a:p>
          <a:p>
            <a:pPr marL="269875" lvl="2" indent="-269875"/>
            <a:r>
              <a:rPr lang="en-US" dirty="0"/>
              <a:t>Implementation cost is not included and will be each programs responsibility</a:t>
            </a:r>
          </a:p>
          <a:p>
            <a:pPr marL="269875" lvl="2" indent="-269875"/>
            <a:r>
              <a:rPr lang="en-US" dirty="0"/>
              <a:t>UK MDM will be addressed by end of FY2022 or beginning of FY2023</a:t>
            </a:r>
            <a:endParaRPr lang="en-GB" sz="1400" dirty="0">
              <a:solidFill>
                <a:schemeClr val="tx1">
                  <a:lumMod val="50000"/>
                </a:schemeClr>
              </a:solidFill>
              <a:cs typeface="Arial"/>
            </a:endParaRPr>
          </a:p>
        </p:txBody>
      </p:sp>
    </p:spTree>
    <p:extLst>
      <p:ext uri="{BB962C8B-B14F-4D97-AF65-F5344CB8AC3E}">
        <p14:creationId xmlns:p14="http://schemas.microsoft.com/office/powerpoint/2010/main" val="2782884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Master Data Management (MDM)</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47637" y="626475"/>
            <a:ext cx="4761333" cy="3508653"/>
          </a:xfrm>
        </p:spPr>
        <p:txBody>
          <a:bodyPr numCol="1"/>
          <a:lstStyle/>
          <a:p>
            <a:pPr marL="269875" lvl="2" indent="-269875"/>
            <a:r>
              <a:rPr lang="en-US" dirty="0"/>
              <a:t>MDM is used for building reliable, accurate, non-duplicative master data that National Grid business can use for effective decision making and digital transformation</a:t>
            </a:r>
          </a:p>
          <a:p>
            <a:pPr marL="269875" lvl="2" indent="-269875"/>
            <a:r>
              <a:rPr lang="en-US" dirty="0"/>
              <a:t>MDM is a set of policies, standards, processes, governance, stewardships, and tools that combined create a commonly trusted, consistent, accurate, and controlled set of “master data” for critical business from across internal and external data sources and applications</a:t>
            </a:r>
          </a:p>
          <a:p>
            <a:pPr marL="269875" lvl="2" indent="-269875"/>
            <a:r>
              <a:rPr lang="en-US" dirty="0"/>
              <a:t>Core master data entities include Customer, Workforce, Asset, Location, Product, Vendor, Reference etc. </a:t>
            </a:r>
          </a:p>
        </p:txBody>
      </p:sp>
      <p:graphicFrame>
        <p:nvGraphicFramePr>
          <p:cNvPr id="5" name="Diagram 4">
            <a:extLst>
              <a:ext uri="{FF2B5EF4-FFF2-40B4-BE49-F238E27FC236}">
                <a16:creationId xmlns:a16="http://schemas.microsoft.com/office/drawing/2014/main" id="{8FC6904C-D930-4ABA-B78A-38B8169F1D45}"/>
              </a:ext>
            </a:extLst>
          </p:cNvPr>
          <p:cNvGraphicFramePr/>
          <p:nvPr>
            <p:extLst/>
          </p:nvPr>
        </p:nvGraphicFramePr>
        <p:xfrm>
          <a:off x="4817459" y="432902"/>
          <a:ext cx="432654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9">
            <a:extLst>
              <a:ext uri="{FF2B5EF4-FFF2-40B4-BE49-F238E27FC236}">
                <a16:creationId xmlns:a16="http://schemas.microsoft.com/office/drawing/2014/main" id="{A2B624B9-438E-438B-B576-2D56B369504A}"/>
              </a:ext>
            </a:extLst>
          </p:cNvPr>
          <p:cNvSpPr txBox="1">
            <a:spLocks/>
          </p:cNvSpPr>
          <p:nvPr/>
        </p:nvSpPr>
        <p:spPr bwMode="auto">
          <a:xfrm>
            <a:off x="4898380" y="432902"/>
            <a:ext cx="405950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269875" lvl="2" indent="-269875"/>
            <a:endParaRPr lang="en-US" sz="1200" dirty="0"/>
          </a:p>
        </p:txBody>
      </p:sp>
    </p:spTree>
    <p:extLst>
      <p:ext uri="{BB962C8B-B14F-4D97-AF65-F5344CB8AC3E}">
        <p14:creationId xmlns:p14="http://schemas.microsoft.com/office/powerpoint/2010/main" val="2066171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OTLSHAPE_SL_94da38b5ca484e3f9a172e88e7bff00b_BackgroundRectangle">
            <a:extLst>
              <a:ext uri="{FF2B5EF4-FFF2-40B4-BE49-F238E27FC236}">
                <a16:creationId xmlns:a16="http://schemas.microsoft.com/office/drawing/2014/main" id="{E1205DB0-D0A6-4C2E-8EC0-D52AD6742C4B}"/>
              </a:ext>
            </a:extLst>
          </p:cNvPr>
          <p:cNvSpPr/>
          <p:nvPr>
            <p:custDataLst>
              <p:tags r:id="rId1"/>
            </p:custDataLst>
          </p:nvPr>
        </p:nvSpPr>
        <p:spPr>
          <a:xfrm>
            <a:off x="297069" y="1821299"/>
            <a:ext cx="8596218" cy="665972"/>
          </a:xfrm>
          <a:prstGeom prst="rect">
            <a:avLst/>
          </a:prstGeom>
          <a:solidFill>
            <a:schemeClr val="accent2">
              <a:lumMod val="40000"/>
              <a:lumOff val="6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1" name="OTLSHAPE_SL_94da38b5ca484e3f9a172e88e7bff00b_BackgroundRectangle">
            <a:extLst>
              <a:ext uri="{FF2B5EF4-FFF2-40B4-BE49-F238E27FC236}">
                <a16:creationId xmlns:a16="http://schemas.microsoft.com/office/drawing/2014/main" id="{19DD0E1C-21B3-4DCD-ACD6-FE0FE272E936}"/>
              </a:ext>
            </a:extLst>
          </p:cNvPr>
          <p:cNvSpPr/>
          <p:nvPr>
            <p:custDataLst>
              <p:tags r:id="rId2"/>
            </p:custDataLst>
          </p:nvPr>
        </p:nvSpPr>
        <p:spPr>
          <a:xfrm>
            <a:off x="290248" y="2569833"/>
            <a:ext cx="8579494" cy="665972"/>
          </a:xfrm>
          <a:prstGeom prst="rect">
            <a:avLst/>
          </a:prstGeom>
          <a:solidFill>
            <a:schemeClr val="accent2">
              <a:lumMod val="40000"/>
              <a:lumOff val="6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3" name="OTLSHAPE_SL_94da38b5ca484e3f9a172e88e7bff00b_BackgroundRectangle">
            <a:extLst>
              <a:ext uri="{FF2B5EF4-FFF2-40B4-BE49-F238E27FC236}">
                <a16:creationId xmlns:a16="http://schemas.microsoft.com/office/drawing/2014/main" id="{DEF6A5F8-0035-483F-A207-B8F4B90FD15B}"/>
              </a:ext>
            </a:extLst>
          </p:cNvPr>
          <p:cNvSpPr/>
          <p:nvPr>
            <p:custDataLst>
              <p:tags r:id="rId3"/>
            </p:custDataLst>
          </p:nvPr>
        </p:nvSpPr>
        <p:spPr>
          <a:xfrm>
            <a:off x="297069" y="3334043"/>
            <a:ext cx="8579494" cy="665972"/>
          </a:xfrm>
          <a:prstGeom prst="rect">
            <a:avLst/>
          </a:prstGeom>
          <a:solidFill>
            <a:schemeClr val="accent2">
              <a:lumMod val="40000"/>
              <a:lumOff val="6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3" y="106864"/>
            <a:ext cx="8577145" cy="376946"/>
          </a:xfrm>
        </p:spPr>
        <p:txBody>
          <a:bodyPr/>
          <a:lstStyle/>
          <a:p>
            <a:r>
              <a:rPr lang="en-GB" dirty="0"/>
              <a:t>Master Data Management Platform Selection and Timeline</a:t>
            </a:r>
          </a:p>
        </p:txBody>
      </p:sp>
      <p:sp>
        <p:nvSpPr>
          <p:cNvPr id="19" name="Rectangle 18">
            <a:extLst>
              <a:ext uri="{FF2B5EF4-FFF2-40B4-BE49-F238E27FC236}">
                <a16:creationId xmlns:a16="http://schemas.microsoft.com/office/drawing/2014/main" id="{F0B0AF0B-39E4-46BB-A0A3-809CF4802922}"/>
              </a:ext>
            </a:extLst>
          </p:cNvPr>
          <p:cNvSpPr/>
          <p:nvPr/>
        </p:nvSpPr>
        <p:spPr>
          <a:xfrm>
            <a:off x="1610539" y="807351"/>
            <a:ext cx="634010" cy="16313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46" name="TextBox 45">
            <a:extLst>
              <a:ext uri="{FF2B5EF4-FFF2-40B4-BE49-F238E27FC236}">
                <a16:creationId xmlns:a16="http://schemas.microsoft.com/office/drawing/2014/main" id="{AC3AA00A-F6D8-40E6-9889-6F153580B68F}"/>
              </a:ext>
            </a:extLst>
          </p:cNvPr>
          <p:cNvSpPr txBox="1"/>
          <p:nvPr/>
        </p:nvSpPr>
        <p:spPr bwMode="auto">
          <a:xfrm flipH="1">
            <a:off x="297069" y="588133"/>
            <a:ext cx="4970149"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defTabSz="685766">
              <a:buClr>
                <a:srgbClr val="55555A"/>
              </a:buClr>
            </a:pPr>
            <a:r>
              <a:rPr lang="en-US" sz="1100" dirty="0">
                <a:solidFill>
                  <a:srgbClr val="FFFFFF"/>
                </a:solidFill>
                <a:latin typeface="Arial"/>
                <a:ea typeface="ＭＳ Ｐゴシック"/>
              </a:rPr>
              <a:t>FY 2021</a:t>
            </a:r>
          </a:p>
        </p:txBody>
      </p:sp>
      <p:sp>
        <p:nvSpPr>
          <p:cNvPr id="50" name="Rectangle 49">
            <a:extLst>
              <a:ext uri="{FF2B5EF4-FFF2-40B4-BE49-F238E27FC236}">
                <a16:creationId xmlns:a16="http://schemas.microsoft.com/office/drawing/2014/main" id="{52B6CE55-4084-4F38-9625-0DA0C2B6BCD7}"/>
              </a:ext>
            </a:extLst>
          </p:cNvPr>
          <p:cNvSpPr/>
          <p:nvPr/>
        </p:nvSpPr>
        <p:spPr>
          <a:xfrm>
            <a:off x="2261657" y="807350"/>
            <a:ext cx="634010" cy="166971"/>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61" name="Rectangle 60">
            <a:extLst>
              <a:ext uri="{FF2B5EF4-FFF2-40B4-BE49-F238E27FC236}">
                <a16:creationId xmlns:a16="http://schemas.microsoft.com/office/drawing/2014/main" id="{C13E9D7B-3BA9-4300-AA1D-D9AA5C2A32BB}"/>
              </a:ext>
            </a:extLst>
          </p:cNvPr>
          <p:cNvSpPr/>
          <p:nvPr/>
        </p:nvSpPr>
        <p:spPr>
          <a:xfrm>
            <a:off x="2914312" y="807350"/>
            <a:ext cx="607648" cy="166795"/>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Dec</a:t>
            </a:r>
          </a:p>
        </p:txBody>
      </p:sp>
      <p:sp>
        <p:nvSpPr>
          <p:cNvPr id="64" name="Rectangle 63">
            <a:extLst>
              <a:ext uri="{FF2B5EF4-FFF2-40B4-BE49-F238E27FC236}">
                <a16:creationId xmlns:a16="http://schemas.microsoft.com/office/drawing/2014/main" id="{2D1BA13E-A354-4B38-A999-A785D8966392}"/>
              </a:ext>
            </a:extLst>
          </p:cNvPr>
          <p:cNvSpPr/>
          <p:nvPr/>
        </p:nvSpPr>
        <p:spPr>
          <a:xfrm>
            <a:off x="3546903" y="807174"/>
            <a:ext cx="573631" cy="166971"/>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21’ Jan</a:t>
            </a:r>
          </a:p>
        </p:txBody>
      </p:sp>
      <p:sp>
        <p:nvSpPr>
          <p:cNvPr id="65" name="Rectangle 64">
            <a:extLst>
              <a:ext uri="{FF2B5EF4-FFF2-40B4-BE49-F238E27FC236}">
                <a16:creationId xmlns:a16="http://schemas.microsoft.com/office/drawing/2014/main" id="{44EA30E4-244E-4F82-9D7D-21905BD4BA11}"/>
              </a:ext>
            </a:extLst>
          </p:cNvPr>
          <p:cNvSpPr/>
          <p:nvPr/>
        </p:nvSpPr>
        <p:spPr>
          <a:xfrm>
            <a:off x="4137141" y="807173"/>
            <a:ext cx="557025" cy="16050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 </a:t>
            </a:r>
          </a:p>
        </p:txBody>
      </p:sp>
      <p:sp>
        <p:nvSpPr>
          <p:cNvPr id="66" name="Rectangle 65">
            <a:extLst>
              <a:ext uri="{FF2B5EF4-FFF2-40B4-BE49-F238E27FC236}">
                <a16:creationId xmlns:a16="http://schemas.microsoft.com/office/drawing/2014/main" id="{A12C81B1-BE83-48E0-82F6-ED0EDEB9568A}"/>
              </a:ext>
            </a:extLst>
          </p:cNvPr>
          <p:cNvSpPr/>
          <p:nvPr/>
        </p:nvSpPr>
        <p:spPr>
          <a:xfrm>
            <a:off x="4710194" y="807173"/>
            <a:ext cx="557025" cy="16050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Mar</a:t>
            </a:r>
          </a:p>
        </p:txBody>
      </p:sp>
      <p:sp>
        <p:nvSpPr>
          <p:cNvPr id="69" name="Rectangle 68">
            <a:extLst>
              <a:ext uri="{FF2B5EF4-FFF2-40B4-BE49-F238E27FC236}">
                <a16:creationId xmlns:a16="http://schemas.microsoft.com/office/drawing/2014/main" id="{01B95DB8-8395-45E2-8451-4D61E9C8C07C}"/>
              </a:ext>
            </a:extLst>
          </p:cNvPr>
          <p:cNvSpPr/>
          <p:nvPr/>
        </p:nvSpPr>
        <p:spPr>
          <a:xfrm>
            <a:off x="6431495" y="807174"/>
            <a:ext cx="557025" cy="16050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June</a:t>
            </a:r>
          </a:p>
        </p:txBody>
      </p:sp>
      <p:sp>
        <p:nvSpPr>
          <p:cNvPr id="70" name="Rectangle 69">
            <a:extLst>
              <a:ext uri="{FF2B5EF4-FFF2-40B4-BE49-F238E27FC236}">
                <a16:creationId xmlns:a16="http://schemas.microsoft.com/office/drawing/2014/main" id="{CB334639-855E-4746-BFC5-89E45E4FD7C6}"/>
              </a:ext>
            </a:extLst>
          </p:cNvPr>
          <p:cNvSpPr/>
          <p:nvPr/>
        </p:nvSpPr>
        <p:spPr>
          <a:xfrm>
            <a:off x="5857456" y="805215"/>
            <a:ext cx="557025" cy="16050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20" name="TextBox 119">
            <a:extLst>
              <a:ext uri="{FF2B5EF4-FFF2-40B4-BE49-F238E27FC236}">
                <a16:creationId xmlns:a16="http://schemas.microsoft.com/office/drawing/2014/main" id="{0985C24F-0727-47A9-A4DC-E0DF87EF2AAF}"/>
              </a:ext>
            </a:extLst>
          </p:cNvPr>
          <p:cNvSpPr txBox="1"/>
          <p:nvPr/>
        </p:nvSpPr>
        <p:spPr bwMode="auto">
          <a:xfrm flipH="1">
            <a:off x="5283823" y="591799"/>
            <a:ext cx="3600831"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dirty="0">
                <a:solidFill>
                  <a:srgbClr val="FFFFFF"/>
                </a:solidFill>
              </a:rPr>
              <a:t>FY 2022</a:t>
            </a:r>
          </a:p>
        </p:txBody>
      </p:sp>
      <p:sp>
        <p:nvSpPr>
          <p:cNvPr id="104" name="Rectangle 103">
            <a:extLst>
              <a:ext uri="{FF2B5EF4-FFF2-40B4-BE49-F238E27FC236}">
                <a16:creationId xmlns:a16="http://schemas.microsoft.com/office/drawing/2014/main" id="{B692ED1F-0DC4-46FD-9D82-0AA2D9C4A5C8}"/>
              </a:ext>
            </a:extLst>
          </p:cNvPr>
          <p:cNvSpPr/>
          <p:nvPr/>
        </p:nvSpPr>
        <p:spPr>
          <a:xfrm>
            <a:off x="8087363" y="-7698"/>
            <a:ext cx="1056639" cy="261610"/>
          </a:xfrm>
          <a:prstGeom prst="rect">
            <a:avLst/>
          </a:prstGeom>
        </p:spPr>
        <p:txBody>
          <a:bodyPr wrap="square">
            <a:spAutoFit/>
          </a:bodyPr>
          <a:lstStyle/>
          <a:p>
            <a:pPr algn="ctr" defTabSz="914355">
              <a:buClr>
                <a:srgbClr val="55555A"/>
              </a:buClr>
            </a:pPr>
            <a:r>
              <a:rPr lang="en-US" sz="1100" dirty="0">
                <a:solidFill>
                  <a:srgbClr val="FFFFFF"/>
                </a:solidFill>
                <a:latin typeface="Arial"/>
                <a:ea typeface="ＭＳ Ｐゴシック"/>
              </a:rPr>
              <a:t>Tools</a:t>
            </a:r>
            <a:endParaRPr lang="en-GB" sz="1100" dirty="0">
              <a:solidFill>
                <a:srgbClr val="FFFFFF"/>
              </a:solidFill>
              <a:latin typeface="Arial"/>
              <a:ea typeface="ＭＳ Ｐゴシック"/>
            </a:endParaRPr>
          </a:p>
        </p:txBody>
      </p:sp>
      <p:sp>
        <p:nvSpPr>
          <p:cNvPr id="130" name="Rectangle 129">
            <a:extLst>
              <a:ext uri="{FF2B5EF4-FFF2-40B4-BE49-F238E27FC236}">
                <a16:creationId xmlns:a16="http://schemas.microsoft.com/office/drawing/2014/main" id="{8D198724-3E6B-4504-AE71-7A5090A86AB4}"/>
              </a:ext>
            </a:extLst>
          </p:cNvPr>
          <p:cNvSpPr/>
          <p:nvPr/>
        </p:nvSpPr>
        <p:spPr>
          <a:xfrm>
            <a:off x="5283824" y="807174"/>
            <a:ext cx="557025" cy="16050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21’ April</a:t>
            </a:r>
          </a:p>
        </p:txBody>
      </p:sp>
      <p:sp>
        <p:nvSpPr>
          <p:cNvPr id="131" name="Rectangle 130">
            <a:extLst>
              <a:ext uri="{FF2B5EF4-FFF2-40B4-BE49-F238E27FC236}">
                <a16:creationId xmlns:a16="http://schemas.microsoft.com/office/drawing/2014/main" id="{FB15431B-8EB7-423D-A2FF-DC5F2D408A92}"/>
              </a:ext>
            </a:extLst>
          </p:cNvPr>
          <p:cNvSpPr/>
          <p:nvPr/>
        </p:nvSpPr>
        <p:spPr>
          <a:xfrm>
            <a:off x="305163" y="807351"/>
            <a:ext cx="634010" cy="163130"/>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20’ Aug</a:t>
            </a:r>
          </a:p>
        </p:txBody>
      </p:sp>
      <p:sp>
        <p:nvSpPr>
          <p:cNvPr id="132" name="Rectangle 131">
            <a:extLst>
              <a:ext uri="{FF2B5EF4-FFF2-40B4-BE49-F238E27FC236}">
                <a16:creationId xmlns:a16="http://schemas.microsoft.com/office/drawing/2014/main" id="{895CCC30-7D40-448E-9D1F-32B46D9F3AB2}"/>
              </a:ext>
            </a:extLst>
          </p:cNvPr>
          <p:cNvSpPr/>
          <p:nvPr/>
        </p:nvSpPr>
        <p:spPr>
          <a:xfrm>
            <a:off x="962504" y="807351"/>
            <a:ext cx="634010" cy="163130"/>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Sept</a:t>
            </a:r>
          </a:p>
        </p:txBody>
      </p:sp>
      <p:sp>
        <p:nvSpPr>
          <p:cNvPr id="84" name="Rectangle 83">
            <a:extLst>
              <a:ext uri="{FF2B5EF4-FFF2-40B4-BE49-F238E27FC236}">
                <a16:creationId xmlns:a16="http://schemas.microsoft.com/office/drawing/2014/main" id="{60BBD388-7AED-42EE-A76C-C401F0E3C966}"/>
              </a:ext>
            </a:extLst>
          </p:cNvPr>
          <p:cNvSpPr/>
          <p:nvPr/>
        </p:nvSpPr>
        <p:spPr>
          <a:xfrm>
            <a:off x="7596347" y="806494"/>
            <a:ext cx="634010" cy="161185"/>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85" name="Rectangle 84">
            <a:extLst>
              <a:ext uri="{FF2B5EF4-FFF2-40B4-BE49-F238E27FC236}">
                <a16:creationId xmlns:a16="http://schemas.microsoft.com/office/drawing/2014/main" id="{94C2F0E4-C549-4C65-85EC-0F72D28AEB7B}"/>
              </a:ext>
            </a:extLst>
          </p:cNvPr>
          <p:cNvSpPr/>
          <p:nvPr/>
        </p:nvSpPr>
        <p:spPr>
          <a:xfrm>
            <a:off x="8245596" y="806494"/>
            <a:ext cx="634010" cy="161185"/>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Sept</a:t>
            </a:r>
          </a:p>
        </p:txBody>
      </p:sp>
      <p:sp>
        <p:nvSpPr>
          <p:cNvPr id="86" name="Rectangle 85">
            <a:extLst>
              <a:ext uri="{FF2B5EF4-FFF2-40B4-BE49-F238E27FC236}">
                <a16:creationId xmlns:a16="http://schemas.microsoft.com/office/drawing/2014/main" id="{7BEAD126-BC38-4A82-9ADF-631A1EB5B79A}"/>
              </a:ext>
            </a:extLst>
          </p:cNvPr>
          <p:cNvSpPr/>
          <p:nvPr/>
        </p:nvSpPr>
        <p:spPr>
          <a:xfrm>
            <a:off x="7013463" y="805215"/>
            <a:ext cx="572400" cy="16050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4"/>
            </p:custDataLst>
          </p:nvPr>
        </p:nvSpPr>
        <p:spPr>
          <a:xfrm>
            <a:off x="297069" y="1057089"/>
            <a:ext cx="8587588" cy="665972"/>
          </a:xfrm>
          <a:prstGeom prst="rect">
            <a:avLst/>
          </a:prstGeom>
          <a:solidFill>
            <a:schemeClr val="accent2">
              <a:lumMod val="40000"/>
              <a:lumOff val="6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5"/>
            </p:custDataLst>
          </p:nvPr>
        </p:nvSpPr>
        <p:spPr>
          <a:xfrm>
            <a:off x="1075791" y="1188239"/>
            <a:ext cx="1571217" cy="118799"/>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93" name="OTLSHAPE_SLM_0aec949068fc4edb9016a17022f2fa0f_Title">
            <a:extLst>
              <a:ext uri="{FF2B5EF4-FFF2-40B4-BE49-F238E27FC236}">
                <a16:creationId xmlns:a16="http://schemas.microsoft.com/office/drawing/2014/main" id="{EE4C702D-B3DB-4326-A4B5-0F4199540187}"/>
              </a:ext>
            </a:extLst>
          </p:cNvPr>
          <p:cNvSpPr txBox="1"/>
          <p:nvPr>
            <p:custDataLst>
              <p:tags r:id="rId6"/>
            </p:custDataLst>
          </p:nvPr>
        </p:nvSpPr>
        <p:spPr>
          <a:xfrm>
            <a:off x="1066664" y="1315400"/>
            <a:ext cx="852788"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Consolidate MDM</a:t>
            </a:r>
          </a:p>
          <a:p>
            <a:pPr algn="ctr">
              <a:spcAft>
                <a:spcPts val="0"/>
              </a:spcAft>
            </a:pPr>
            <a:r>
              <a:rPr lang="en-US" sz="825" spc="-2" dirty="0">
                <a:solidFill>
                  <a:schemeClr val="dk1"/>
                </a:solidFill>
                <a:latin typeface="Calibri" panose="020F0502020204030204" pitchFamily="34" charset="0"/>
              </a:rPr>
              <a:t>Use Cases/ Capabilities</a:t>
            </a:r>
          </a:p>
        </p:txBody>
      </p:sp>
      <p:sp>
        <p:nvSpPr>
          <p:cNvPr id="96" name="OTLSHAPE_SLM_0aec949068fc4edb9016a17022f2fa0f_Title">
            <a:extLst>
              <a:ext uri="{FF2B5EF4-FFF2-40B4-BE49-F238E27FC236}">
                <a16:creationId xmlns:a16="http://schemas.microsoft.com/office/drawing/2014/main" id="{7C327261-76EE-4AFF-8115-FCC08346FD1E}"/>
              </a:ext>
            </a:extLst>
          </p:cNvPr>
          <p:cNvSpPr txBox="1"/>
          <p:nvPr>
            <p:custDataLst>
              <p:tags r:id="rId7"/>
            </p:custDataLst>
          </p:nvPr>
        </p:nvSpPr>
        <p:spPr>
          <a:xfrm>
            <a:off x="2430324" y="1321100"/>
            <a:ext cx="493965"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Select top 2 Vendors</a:t>
            </a: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8"/>
            </p:custDataLst>
          </p:nvPr>
        </p:nvSpPr>
        <p:spPr>
          <a:xfrm>
            <a:off x="6594993" y="3600715"/>
            <a:ext cx="1160078"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Build MDM Environment, Complete NG Connectivity and SSO Integration</a:t>
            </a:r>
          </a:p>
        </p:txBody>
      </p:sp>
      <p:sp>
        <p:nvSpPr>
          <p:cNvPr id="112" name="OTLSHAPE_SLM_0aec949068fc4edb9016a17022f2fa0f_Title">
            <a:extLst>
              <a:ext uri="{FF2B5EF4-FFF2-40B4-BE49-F238E27FC236}">
                <a16:creationId xmlns:a16="http://schemas.microsoft.com/office/drawing/2014/main" id="{D8C94D13-8466-4F63-B0E7-7E613321E45F}"/>
              </a:ext>
            </a:extLst>
          </p:cNvPr>
          <p:cNvSpPr txBox="1"/>
          <p:nvPr>
            <p:custDataLst>
              <p:tags r:id="rId9"/>
            </p:custDataLst>
          </p:nvPr>
        </p:nvSpPr>
        <p:spPr>
          <a:xfrm>
            <a:off x="3283460" y="2834433"/>
            <a:ext cx="1178034"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Complete Security Assessment</a:t>
            </a:r>
          </a:p>
        </p:txBody>
      </p:sp>
      <p:sp>
        <p:nvSpPr>
          <p:cNvPr id="116" name="OTLSHAPE_SLT_72b320f81b6e4b04a3fce01de595adb0_Shape">
            <a:extLst>
              <a:ext uri="{FF2B5EF4-FFF2-40B4-BE49-F238E27FC236}">
                <a16:creationId xmlns:a16="http://schemas.microsoft.com/office/drawing/2014/main" id="{D36A18E6-12D2-4CBA-8C60-F3749995FF41}"/>
              </a:ext>
            </a:extLst>
          </p:cNvPr>
          <p:cNvSpPr/>
          <p:nvPr>
            <p:custDataLst>
              <p:tags r:id="rId10"/>
            </p:custDataLst>
          </p:nvPr>
        </p:nvSpPr>
        <p:spPr>
          <a:xfrm>
            <a:off x="2629166" y="1923099"/>
            <a:ext cx="2148883" cy="135704"/>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17" name="OTLSHAPE_SLT_72b320f81b6e4b04a3fce01de595adb0_Shape">
            <a:extLst>
              <a:ext uri="{FF2B5EF4-FFF2-40B4-BE49-F238E27FC236}">
                <a16:creationId xmlns:a16="http://schemas.microsoft.com/office/drawing/2014/main" id="{1D78B8AB-38E0-4941-82E0-FC6E527C76C6}"/>
              </a:ext>
            </a:extLst>
          </p:cNvPr>
          <p:cNvSpPr/>
          <p:nvPr>
            <p:custDataLst>
              <p:tags r:id="rId11"/>
            </p:custDataLst>
          </p:nvPr>
        </p:nvSpPr>
        <p:spPr>
          <a:xfrm>
            <a:off x="3546902" y="2694813"/>
            <a:ext cx="2293947" cy="139620"/>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dirty="0">
              <a:highlight>
                <a:srgbClr val="008000"/>
              </a:highlight>
            </a:endParaRPr>
          </a:p>
        </p:txBody>
      </p:sp>
      <p:sp>
        <p:nvSpPr>
          <p:cNvPr id="152" name="OTLSHAPE_SLT_72b320f81b6e4b04a3fce01de595adb0_Shape">
            <a:extLst>
              <a:ext uri="{FF2B5EF4-FFF2-40B4-BE49-F238E27FC236}">
                <a16:creationId xmlns:a16="http://schemas.microsoft.com/office/drawing/2014/main" id="{D12F2EF9-D67B-4A25-BFB7-1E96E00DA697}"/>
              </a:ext>
            </a:extLst>
          </p:cNvPr>
          <p:cNvSpPr/>
          <p:nvPr>
            <p:custDataLst>
              <p:tags r:id="rId12"/>
            </p:custDataLst>
          </p:nvPr>
        </p:nvSpPr>
        <p:spPr>
          <a:xfrm>
            <a:off x="5801711" y="3451422"/>
            <a:ext cx="1440657" cy="141442"/>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53" name="OTLSHAPE_SLM_0aec949068fc4edb9016a17022f2fa0f_Shape">
            <a:extLst>
              <a:ext uri="{FF2B5EF4-FFF2-40B4-BE49-F238E27FC236}">
                <a16:creationId xmlns:a16="http://schemas.microsoft.com/office/drawing/2014/main" id="{5294DD07-CE87-4485-9772-AD725BD448FC}"/>
              </a:ext>
            </a:extLst>
          </p:cNvPr>
          <p:cNvSpPr/>
          <p:nvPr>
            <p:custDataLst>
              <p:tags r:id="rId13"/>
            </p:custDataLst>
          </p:nvPr>
        </p:nvSpPr>
        <p:spPr>
          <a:xfrm>
            <a:off x="7122794" y="3451422"/>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FF0000"/>
              </a:highlight>
            </a:endParaRPr>
          </a:p>
        </p:txBody>
      </p:sp>
      <p:sp>
        <p:nvSpPr>
          <p:cNvPr id="154" name="OTLSHAPE_SLM_0aec949068fc4edb9016a17022f2fa0f_Shape">
            <a:extLst>
              <a:ext uri="{FF2B5EF4-FFF2-40B4-BE49-F238E27FC236}">
                <a16:creationId xmlns:a16="http://schemas.microsoft.com/office/drawing/2014/main" id="{758F6885-8516-4E27-9F80-2AA17E17F460}"/>
              </a:ext>
            </a:extLst>
          </p:cNvPr>
          <p:cNvSpPr/>
          <p:nvPr>
            <p:custDataLst>
              <p:tags r:id="rId14"/>
            </p:custDataLst>
          </p:nvPr>
        </p:nvSpPr>
        <p:spPr>
          <a:xfrm>
            <a:off x="5721700" y="2694732"/>
            <a:ext cx="114300" cy="133350"/>
          </a:xfrm>
          <a:prstGeom prst="diamond">
            <a:avLst/>
          </a:prstGeom>
          <a:solidFill>
            <a:srgbClr val="FF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56" name="OTLSHAPE_SLM_0aec949068fc4edb9016a17022f2fa0f_Title">
            <a:extLst>
              <a:ext uri="{FF2B5EF4-FFF2-40B4-BE49-F238E27FC236}">
                <a16:creationId xmlns:a16="http://schemas.microsoft.com/office/drawing/2014/main" id="{63D4AEC6-9F44-4F8C-8D98-861096DB8100}"/>
              </a:ext>
            </a:extLst>
          </p:cNvPr>
          <p:cNvSpPr txBox="1"/>
          <p:nvPr>
            <p:custDataLst>
              <p:tags r:id="rId15"/>
            </p:custDataLst>
          </p:nvPr>
        </p:nvSpPr>
        <p:spPr>
          <a:xfrm>
            <a:off x="5494491" y="2820693"/>
            <a:ext cx="55835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Sign Contract</a:t>
            </a:r>
          </a:p>
        </p:txBody>
      </p:sp>
      <p:sp>
        <p:nvSpPr>
          <p:cNvPr id="157" name="OTLSHAPE_SLM_0aec949068fc4edb9016a17022f2fa0f_Title">
            <a:extLst>
              <a:ext uri="{FF2B5EF4-FFF2-40B4-BE49-F238E27FC236}">
                <a16:creationId xmlns:a16="http://schemas.microsoft.com/office/drawing/2014/main" id="{9AE0A0D1-51E9-4BA5-B0A7-1D1F871184AA}"/>
              </a:ext>
            </a:extLst>
          </p:cNvPr>
          <p:cNvSpPr txBox="1"/>
          <p:nvPr>
            <p:custDataLst>
              <p:tags r:id="rId16"/>
            </p:custDataLst>
          </p:nvPr>
        </p:nvSpPr>
        <p:spPr>
          <a:xfrm>
            <a:off x="1997180" y="2067361"/>
            <a:ext cx="1351475" cy="507831"/>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Create MDM Use Cases for </a:t>
            </a:r>
          </a:p>
          <a:p>
            <a:pPr algn="ctr">
              <a:spcAft>
                <a:spcPts val="0"/>
              </a:spcAft>
            </a:pPr>
            <a:r>
              <a:rPr lang="en-US" sz="825" spc="-2" dirty="0">
                <a:solidFill>
                  <a:schemeClr val="dk1"/>
                </a:solidFill>
                <a:latin typeface="Calibri" panose="020F0502020204030204" pitchFamily="34" charset="0"/>
              </a:rPr>
              <a:t>Final Demo and Start Base Security Commercial</a:t>
            </a:r>
          </a:p>
          <a:p>
            <a:pPr algn="ctr">
              <a:spcAft>
                <a:spcPts val="0"/>
              </a:spcAft>
            </a:pPr>
            <a:endParaRPr lang="en-US" sz="825" spc="-2" dirty="0">
              <a:solidFill>
                <a:schemeClr val="dk1"/>
              </a:solidFill>
              <a:latin typeface="Calibri" panose="020F0502020204030204" pitchFamily="34" charset="0"/>
            </a:endParaRPr>
          </a:p>
        </p:txBody>
      </p:sp>
      <p:sp>
        <p:nvSpPr>
          <p:cNvPr id="158" name="OTLSHAPE_SLM_0aec949068fc4edb9016a17022f2fa0f_Shape">
            <a:extLst>
              <a:ext uri="{FF2B5EF4-FFF2-40B4-BE49-F238E27FC236}">
                <a16:creationId xmlns:a16="http://schemas.microsoft.com/office/drawing/2014/main" id="{481D18BF-8BB7-4B7E-A771-978D9DE236FF}"/>
              </a:ext>
            </a:extLst>
          </p:cNvPr>
          <p:cNvSpPr/>
          <p:nvPr>
            <p:custDataLst>
              <p:tags r:id="rId17"/>
            </p:custDataLst>
          </p:nvPr>
        </p:nvSpPr>
        <p:spPr>
          <a:xfrm>
            <a:off x="4658922" y="192275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59" name="OTLSHAPE_SLM_0aec949068fc4edb9016a17022f2fa0f_Shape">
            <a:extLst>
              <a:ext uri="{FF2B5EF4-FFF2-40B4-BE49-F238E27FC236}">
                <a16:creationId xmlns:a16="http://schemas.microsoft.com/office/drawing/2014/main" id="{415455AD-EB42-485F-B310-64FBDAA80AD1}"/>
              </a:ext>
            </a:extLst>
          </p:cNvPr>
          <p:cNvSpPr/>
          <p:nvPr>
            <p:custDataLst>
              <p:tags r:id="rId18"/>
            </p:custDataLst>
          </p:nvPr>
        </p:nvSpPr>
        <p:spPr>
          <a:xfrm>
            <a:off x="2626482" y="192140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60" name="OTLSHAPE_SLM_0aec949068fc4edb9016a17022f2fa0f_Title">
            <a:extLst>
              <a:ext uri="{FF2B5EF4-FFF2-40B4-BE49-F238E27FC236}">
                <a16:creationId xmlns:a16="http://schemas.microsoft.com/office/drawing/2014/main" id="{82FAA508-5A77-4195-87FD-46D7E563036B}"/>
              </a:ext>
            </a:extLst>
          </p:cNvPr>
          <p:cNvSpPr txBox="1"/>
          <p:nvPr>
            <p:custDataLst>
              <p:tags r:id="rId19"/>
            </p:custDataLst>
          </p:nvPr>
        </p:nvSpPr>
        <p:spPr>
          <a:xfrm>
            <a:off x="3656665" y="2063034"/>
            <a:ext cx="688114"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Complete Final Vendor Demos</a:t>
            </a:r>
          </a:p>
        </p:txBody>
      </p:sp>
      <p:sp>
        <p:nvSpPr>
          <p:cNvPr id="161" name="OTLSHAPE_SLM_0aec949068fc4edb9016a17022f2fa0f_Shape">
            <a:extLst>
              <a:ext uri="{FF2B5EF4-FFF2-40B4-BE49-F238E27FC236}">
                <a16:creationId xmlns:a16="http://schemas.microsoft.com/office/drawing/2014/main" id="{57A8FB79-C7EF-4C0F-85ED-73465A4D8204}"/>
              </a:ext>
            </a:extLst>
          </p:cNvPr>
          <p:cNvSpPr/>
          <p:nvPr>
            <p:custDataLst>
              <p:tags r:id="rId20"/>
            </p:custDataLst>
          </p:nvPr>
        </p:nvSpPr>
        <p:spPr>
          <a:xfrm>
            <a:off x="3946826" y="191466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62" name="OTLSHAPE_SLM_0aec949068fc4edb9016a17022f2fa0f_Title">
            <a:extLst>
              <a:ext uri="{FF2B5EF4-FFF2-40B4-BE49-F238E27FC236}">
                <a16:creationId xmlns:a16="http://schemas.microsoft.com/office/drawing/2014/main" id="{38830402-9A21-4C14-929F-7B0F6165F3AF}"/>
              </a:ext>
            </a:extLst>
          </p:cNvPr>
          <p:cNvSpPr txBox="1"/>
          <p:nvPr>
            <p:custDataLst>
              <p:tags r:id="rId21"/>
            </p:custDataLst>
          </p:nvPr>
        </p:nvSpPr>
        <p:spPr>
          <a:xfrm>
            <a:off x="4406250" y="2062585"/>
            <a:ext cx="581328"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Select  Final</a:t>
            </a:r>
          </a:p>
          <a:p>
            <a:pPr algn="ctr">
              <a:spcAft>
                <a:spcPts val="0"/>
              </a:spcAft>
            </a:pPr>
            <a:r>
              <a:rPr lang="en-US" sz="825" spc="-2" dirty="0">
                <a:solidFill>
                  <a:schemeClr val="dk1"/>
                </a:solidFill>
                <a:latin typeface="Calibri" panose="020F0502020204030204" pitchFamily="34" charset="0"/>
              </a:rPr>
              <a:t>MDM Tool</a:t>
            </a:r>
          </a:p>
        </p:txBody>
      </p:sp>
      <p:sp>
        <p:nvSpPr>
          <p:cNvPr id="165" name="OTLSHAPE_SLM_0aec949068fc4edb9016a17022f2fa0f_Shape">
            <a:extLst>
              <a:ext uri="{FF2B5EF4-FFF2-40B4-BE49-F238E27FC236}">
                <a16:creationId xmlns:a16="http://schemas.microsoft.com/office/drawing/2014/main" id="{B5F2D11A-7651-4252-BF8A-4335ABC13079}"/>
              </a:ext>
            </a:extLst>
          </p:cNvPr>
          <p:cNvSpPr/>
          <p:nvPr>
            <p:custDataLst>
              <p:tags r:id="rId22"/>
            </p:custDataLst>
          </p:nvPr>
        </p:nvSpPr>
        <p:spPr>
          <a:xfrm>
            <a:off x="2524280" y="118368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67" name="OTLSHAPE_SLM_0aec949068fc4edb9016a17022f2fa0f_Shape">
            <a:extLst>
              <a:ext uri="{FF2B5EF4-FFF2-40B4-BE49-F238E27FC236}">
                <a16:creationId xmlns:a16="http://schemas.microsoft.com/office/drawing/2014/main" id="{83CF90F9-5CA0-4F86-83CC-17DA1D3870BF}"/>
              </a:ext>
            </a:extLst>
          </p:cNvPr>
          <p:cNvSpPr/>
          <p:nvPr>
            <p:custDataLst>
              <p:tags r:id="rId23"/>
            </p:custDataLst>
          </p:nvPr>
        </p:nvSpPr>
        <p:spPr>
          <a:xfrm>
            <a:off x="1430512" y="116615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68" name="OTLSHAPE_SLM_0aec949068fc4edb9016a17022f2fa0f_Shape">
            <a:extLst>
              <a:ext uri="{FF2B5EF4-FFF2-40B4-BE49-F238E27FC236}">
                <a16:creationId xmlns:a16="http://schemas.microsoft.com/office/drawing/2014/main" id="{8A86944B-07D3-47A7-A81B-47BD63E8E288}"/>
              </a:ext>
            </a:extLst>
          </p:cNvPr>
          <p:cNvSpPr/>
          <p:nvPr>
            <p:custDataLst>
              <p:tags r:id="rId24"/>
            </p:custDataLst>
          </p:nvPr>
        </p:nvSpPr>
        <p:spPr>
          <a:xfrm>
            <a:off x="2165536" y="118908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69" name="OTLSHAPE_SLM_0aec949068fc4edb9016a17022f2fa0f_Title">
            <a:extLst>
              <a:ext uri="{FF2B5EF4-FFF2-40B4-BE49-F238E27FC236}">
                <a16:creationId xmlns:a16="http://schemas.microsoft.com/office/drawing/2014/main" id="{0F7BFC41-1676-446F-B423-836D7735775C}"/>
              </a:ext>
            </a:extLst>
          </p:cNvPr>
          <p:cNvSpPr txBox="1"/>
          <p:nvPr>
            <p:custDataLst>
              <p:tags r:id="rId25"/>
            </p:custDataLst>
          </p:nvPr>
        </p:nvSpPr>
        <p:spPr>
          <a:xfrm>
            <a:off x="1959640" y="1312918"/>
            <a:ext cx="493965"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Complete Vendor Demos</a:t>
            </a:r>
          </a:p>
        </p:txBody>
      </p:sp>
      <p:sp>
        <p:nvSpPr>
          <p:cNvPr id="170" name="OTLSHAPE_SLM_0aec949068fc4edb9016a17022f2fa0f_Title">
            <a:extLst>
              <a:ext uri="{FF2B5EF4-FFF2-40B4-BE49-F238E27FC236}">
                <a16:creationId xmlns:a16="http://schemas.microsoft.com/office/drawing/2014/main" id="{F27BF189-DF4D-43D7-999E-137B1101B22A}"/>
              </a:ext>
            </a:extLst>
          </p:cNvPr>
          <p:cNvSpPr txBox="1"/>
          <p:nvPr>
            <p:custDataLst>
              <p:tags r:id="rId26"/>
            </p:custDataLst>
          </p:nvPr>
        </p:nvSpPr>
        <p:spPr>
          <a:xfrm>
            <a:off x="2941846" y="1118423"/>
            <a:ext cx="1402933" cy="461665"/>
          </a:xfrm>
          <a:prstGeom prst="rect">
            <a:avLst/>
          </a:prstGeom>
          <a:noFill/>
        </p:spPr>
        <p:txBody>
          <a:bodyPr vert="horz" wrap="square" lIns="0" tIns="0" rIns="0" bIns="0" rtlCol="0" anchor="ctr" anchorCtr="0">
            <a:spAutoFit/>
          </a:bodyPr>
          <a:lstStyle/>
          <a:p>
            <a:pPr algn="ctr">
              <a:spcAft>
                <a:spcPts val="0"/>
              </a:spcAft>
            </a:pPr>
            <a:r>
              <a:rPr lang="en-US" sz="1000" spc="-2" dirty="0">
                <a:solidFill>
                  <a:schemeClr val="tx1">
                    <a:lumMod val="50000"/>
                  </a:schemeClr>
                </a:solidFill>
                <a:latin typeface="Calibri" panose="020F0502020204030204" pitchFamily="34" charset="0"/>
              </a:rPr>
              <a:t>Finalist - Informatica and </a:t>
            </a:r>
            <a:r>
              <a:rPr lang="en-US" sz="1000" spc="-2" dirty="0" err="1">
                <a:solidFill>
                  <a:schemeClr val="tx1">
                    <a:lumMod val="50000"/>
                  </a:schemeClr>
                </a:solidFill>
                <a:latin typeface="Calibri" panose="020F0502020204030204" pitchFamily="34" charset="0"/>
              </a:rPr>
              <a:t>Reltio</a:t>
            </a:r>
            <a:r>
              <a:rPr lang="en-US" sz="1000" spc="-2" dirty="0">
                <a:solidFill>
                  <a:schemeClr val="tx1">
                    <a:lumMod val="50000"/>
                  </a:schemeClr>
                </a:solidFill>
                <a:latin typeface="Calibri" panose="020F0502020204030204" pitchFamily="34" charset="0"/>
              </a:rPr>
              <a:t> are Selected On 11/19/2021</a:t>
            </a:r>
          </a:p>
        </p:txBody>
      </p:sp>
      <p:sp>
        <p:nvSpPr>
          <p:cNvPr id="171" name="OTLSHAPE_SLM_0aec949068fc4edb9016a17022f2fa0f_Title">
            <a:extLst>
              <a:ext uri="{FF2B5EF4-FFF2-40B4-BE49-F238E27FC236}">
                <a16:creationId xmlns:a16="http://schemas.microsoft.com/office/drawing/2014/main" id="{676F2129-39A8-4B49-838B-56F79A07F411}"/>
              </a:ext>
            </a:extLst>
          </p:cNvPr>
          <p:cNvSpPr txBox="1"/>
          <p:nvPr>
            <p:custDataLst>
              <p:tags r:id="rId27"/>
            </p:custDataLst>
          </p:nvPr>
        </p:nvSpPr>
        <p:spPr>
          <a:xfrm>
            <a:off x="5091348" y="1917962"/>
            <a:ext cx="1030515" cy="307777"/>
          </a:xfrm>
          <a:prstGeom prst="rect">
            <a:avLst/>
          </a:prstGeom>
          <a:noFill/>
        </p:spPr>
        <p:txBody>
          <a:bodyPr vert="horz" wrap="square" lIns="0" tIns="0" rIns="0" bIns="0" rtlCol="0" anchor="ctr" anchorCtr="0">
            <a:spAutoFit/>
          </a:bodyPr>
          <a:lstStyle>
            <a:defPPr>
              <a:defRPr lang="en-GB"/>
            </a:defPPr>
            <a:lvl1pPr algn="ctr">
              <a:spcAft>
                <a:spcPts val="0"/>
              </a:spcAft>
              <a:defRPr sz="1000" spc="-2">
                <a:solidFill>
                  <a:schemeClr val="tx1"/>
                </a:solidFill>
                <a:latin typeface="Calibri" panose="020F0502020204030204" pitchFamily="34" charset="0"/>
              </a:defRPr>
            </a:lvl1pPr>
          </a:lstStyle>
          <a:p>
            <a:r>
              <a:rPr lang="en-US" dirty="0">
                <a:solidFill>
                  <a:schemeClr val="tx1">
                    <a:lumMod val="50000"/>
                  </a:schemeClr>
                </a:solidFill>
              </a:rPr>
              <a:t>Reltio is Preferred MDM Vendor</a:t>
            </a:r>
          </a:p>
        </p:txBody>
      </p:sp>
      <p:sp>
        <p:nvSpPr>
          <p:cNvPr id="48" name="OTLSHAPE_SLM_0aec949068fc4edb9016a17022f2fa0f_Title">
            <a:extLst>
              <a:ext uri="{FF2B5EF4-FFF2-40B4-BE49-F238E27FC236}">
                <a16:creationId xmlns:a16="http://schemas.microsoft.com/office/drawing/2014/main" id="{0E88754A-7913-4AF8-8E1F-1CB661B9E8AD}"/>
              </a:ext>
            </a:extLst>
          </p:cNvPr>
          <p:cNvSpPr txBox="1"/>
          <p:nvPr>
            <p:custDataLst>
              <p:tags r:id="rId28"/>
            </p:custDataLst>
          </p:nvPr>
        </p:nvSpPr>
        <p:spPr>
          <a:xfrm>
            <a:off x="4843575" y="2842397"/>
            <a:ext cx="1178034"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Funding</a:t>
            </a:r>
          </a:p>
          <a:p>
            <a:pPr algn="ctr">
              <a:spcAft>
                <a:spcPts val="0"/>
              </a:spcAft>
            </a:pPr>
            <a:r>
              <a:rPr lang="en-US" sz="825" spc="-2" dirty="0">
                <a:solidFill>
                  <a:schemeClr val="dk1"/>
                </a:solidFill>
                <a:latin typeface="Calibri" panose="020F0502020204030204" pitchFamily="34" charset="0"/>
              </a:rPr>
              <a:t>Approval</a:t>
            </a:r>
          </a:p>
        </p:txBody>
      </p:sp>
      <p:sp>
        <p:nvSpPr>
          <p:cNvPr id="49" name="OTLSHAPE_SLM_0aec949068fc4edb9016a17022f2fa0f_Shape">
            <a:extLst>
              <a:ext uri="{FF2B5EF4-FFF2-40B4-BE49-F238E27FC236}">
                <a16:creationId xmlns:a16="http://schemas.microsoft.com/office/drawing/2014/main" id="{1BF6B7E8-6190-4E76-A4FF-A54A2B01A5D1}"/>
              </a:ext>
            </a:extLst>
          </p:cNvPr>
          <p:cNvSpPr/>
          <p:nvPr>
            <p:custDataLst>
              <p:tags r:id="rId29"/>
            </p:custDataLst>
          </p:nvPr>
        </p:nvSpPr>
        <p:spPr>
          <a:xfrm>
            <a:off x="5392768" y="2693225"/>
            <a:ext cx="114300" cy="133350"/>
          </a:xfrm>
          <a:prstGeom prst="diamond">
            <a:avLst/>
          </a:prstGeom>
          <a:solidFill>
            <a:srgbClr val="FF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51" name="OTLSHAPE_SLM_0aec949068fc4edb9016a17022f2fa0f_Title">
            <a:extLst>
              <a:ext uri="{FF2B5EF4-FFF2-40B4-BE49-F238E27FC236}">
                <a16:creationId xmlns:a16="http://schemas.microsoft.com/office/drawing/2014/main" id="{F89FA6D7-EE5A-4504-84B2-3474BF37CB1C}"/>
              </a:ext>
            </a:extLst>
          </p:cNvPr>
          <p:cNvSpPr txBox="1"/>
          <p:nvPr>
            <p:custDataLst>
              <p:tags r:id="rId30"/>
            </p:custDataLst>
          </p:nvPr>
        </p:nvSpPr>
        <p:spPr>
          <a:xfrm>
            <a:off x="4015592" y="1557365"/>
            <a:ext cx="852788"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Consolidate User, Security, and Commercial scores</a:t>
            </a:r>
          </a:p>
        </p:txBody>
      </p:sp>
      <p:sp>
        <p:nvSpPr>
          <p:cNvPr id="52" name="OTLSHAPE_SLM_0aec949068fc4edb9016a17022f2fa0f_Shape">
            <a:extLst>
              <a:ext uri="{FF2B5EF4-FFF2-40B4-BE49-F238E27FC236}">
                <a16:creationId xmlns:a16="http://schemas.microsoft.com/office/drawing/2014/main" id="{D52F2816-35C7-440C-B23F-8626D2769DF7}"/>
              </a:ext>
            </a:extLst>
          </p:cNvPr>
          <p:cNvSpPr/>
          <p:nvPr>
            <p:custDataLst>
              <p:tags r:id="rId31"/>
            </p:custDataLst>
          </p:nvPr>
        </p:nvSpPr>
        <p:spPr>
          <a:xfrm>
            <a:off x="4385846" y="192655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FF0000"/>
              </a:highlight>
            </a:endParaRPr>
          </a:p>
        </p:txBody>
      </p:sp>
    </p:spTree>
    <p:extLst>
      <p:ext uri="{BB962C8B-B14F-4D97-AF65-F5344CB8AC3E}">
        <p14:creationId xmlns:p14="http://schemas.microsoft.com/office/powerpoint/2010/main" val="252698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3" y="106864"/>
            <a:ext cx="8577145" cy="376946"/>
          </a:xfrm>
        </p:spPr>
        <p:txBody>
          <a:bodyPr/>
          <a:lstStyle/>
          <a:p>
            <a:r>
              <a:rPr lang="en-GB" dirty="0"/>
              <a:t>Master Data Management Proposed Roadmap (Draft)</a:t>
            </a:r>
          </a:p>
        </p:txBody>
      </p:sp>
      <p:sp>
        <p:nvSpPr>
          <p:cNvPr id="64" name="Rectangle 63">
            <a:extLst>
              <a:ext uri="{FF2B5EF4-FFF2-40B4-BE49-F238E27FC236}">
                <a16:creationId xmlns:a16="http://schemas.microsoft.com/office/drawing/2014/main" id="{2D1BA13E-A354-4B38-A999-A785D8966392}"/>
              </a:ext>
            </a:extLst>
          </p:cNvPr>
          <p:cNvSpPr/>
          <p:nvPr/>
        </p:nvSpPr>
        <p:spPr>
          <a:xfrm>
            <a:off x="820322" y="799082"/>
            <a:ext cx="393802" cy="140078"/>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Jan</a:t>
            </a:r>
          </a:p>
        </p:txBody>
      </p:sp>
      <p:sp>
        <p:nvSpPr>
          <p:cNvPr id="65" name="Rectangle 64">
            <a:extLst>
              <a:ext uri="{FF2B5EF4-FFF2-40B4-BE49-F238E27FC236}">
                <a16:creationId xmlns:a16="http://schemas.microsoft.com/office/drawing/2014/main" id="{44EA30E4-244E-4F82-9D7D-21905BD4BA11}"/>
              </a:ext>
            </a:extLst>
          </p:cNvPr>
          <p:cNvSpPr/>
          <p:nvPr/>
        </p:nvSpPr>
        <p:spPr>
          <a:xfrm>
            <a:off x="1224022" y="799082"/>
            <a:ext cx="393802" cy="140078"/>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 </a:t>
            </a:r>
          </a:p>
        </p:txBody>
      </p:sp>
      <p:sp>
        <p:nvSpPr>
          <p:cNvPr id="66" name="Rectangle 65">
            <a:extLst>
              <a:ext uri="{FF2B5EF4-FFF2-40B4-BE49-F238E27FC236}">
                <a16:creationId xmlns:a16="http://schemas.microsoft.com/office/drawing/2014/main" id="{A12C81B1-BE83-48E0-82F6-ED0EDEB9568A}"/>
              </a:ext>
            </a:extLst>
          </p:cNvPr>
          <p:cNvSpPr/>
          <p:nvPr/>
        </p:nvSpPr>
        <p:spPr>
          <a:xfrm>
            <a:off x="1627143" y="799082"/>
            <a:ext cx="393802" cy="140078"/>
          </a:xfrm>
          <a:prstGeom prst="rect">
            <a:avLst/>
          </a:prstGeom>
          <a:solidFill>
            <a:schemeClr val="accent1"/>
          </a:solidFill>
        </p:spPr>
        <p:txBody>
          <a:bodyPr wrap="square" rtlCol="0" anchor="ctr">
            <a:noAutofit/>
          </a:bodyPr>
          <a:lstStyle/>
          <a:p>
            <a:pPr algn="ctr" defTabSz="685766"/>
            <a:r>
              <a:rPr lang="en-US" sz="900">
                <a:solidFill>
                  <a:srgbClr val="FFFFFF"/>
                </a:solidFill>
                <a:latin typeface="Arial"/>
                <a:ea typeface="ＭＳ Ｐゴシック"/>
              </a:rPr>
              <a:t>Mar</a:t>
            </a:r>
          </a:p>
        </p:txBody>
      </p:sp>
      <p:sp>
        <p:nvSpPr>
          <p:cNvPr id="69" name="Rectangle 68">
            <a:extLst>
              <a:ext uri="{FF2B5EF4-FFF2-40B4-BE49-F238E27FC236}">
                <a16:creationId xmlns:a16="http://schemas.microsoft.com/office/drawing/2014/main" id="{01B95DB8-8395-45E2-8451-4D61E9C8C07C}"/>
              </a:ext>
            </a:extLst>
          </p:cNvPr>
          <p:cNvSpPr/>
          <p:nvPr/>
        </p:nvSpPr>
        <p:spPr>
          <a:xfrm>
            <a:off x="2838648" y="799082"/>
            <a:ext cx="393802" cy="140078"/>
          </a:xfrm>
          <a:prstGeom prst="rect">
            <a:avLst/>
          </a:prstGeom>
          <a:solidFill>
            <a:schemeClr val="accent1"/>
          </a:solidFill>
        </p:spPr>
        <p:txBody>
          <a:bodyPr wrap="square" lIns="36000" rIns="36000" rtlCol="0" anchor="ctr">
            <a:noAutofit/>
          </a:bodyPr>
          <a:lstStyle/>
          <a:p>
            <a:pPr algn="ctr" defTabSz="685766"/>
            <a:r>
              <a:rPr lang="en-US" sz="900">
                <a:solidFill>
                  <a:srgbClr val="FFFFFF"/>
                </a:solidFill>
                <a:latin typeface="Arial"/>
                <a:ea typeface="ＭＳ Ｐゴシック"/>
              </a:rPr>
              <a:t>June</a:t>
            </a:r>
          </a:p>
        </p:txBody>
      </p:sp>
      <p:sp>
        <p:nvSpPr>
          <p:cNvPr id="70" name="Rectangle 69">
            <a:extLst>
              <a:ext uri="{FF2B5EF4-FFF2-40B4-BE49-F238E27FC236}">
                <a16:creationId xmlns:a16="http://schemas.microsoft.com/office/drawing/2014/main" id="{CB334639-855E-4746-BFC5-89E45E4FD7C6}"/>
              </a:ext>
            </a:extLst>
          </p:cNvPr>
          <p:cNvSpPr/>
          <p:nvPr/>
        </p:nvSpPr>
        <p:spPr>
          <a:xfrm>
            <a:off x="2434541" y="799082"/>
            <a:ext cx="393802" cy="140078"/>
          </a:xfrm>
          <a:prstGeom prst="rect">
            <a:avLst/>
          </a:prstGeom>
          <a:solidFill>
            <a:schemeClr val="accent1"/>
          </a:solidFill>
        </p:spPr>
        <p:txBody>
          <a:bodyPr wrap="square" lIns="36000" rIns="36000" rtlCol="0" anchor="ctr">
            <a:noAutofit/>
          </a:bodyPr>
          <a:lstStyle/>
          <a:p>
            <a:pPr algn="ctr" defTabSz="685766"/>
            <a:r>
              <a:rPr lang="en-US" sz="900">
                <a:solidFill>
                  <a:srgbClr val="FFFFFF"/>
                </a:solidFill>
                <a:latin typeface="Arial"/>
                <a:ea typeface="ＭＳ Ｐゴシック"/>
              </a:rPr>
              <a:t>May</a:t>
            </a:r>
          </a:p>
        </p:txBody>
      </p:sp>
      <p:sp>
        <p:nvSpPr>
          <p:cNvPr id="120" name="TextBox 119">
            <a:extLst>
              <a:ext uri="{FF2B5EF4-FFF2-40B4-BE49-F238E27FC236}">
                <a16:creationId xmlns:a16="http://schemas.microsoft.com/office/drawing/2014/main" id="{0985C24F-0727-47A9-A4DC-E0DF87EF2AAF}"/>
              </a:ext>
            </a:extLst>
          </p:cNvPr>
          <p:cNvSpPr txBox="1"/>
          <p:nvPr/>
        </p:nvSpPr>
        <p:spPr bwMode="auto">
          <a:xfrm flipH="1">
            <a:off x="836588" y="591798"/>
            <a:ext cx="5119903"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dirty="0">
                <a:solidFill>
                  <a:srgbClr val="FFFFFF"/>
                </a:solidFill>
              </a:rPr>
              <a:t>2021</a:t>
            </a:r>
          </a:p>
        </p:txBody>
      </p:sp>
      <p:sp>
        <p:nvSpPr>
          <p:cNvPr id="104" name="Rectangle 103">
            <a:extLst>
              <a:ext uri="{FF2B5EF4-FFF2-40B4-BE49-F238E27FC236}">
                <a16:creationId xmlns:a16="http://schemas.microsoft.com/office/drawing/2014/main" id="{B692ED1F-0DC4-46FD-9D82-0AA2D9C4A5C8}"/>
              </a:ext>
            </a:extLst>
          </p:cNvPr>
          <p:cNvSpPr/>
          <p:nvPr/>
        </p:nvSpPr>
        <p:spPr>
          <a:xfrm>
            <a:off x="8087363" y="-7698"/>
            <a:ext cx="1056639" cy="261610"/>
          </a:xfrm>
          <a:prstGeom prst="rect">
            <a:avLst/>
          </a:prstGeom>
        </p:spPr>
        <p:txBody>
          <a:bodyPr wrap="square">
            <a:spAutoFit/>
          </a:bodyPr>
          <a:lstStyle/>
          <a:p>
            <a:pPr algn="ctr" defTabSz="914355">
              <a:buClr>
                <a:srgbClr val="55555A"/>
              </a:buClr>
            </a:pPr>
            <a:r>
              <a:rPr lang="en-US" sz="1100">
                <a:solidFill>
                  <a:srgbClr val="FFFFFF"/>
                </a:solidFill>
                <a:latin typeface="Arial"/>
                <a:ea typeface="ＭＳ Ｐゴシック"/>
              </a:rPr>
              <a:t>Tools</a:t>
            </a:r>
            <a:endParaRPr lang="en-GB" sz="1100">
              <a:solidFill>
                <a:srgbClr val="FFFFFF"/>
              </a:solidFill>
              <a:latin typeface="Arial"/>
              <a:ea typeface="ＭＳ Ｐゴシック"/>
            </a:endParaRPr>
          </a:p>
        </p:txBody>
      </p:sp>
      <p:sp>
        <p:nvSpPr>
          <p:cNvPr id="130" name="Rectangle 129">
            <a:extLst>
              <a:ext uri="{FF2B5EF4-FFF2-40B4-BE49-F238E27FC236}">
                <a16:creationId xmlns:a16="http://schemas.microsoft.com/office/drawing/2014/main" id="{8D198724-3E6B-4504-AE71-7A5090A86AB4}"/>
              </a:ext>
            </a:extLst>
          </p:cNvPr>
          <p:cNvSpPr/>
          <p:nvPr/>
        </p:nvSpPr>
        <p:spPr>
          <a:xfrm>
            <a:off x="2030841" y="799082"/>
            <a:ext cx="393802" cy="140078"/>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April</a:t>
            </a:r>
          </a:p>
        </p:txBody>
      </p:sp>
      <p:sp>
        <p:nvSpPr>
          <p:cNvPr id="81" name="Rectangle 80">
            <a:extLst>
              <a:ext uri="{FF2B5EF4-FFF2-40B4-BE49-F238E27FC236}">
                <a16:creationId xmlns:a16="http://schemas.microsoft.com/office/drawing/2014/main" id="{8F7C78EF-3C75-4163-A598-3EFE46A4496D}"/>
              </a:ext>
            </a:extLst>
          </p:cNvPr>
          <p:cNvSpPr/>
          <p:nvPr/>
        </p:nvSpPr>
        <p:spPr>
          <a:xfrm>
            <a:off x="4612963" y="806494"/>
            <a:ext cx="448228" cy="132169"/>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84" name="Rectangle 83">
            <a:extLst>
              <a:ext uri="{FF2B5EF4-FFF2-40B4-BE49-F238E27FC236}">
                <a16:creationId xmlns:a16="http://schemas.microsoft.com/office/drawing/2014/main" id="{60BBD388-7AED-42EE-A76C-C401F0E3C966}"/>
              </a:ext>
            </a:extLst>
          </p:cNvPr>
          <p:cNvSpPr/>
          <p:nvPr/>
        </p:nvSpPr>
        <p:spPr>
          <a:xfrm>
            <a:off x="3696003" y="806494"/>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85" name="Rectangle 84">
            <a:extLst>
              <a:ext uri="{FF2B5EF4-FFF2-40B4-BE49-F238E27FC236}">
                <a16:creationId xmlns:a16="http://schemas.microsoft.com/office/drawing/2014/main" id="{94C2F0E4-C549-4C65-85EC-0F72D28AEB7B}"/>
              </a:ext>
            </a:extLst>
          </p:cNvPr>
          <p:cNvSpPr/>
          <p:nvPr/>
        </p:nvSpPr>
        <p:spPr>
          <a:xfrm>
            <a:off x="4151044" y="806494"/>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Sept</a:t>
            </a:r>
          </a:p>
        </p:txBody>
      </p:sp>
      <p:sp>
        <p:nvSpPr>
          <p:cNvPr id="86" name="Rectangle 85">
            <a:extLst>
              <a:ext uri="{FF2B5EF4-FFF2-40B4-BE49-F238E27FC236}">
                <a16:creationId xmlns:a16="http://schemas.microsoft.com/office/drawing/2014/main" id="{7BEAD126-BC38-4A82-9ADF-631A1EB5B79A}"/>
              </a:ext>
            </a:extLst>
          </p:cNvPr>
          <p:cNvSpPr/>
          <p:nvPr/>
        </p:nvSpPr>
        <p:spPr>
          <a:xfrm>
            <a:off x="3242591" y="805214"/>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32856" y="992693"/>
            <a:ext cx="9044662" cy="665972"/>
          </a:xfrm>
          <a:prstGeom prst="rect">
            <a:avLst/>
          </a:prstGeom>
          <a:solidFill>
            <a:schemeClr val="accent2">
              <a:lumMod val="5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OTLSHAPE_SL_bb31dba40afb42509c61b1136d9b8acb_BackgroundRectangle">
            <a:extLst>
              <a:ext uri="{FF2B5EF4-FFF2-40B4-BE49-F238E27FC236}">
                <a16:creationId xmlns:a16="http://schemas.microsoft.com/office/drawing/2014/main" id="{EABE8EC2-416A-418B-8120-B18B31EBDEBF}"/>
              </a:ext>
            </a:extLst>
          </p:cNvPr>
          <p:cNvSpPr/>
          <p:nvPr>
            <p:custDataLst>
              <p:tags r:id="rId2"/>
            </p:custDataLst>
          </p:nvPr>
        </p:nvSpPr>
        <p:spPr>
          <a:xfrm>
            <a:off x="34204" y="1719572"/>
            <a:ext cx="9044662" cy="636282"/>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OTLSHAPE_SL_94da38b5ca484e3f9a172e88e7bff00b_HeaderRectangle">
            <a:extLst>
              <a:ext uri="{FF2B5EF4-FFF2-40B4-BE49-F238E27FC236}">
                <a16:creationId xmlns:a16="http://schemas.microsoft.com/office/drawing/2014/main" id="{10DC6CD8-91E3-4B53-9BD0-EB711AC08B2F}"/>
              </a:ext>
            </a:extLst>
          </p:cNvPr>
          <p:cNvSpPr/>
          <p:nvPr>
            <p:custDataLst>
              <p:tags r:id="rId3"/>
            </p:custDataLst>
          </p:nvPr>
        </p:nvSpPr>
        <p:spPr>
          <a:xfrm>
            <a:off x="34204" y="1001125"/>
            <a:ext cx="793039" cy="669827"/>
          </a:xfrm>
          <a:prstGeom prst="rect">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8" name="OTLSHAPE_SL_bb31dba40afb42509c61b1136d9b8acb_HeaderRectangle">
            <a:extLst>
              <a:ext uri="{FF2B5EF4-FFF2-40B4-BE49-F238E27FC236}">
                <a16:creationId xmlns:a16="http://schemas.microsoft.com/office/drawing/2014/main" id="{57DE089B-5DA7-40E2-88B0-96941EA72729}"/>
              </a:ext>
            </a:extLst>
          </p:cNvPr>
          <p:cNvSpPr/>
          <p:nvPr>
            <p:custDataLst>
              <p:tags r:id="rId4"/>
            </p:custDataLst>
          </p:nvPr>
        </p:nvSpPr>
        <p:spPr>
          <a:xfrm>
            <a:off x="34204" y="1719572"/>
            <a:ext cx="793039" cy="636282"/>
          </a:xfrm>
          <a:prstGeom prst="rect">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5"/>
            </p:custDataLst>
          </p:nvPr>
        </p:nvSpPr>
        <p:spPr>
          <a:xfrm>
            <a:off x="813955" y="1244882"/>
            <a:ext cx="2183586" cy="138506"/>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highlight>
                <a:srgbClr val="008000"/>
              </a:highlight>
            </a:endParaRPr>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6"/>
            </p:custDataLst>
          </p:nvPr>
        </p:nvSpPr>
        <p:spPr>
          <a:xfrm>
            <a:off x="2025536" y="1856494"/>
            <a:ext cx="7051980" cy="153742"/>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OTLSHAPE_SL_94da38b5ca484e3f9a172e88e7bff00b_Header">
            <a:extLst>
              <a:ext uri="{FF2B5EF4-FFF2-40B4-BE49-F238E27FC236}">
                <a16:creationId xmlns:a16="http://schemas.microsoft.com/office/drawing/2014/main" id="{1099C169-F24E-444E-856A-49EEB09E8ED3}"/>
              </a:ext>
            </a:extLst>
          </p:cNvPr>
          <p:cNvSpPr txBox="1"/>
          <p:nvPr>
            <p:custDataLst>
              <p:tags r:id="rId7"/>
            </p:custDataLst>
          </p:nvPr>
        </p:nvSpPr>
        <p:spPr>
          <a:xfrm>
            <a:off x="42711" y="1190230"/>
            <a:ext cx="793039" cy="267870"/>
          </a:xfrm>
          <a:prstGeom prst="rect">
            <a:avLst/>
          </a:prstGeom>
          <a:noFill/>
        </p:spPr>
        <p:txBody>
          <a:bodyPr vert="horz" wrap="square" lIns="0" tIns="0" rIns="0" bIns="0" rtlCol="0" anchor="ctr" anchorCtr="0">
            <a:noAutofit/>
          </a:bodyPr>
          <a:lstStyle/>
          <a:p>
            <a:pPr algn="ctr"/>
            <a:r>
              <a:rPr lang="en-US" sz="825" dirty="0">
                <a:solidFill>
                  <a:schemeClr val="lt1"/>
                </a:solidFill>
                <a:latin typeface="Calibri" panose="020F0502020204030204" pitchFamily="34" charset="0"/>
              </a:rPr>
              <a:t>MDM Tool</a:t>
            </a:r>
            <a:endParaRPr lang="en-US" sz="825" b="1" dirty="0">
              <a:solidFill>
                <a:schemeClr val="lt1"/>
              </a:solidFill>
              <a:latin typeface="Calibri" panose="020F0502020204030204" pitchFamily="34" charset="0"/>
            </a:endParaRPr>
          </a:p>
        </p:txBody>
      </p:sp>
      <p:sp>
        <p:nvSpPr>
          <p:cNvPr id="43" name="OTLSHAPE_SL_bb31dba40afb42509c61b1136d9b8acb_Header">
            <a:extLst>
              <a:ext uri="{FF2B5EF4-FFF2-40B4-BE49-F238E27FC236}">
                <a16:creationId xmlns:a16="http://schemas.microsoft.com/office/drawing/2014/main" id="{56E801B7-7A25-42F8-96A7-0CA94319B74C}"/>
              </a:ext>
            </a:extLst>
          </p:cNvPr>
          <p:cNvSpPr txBox="1"/>
          <p:nvPr>
            <p:custDataLst>
              <p:tags r:id="rId8"/>
            </p:custDataLst>
          </p:nvPr>
        </p:nvSpPr>
        <p:spPr>
          <a:xfrm>
            <a:off x="34204" y="1878757"/>
            <a:ext cx="793039" cy="323793"/>
          </a:xfrm>
          <a:prstGeom prst="rect">
            <a:avLst/>
          </a:prstGeom>
          <a:noFill/>
        </p:spPr>
        <p:txBody>
          <a:bodyPr vert="horz" wrap="square" lIns="0" tIns="0" rIns="0" bIns="0" rtlCol="0" anchor="ctr" anchorCtr="0">
            <a:noAutofit/>
          </a:bodyPr>
          <a:lstStyle/>
          <a:p>
            <a:pPr algn="ctr"/>
            <a:r>
              <a:rPr lang="en-US" sz="825" dirty="0">
                <a:solidFill>
                  <a:schemeClr val="lt1"/>
                </a:solidFill>
                <a:latin typeface="Calibri" panose="020F0502020204030204" pitchFamily="34" charset="0"/>
              </a:rPr>
              <a:t>US Customer</a:t>
            </a:r>
          </a:p>
          <a:p>
            <a:pPr algn="ctr"/>
            <a:r>
              <a:rPr lang="en-US" sz="825" b="1" dirty="0">
                <a:solidFill>
                  <a:schemeClr val="lt1"/>
                </a:solidFill>
                <a:latin typeface="Calibri" panose="020F0502020204030204" pitchFamily="34" charset="0"/>
              </a:rPr>
              <a:t>Master Data</a:t>
            </a:r>
          </a:p>
        </p:txBody>
      </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9"/>
            </p:custDataLst>
          </p:nvPr>
        </p:nvSpPr>
        <p:spPr>
          <a:xfrm>
            <a:off x="34204" y="3092364"/>
            <a:ext cx="9044662" cy="61226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OTLSHAPE_SL_f6ffadc9780a4f3ab22a7e53bade919d_HeaderRectangle">
            <a:extLst>
              <a:ext uri="{FF2B5EF4-FFF2-40B4-BE49-F238E27FC236}">
                <a16:creationId xmlns:a16="http://schemas.microsoft.com/office/drawing/2014/main" id="{A18C78BC-93C9-45EA-AC20-CFF10E2707B7}"/>
              </a:ext>
            </a:extLst>
          </p:cNvPr>
          <p:cNvSpPr/>
          <p:nvPr>
            <p:custDataLst>
              <p:tags r:id="rId10"/>
            </p:custDataLst>
          </p:nvPr>
        </p:nvSpPr>
        <p:spPr>
          <a:xfrm>
            <a:off x="34204" y="3096912"/>
            <a:ext cx="793039" cy="607718"/>
          </a:xfrm>
          <a:prstGeom prst="rect">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FF00FF"/>
              </a:highlight>
            </a:endParaRPr>
          </a:p>
        </p:txBody>
      </p:sp>
      <p:sp>
        <p:nvSpPr>
          <p:cNvPr id="80" name="OTLSHAPE_SL_f6ffadc9780a4f3ab22a7e53bade919d_Header">
            <a:extLst>
              <a:ext uri="{FF2B5EF4-FFF2-40B4-BE49-F238E27FC236}">
                <a16:creationId xmlns:a16="http://schemas.microsoft.com/office/drawing/2014/main" id="{0C03A630-9600-482E-885B-24C71A457DC5}"/>
              </a:ext>
            </a:extLst>
          </p:cNvPr>
          <p:cNvSpPr txBox="1"/>
          <p:nvPr>
            <p:custDataLst>
              <p:tags r:id="rId11"/>
            </p:custDataLst>
          </p:nvPr>
        </p:nvSpPr>
        <p:spPr>
          <a:xfrm>
            <a:off x="34204" y="3266702"/>
            <a:ext cx="793039" cy="255778"/>
          </a:xfrm>
          <a:prstGeom prst="rect">
            <a:avLst/>
          </a:prstGeom>
          <a:noFill/>
        </p:spPr>
        <p:txBody>
          <a:bodyPr vert="horz" wrap="square" lIns="0" tIns="0" rIns="0" bIns="0" rtlCol="0" anchor="ctr" anchorCtr="0">
            <a:noAutofit/>
          </a:bodyPr>
          <a:lstStyle/>
          <a:p>
            <a:pPr algn="ctr"/>
            <a:r>
              <a:rPr lang="en-US" sz="825" b="1" dirty="0">
                <a:solidFill>
                  <a:schemeClr val="lt1"/>
                </a:solidFill>
                <a:latin typeface="Calibri" panose="020F0502020204030204" pitchFamily="34" charset="0"/>
              </a:rPr>
              <a:t>Global Workforce</a:t>
            </a:r>
          </a:p>
          <a:p>
            <a:pPr algn="ctr"/>
            <a:r>
              <a:rPr lang="en-US" sz="825" dirty="0">
                <a:solidFill>
                  <a:schemeClr val="lt1"/>
                </a:solidFill>
                <a:latin typeface="Calibri" panose="020F0502020204030204" pitchFamily="34" charset="0"/>
              </a:rPr>
              <a:t>Master Data</a:t>
            </a:r>
            <a:endParaRPr lang="en-US" sz="825" b="1" dirty="0">
              <a:solidFill>
                <a:schemeClr val="lt1"/>
              </a:solidFill>
              <a:latin typeface="Calibri" panose="020F0502020204030204" pitchFamily="34" charset="0"/>
            </a:endParaRPr>
          </a:p>
        </p:txBody>
      </p:sp>
      <p:sp>
        <p:nvSpPr>
          <p:cNvPr id="87" name="Rectangle 86">
            <a:extLst>
              <a:ext uri="{FF2B5EF4-FFF2-40B4-BE49-F238E27FC236}">
                <a16:creationId xmlns:a16="http://schemas.microsoft.com/office/drawing/2014/main" id="{D171760A-447B-483E-87A3-5A7511C18F93}"/>
              </a:ext>
            </a:extLst>
          </p:cNvPr>
          <p:cNvSpPr/>
          <p:nvPr/>
        </p:nvSpPr>
        <p:spPr>
          <a:xfrm>
            <a:off x="5524039" y="805214"/>
            <a:ext cx="448228" cy="132169"/>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88" name="Rectangle 87">
            <a:extLst>
              <a:ext uri="{FF2B5EF4-FFF2-40B4-BE49-F238E27FC236}">
                <a16:creationId xmlns:a16="http://schemas.microsoft.com/office/drawing/2014/main" id="{1C61089B-9BC4-4D8D-B373-9B95214FAE1A}"/>
              </a:ext>
            </a:extLst>
          </p:cNvPr>
          <p:cNvSpPr/>
          <p:nvPr/>
        </p:nvSpPr>
        <p:spPr>
          <a:xfrm>
            <a:off x="5069804" y="805214"/>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97" name="OTLSHAPE_SLM_0aec949068fc4edb9016a17022f2fa0f_Title">
            <a:extLst>
              <a:ext uri="{FF2B5EF4-FFF2-40B4-BE49-F238E27FC236}">
                <a16:creationId xmlns:a16="http://schemas.microsoft.com/office/drawing/2014/main" id="{AA2E24C4-B101-4682-BE15-DD842C6C85F6}"/>
              </a:ext>
            </a:extLst>
          </p:cNvPr>
          <p:cNvSpPr txBox="1"/>
          <p:nvPr>
            <p:custDataLst>
              <p:tags r:id="rId12"/>
            </p:custDataLst>
          </p:nvPr>
        </p:nvSpPr>
        <p:spPr>
          <a:xfrm>
            <a:off x="1364228" y="1400838"/>
            <a:ext cx="493966"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Select </a:t>
            </a:r>
          </a:p>
          <a:p>
            <a:pPr algn="ctr">
              <a:spcAft>
                <a:spcPts val="0"/>
              </a:spcAft>
            </a:pPr>
            <a:r>
              <a:rPr lang="en-US" sz="825" spc="-2" dirty="0">
                <a:solidFill>
                  <a:schemeClr val="dk1"/>
                </a:solidFill>
                <a:latin typeface="Calibri" panose="020F0502020204030204" pitchFamily="34" charset="0"/>
              </a:rPr>
              <a:t>The Tool</a:t>
            </a:r>
          </a:p>
        </p:txBody>
      </p:sp>
      <p:sp>
        <p:nvSpPr>
          <p:cNvPr id="98" name="OTLSHAPE_SLM_0aec949068fc4edb9016a17022f2fa0f_Shape">
            <a:extLst>
              <a:ext uri="{FF2B5EF4-FFF2-40B4-BE49-F238E27FC236}">
                <a16:creationId xmlns:a16="http://schemas.microsoft.com/office/drawing/2014/main" id="{CA7D060B-4FE0-4E6D-B0CC-0728E36EC4D1}"/>
              </a:ext>
            </a:extLst>
          </p:cNvPr>
          <p:cNvSpPr/>
          <p:nvPr>
            <p:custDataLst>
              <p:tags r:id="rId13"/>
            </p:custDataLst>
          </p:nvPr>
        </p:nvSpPr>
        <p:spPr>
          <a:xfrm>
            <a:off x="2882079" y="124760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highlight>
                <a:srgbClr val="008000"/>
              </a:highlight>
            </a:endParaRP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14"/>
            </p:custDataLst>
          </p:nvPr>
        </p:nvSpPr>
        <p:spPr>
          <a:xfrm>
            <a:off x="2388853" y="1404380"/>
            <a:ext cx="111934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MDM Environment </a:t>
            </a:r>
          </a:p>
          <a:p>
            <a:pPr algn="ctr">
              <a:spcAft>
                <a:spcPts val="0"/>
              </a:spcAft>
            </a:pPr>
            <a:r>
              <a:rPr lang="en-US" sz="825" spc="-2" dirty="0">
                <a:solidFill>
                  <a:schemeClr val="dk1"/>
                </a:solidFill>
                <a:latin typeface="Calibri" panose="020F0502020204030204" pitchFamily="34" charset="0"/>
              </a:rPr>
              <a:t>Ready to use</a:t>
            </a:r>
          </a:p>
        </p:txBody>
      </p:sp>
      <p:sp>
        <p:nvSpPr>
          <p:cNvPr id="100" name="OTLSHAPE_SLM_0aec949068fc4edb9016a17022f2fa0f_Shape">
            <a:extLst>
              <a:ext uri="{FF2B5EF4-FFF2-40B4-BE49-F238E27FC236}">
                <a16:creationId xmlns:a16="http://schemas.microsoft.com/office/drawing/2014/main" id="{3A09A029-302E-4B9B-866D-0D696D5131FA}"/>
              </a:ext>
            </a:extLst>
          </p:cNvPr>
          <p:cNvSpPr/>
          <p:nvPr>
            <p:custDataLst>
              <p:tags r:id="rId15"/>
            </p:custDataLst>
          </p:nvPr>
        </p:nvSpPr>
        <p:spPr>
          <a:xfrm>
            <a:off x="4740846" y="186006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 name="OTLSHAPE_SLM_0aec949068fc4edb9016a17022f2fa0f_Title">
            <a:extLst>
              <a:ext uri="{FF2B5EF4-FFF2-40B4-BE49-F238E27FC236}">
                <a16:creationId xmlns:a16="http://schemas.microsoft.com/office/drawing/2014/main" id="{15CC1046-8680-45CB-89F0-310FEB97A359}"/>
              </a:ext>
            </a:extLst>
          </p:cNvPr>
          <p:cNvSpPr txBox="1"/>
          <p:nvPr>
            <p:custDataLst>
              <p:tags r:id="rId16"/>
            </p:custDataLst>
          </p:nvPr>
        </p:nvSpPr>
        <p:spPr>
          <a:xfrm>
            <a:off x="4284937" y="1985342"/>
            <a:ext cx="102870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1 </a:t>
            </a:r>
          </a:p>
        </p:txBody>
      </p:sp>
      <p:sp>
        <p:nvSpPr>
          <p:cNvPr id="102" name="OTLSHAPE_SLM_0aec949068fc4edb9016a17022f2fa0f_Shape">
            <a:extLst>
              <a:ext uri="{FF2B5EF4-FFF2-40B4-BE49-F238E27FC236}">
                <a16:creationId xmlns:a16="http://schemas.microsoft.com/office/drawing/2014/main" id="{1FFAC9FD-B3F0-4106-BF9A-3DC5D127BC52}"/>
              </a:ext>
            </a:extLst>
          </p:cNvPr>
          <p:cNvSpPr/>
          <p:nvPr>
            <p:custDataLst>
              <p:tags r:id="rId17"/>
            </p:custDataLst>
          </p:nvPr>
        </p:nvSpPr>
        <p:spPr>
          <a:xfrm>
            <a:off x="5979684" y="185837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OTLSHAPE_SLM_0aec949068fc4edb9016a17022f2fa0f_Title">
            <a:extLst>
              <a:ext uri="{FF2B5EF4-FFF2-40B4-BE49-F238E27FC236}">
                <a16:creationId xmlns:a16="http://schemas.microsoft.com/office/drawing/2014/main" id="{A55B8CAF-8879-4121-824B-B5030C1DEE34}"/>
              </a:ext>
            </a:extLst>
          </p:cNvPr>
          <p:cNvSpPr txBox="1"/>
          <p:nvPr>
            <p:custDataLst>
              <p:tags r:id="rId18"/>
            </p:custDataLst>
          </p:nvPr>
        </p:nvSpPr>
        <p:spPr>
          <a:xfrm>
            <a:off x="5720594" y="1987749"/>
            <a:ext cx="656224"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2 </a:t>
            </a:r>
          </a:p>
        </p:txBody>
      </p:sp>
      <p:sp>
        <p:nvSpPr>
          <p:cNvPr id="110" name="OTLSHAPE_SLM_0aec949068fc4edb9016a17022f2fa0f_Shape">
            <a:extLst>
              <a:ext uri="{FF2B5EF4-FFF2-40B4-BE49-F238E27FC236}">
                <a16:creationId xmlns:a16="http://schemas.microsoft.com/office/drawing/2014/main" id="{217883F5-EC22-4F06-ACCF-DD99C7CB893F}"/>
              </a:ext>
            </a:extLst>
          </p:cNvPr>
          <p:cNvSpPr/>
          <p:nvPr>
            <p:custDataLst>
              <p:tags r:id="rId19"/>
            </p:custDataLst>
          </p:nvPr>
        </p:nvSpPr>
        <p:spPr>
          <a:xfrm>
            <a:off x="1946729" y="1243283"/>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highlight>
                <a:srgbClr val="008000"/>
              </a:highlight>
            </a:endParaRPr>
          </a:p>
        </p:txBody>
      </p:sp>
      <p:sp>
        <p:nvSpPr>
          <p:cNvPr id="112" name="OTLSHAPE_SLM_0aec949068fc4edb9016a17022f2fa0f_Title">
            <a:extLst>
              <a:ext uri="{FF2B5EF4-FFF2-40B4-BE49-F238E27FC236}">
                <a16:creationId xmlns:a16="http://schemas.microsoft.com/office/drawing/2014/main" id="{D8C94D13-8466-4F63-B0E7-7E613321E45F}"/>
              </a:ext>
            </a:extLst>
          </p:cNvPr>
          <p:cNvSpPr txBox="1"/>
          <p:nvPr>
            <p:custDataLst>
              <p:tags r:id="rId20"/>
            </p:custDataLst>
          </p:nvPr>
        </p:nvSpPr>
        <p:spPr>
          <a:xfrm>
            <a:off x="1319691" y="999990"/>
            <a:ext cx="1368179"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Complete Security Assessment, Contact &amp; Get Funding</a:t>
            </a:r>
          </a:p>
        </p:txBody>
      </p:sp>
      <p:sp>
        <p:nvSpPr>
          <p:cNvPr id="118" name="OTLSHAPE_SLT_302ad5dd614e43839f4e52cba7530e7d_Shape">
            <a:extLst>
              <a:ext uri="{FF2B5EF4-FFF2-40B4-BE49-F238E27FC236}">
                <a16:creationId xmlns:a16="http://schemas.microsoft.com/office/drawing/2014/main" id="{1694EDD0-14B1-4F7B-9AF6-F635D2B4A74E}"/>
              </a:ext>
            </a:extLst>
          </p:cNvPr>
          <p:cNvSpPr/>
          <p:nvPr>
            <p:custDataLst>
              <p:tags r:id="rId21"/>
            </p:custDataLst>
          </p:nvPr>
        </p:nvSpPr>
        <p:spPr>
          <a:xfrm>
            <a:off x="4386516" y="3210385"/>
            <a:ext cx="4691000" cy="139909"/>
          </a:xfrm>
          <a:prstGeom prst="homePlate">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OTLSHAPE_SLM_0aec949068fc4edb9016a17022f2fa0f_Shape">
            <a:extLst>
              <a:ext uri="{FF2B5EF4-FFF2-40B4-BE49-F238E27FC236}">
                <a16:creationId xmlns:a16="http://schemas.microsoft.com/office/drawing/2014/main" id="{466AB895-CCC8-43ED-A69B-54D9D03307DE}"/>
              </a:ext>
            </a:extLst>
          </p:cNvPr>
          <p:cNvSpPr/>
          <p:nvPr>
            <p:custDataLst>
              <p:tags r:id="rId22"/>
            </p:custDataLst>
          </p:nvPr>
        </p:nvSpPr>
        <p:spPr>
          <a:xfrm>
            <a:off x="3022542" y="185582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OTLSHAPE_SLM_0aec949068fc4edb9016a17022f2fa0f_Title">
            <a:extLst>
              <a:ext uri="{FF2B5EF4-FFF2-40B4-BE49-F238E27FC236}">
                <a16:creationId xmlns:a16="http://schemas.microsoft.com/office/drawing/2014/main" id="{9B234603-0E51-4363-A842-3971F23C9FCE}"/>
              </a:ext>
            </a:extLst>
          </p:cNvPr>
          <p:cNvSpPr txBox="1"/>
          <p:nvPr>
            <p:custDataLst>
              <p:tags r:id="rId23"/>
            </p:custDataLst>
          </p:nvPr>
        </p:nvSpPr>
        <p:spPr>
          <a:xfrm>
            <a:off x="2790347" y="2005840"/>
            <a:ext cx="58941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MDM</a:t>
            </a:r>
          </a:p>
          <a:p>
            <a:pPr algn="ctr">
              <a:spcAft>
                <a:spcPts val="0"/>
              </a:spcAft>
            </a:pPr>
            <a:r>
              <a:rPr lang="en-US" sz="825" spc="-2" dirty="0">
                <a:solidFill>
                  <a:schemeClr val="dk1"/>
                </a:solidFill>
                <a:latin typeface="Calibri" panose="020F0502020204030204" pitchFamily="34" charset="0"/>
              </a:rPr>
              <a:t>Pre-work</a:t>
            </a:r>
          </a:p>
        </p:txBody>
      </p:sp>
      <p:sp>
        <p:nvSpPr>
          <p:cNvPr id="73" name="OTLSHAPE_SLM_0aec949068fc4edb9016a17022f2fa0f_Shape">
            <a:extLst>
              <a:ext uri="{FF2B5EF4-FFF2-40B4-BE49-F238E27FC236}">
                <a16:creationId xmlns:a16="http://schemas.microsoft.com/office/drawing/2014/main" id="{6672F47D-DC96-412C-A349-2C7614CB09AC}"/>
              </a:ext>
            </a:extLst>
          </p:cNvPr>
          <p:cNvSpPr/>
          <p:nvPr>
            <p:custDataLst>
              <p:tags r:id="rId24"/>
            </p:custDataLst>
          </p:nvPr>
        </p:nvSpPr>
        <p:spPr>
          <a:xfrm>
            <a:off x="4931502" y="321203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4" name="OTLSHAPE_SLM_0aec949068fc4edb9016a17022f2fa0f_Title">
            <a:extLst>
              <a:ext uri="{FF2B5EF4-FFF2-40B4-BE49-F238E27FC236}">
                <a16:creationId xmlns:a16="http://schemas.microsoft.com/office/drawing/2014/main" id="{329EE1C2-CC16-4987-A784-AF27EDB40520}"/>
              </a:ext>
            </a:extLst>
          </p:cNvPr>
          <p:cNvSpPr txBox="1"/>
          <p:nvPr>
            <p:custDataLst>
              <p:tags r:id="rId25"/>
            </p:custDataLst>
          </p:nvPr>
        </p:nvSpPr>
        <p:spPr>
          <a:xfrm>
            <a:off x="4509619" y="3365221"/>
            <a:ext cx="1028700" cy="126958"/>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Pre-work</a:t>
            </a:r>
          </a:p>
        </p:txBody>
      </p:sp>
      <p:sp>
        <p:nvSpPr>
          <p:cNvPr id="83" name="OTLSHAPE_SLM_0aec949068fc4edb9016a17022f2fa0f_Shape">
            <a:extLst>
              <a:ext uri="{FF2B5EF4-FFF2-40B4-BE49-F238E27FC236}">
                <a16:creationId xmlns:a16="http://schemas.microsoft.com/office/drawing/2014/main" id="{94B214B1-8059-4334-B47A-434338024433}"/>
              </a:ext>
            </a:extLst>
          </p:cNvPr>
          <p:cNvSpPr/>
          <p:nvPr>
            <p:custDataLst>
              <p:tags r:id="rId26"/>
            </p:custDataLst>
          </p:nvPr>
        </p:nvSpPr>
        <p:spPr>
          <a:xfrm>
            <a:off x="2058246" y="186256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OTLSHAPE_SLM_0aec949068fc4edb9016a17022f2fa0f_Title">
            <a:extLst>
              <a:ext uri="{FF2B5EF4-FFF2-40B4-BE49-F238E27FC236}">
                <a16:creationId xmlns:a16="http://schemas.microsoft.com/office/drawing/2014/main" id="{DB63FBA2-01D0-411C-A156-891BF33CC32C}"/>
              </a:ext>
            </a:extLst>
          </p:cNvPr>
          <p:cNvSpPr txBox="1"/>
          <p:nvPr>
            <p:custDataLst>
              <p:tags r:id="rId27"/>
            </p:custDataLst>
          </p:nvPr>
        </p:nvSpPr>
        <p:spPr>
          <a:xfrm>
            <a:off x="1859718" y="2004895"/>
            <a:ext cx="514116"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24" name="OTLSHAPE_SLM_0aec949068fc4edb9016a17022f2fa0f_Shape">
            <a:extLst>
              <a:ext uri="{FF2B5EF4-FFF2-40B4-BE49-F238E27FC236}">
                <a16:creationId xmlns:a16="http://schemas.microsoft.com/office/drawing/2014/main" id="{9F4C7122-2C17-4AA5-A4A4-223756C4AB60}"/>
              </a:ext>
            </a:extLst>
          </p:cNvPr>
          <p:cNvSpPr/>
          <p:nvPr>
            <p:custDataLst>
              <p:tags r:id="rId28"/>
            </p:custDataLst>
          </p:nvPr>
        </p:nvSpPr>
        <p:spPr>
          <a:xfrm>
            <a:off x="4444031" y="321208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OTLSHAPE_SLM_0aec949068fc4edb9016a17022f2fa0f_Title">
            <a:extLst>
              <a:ext uri="{FF2B5EF4-FFF2-40B4-BE49-F238E27FC236}">
                <a16:creationId xmlns:a16="http://schemas.microsoft.com/office/drawing/2014/main" id="{3860698E-B02E-41F3-A0C7-AF4D820AF5F6}"/>
              </a:ext>
            </a:extLst>
          </p:cNvPr>
          <p:cNvSpPr txBox="1"/>
          <p:nvPr>
            <p:custDataLst>
              <p:tags r:id="rId29"/>
            </p:custDataLst>
          </p:nvPr>
        </p:nvSpPr>
        <p:spPr>
          <a:xfrm>
            <a:off x="4205746" y="3357898"/>
            <a:ext cx="52613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26" name="Rectangle 125">
            <a:extLst>
              <a:ext uri="{FF2B5EF4-FFF2-40B4-BE49-F238E27FC236}">
                <a16:creationId xmlns:a16="http://schemas.microsoft.com/office/drawing/2014/main" id="{907AA7C3-1245-45EC-9C80-1A87690C683F}"/>
              </a:ext>
            </a:extLst>
          </p:cNvPr>
          <p:cNvSpPr/>
          <p:nvPr/>
        </p:nvSpPr>
        <p:spPr>
          <a:xfrm>
            <a:off x="5983012" y="809103"/>
            <a:ext cx="393802" cy="12881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Jan</a:t>
            </a:r>
          </a:p>
        </p:txBody>
      </p:sp>
      <p:sp>
        <p:nvSpPr>
          <p:cNvPr id="127" name="Rectangle 126">
            <a:extLst>
              <a:ext uri="{FF2B5EF4-FFF2-40B4-BE49-F238E27FC236}">
                <a16:creationId xmlns:a16="http://schemas.microsoft.com/office/drawing/2014/main" id="{FFD8F116-EE4A-477D-AB8F-8002FDADFB81}"/>
              </a:ext>
            </a:extLst>
          </p:cNvPr>
          <p:cNvSpPr/>
          <p:nvPr/>
        </p:nvSpPr>
        <p:spPr>
          <a:xfrm>
            <a:off x="6394804" y="809103"/>
            <a:ext cx="393802" cy="126522"/>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 </a:t>
            </a:r>
          </a:p>
        </p:txBody>
      </p:sp>
      <p:sp>
        <p:nvSpPr>
          <p:cNvPr id="128" name="TextBox 127">
            <a:extLst>
              <a:ext uri="{FF2B5EF4-FFF2-40B4-BE49-F238E27FC236}">
                <a16:creationId xmlns:a16="http://schemas.microsoft.com/office/drawing/2014/main" id="{6ABCA873-7546-4896-8E99-701F8FB06648}"/>
              </a:ext>
            </a:extLst>
          </p:cNvPr>
          <p:cNvSpPr txBox="1"/>
          <p:nvPr/>
        </p:nvSpPr>
        <p:spPr bwMode="auto">
          <a:xfrm flipH="1">
            <a:off x="5985445" y="594530"/>
            <a:ext cx="3092071"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defTabSz="685766">
              <a:buClr>
                <a:srgbClr val="55555A"/>
              </a:buClr>
            </a:pPr>
            <a:r>
              <a:rPr lang="en-US" sz="1100" dirty="0">
                <a:solidFill>
                  <a:srgbClr val="FFFFFF"/>
                </a:solidFill>
                <a:latin typeface="Arial"/>
                <a:ea typeface="ＭＳ Ｐゴシック"/>
              </a:rPr>
              <a:t>2022</a:t>
            </a:r>
          </a:p>
        </p:txBody>
      </p:sp>
      <p:sp>
        <p:nvSpPr>
          <p:cNvPr id="105" name="OTLSHAPE_SLM_0aec949068fc4edb9016a17022f2fa0f_Shape">
            <a:extLst>
              <a:ext uri="{FF2B5EF4-FFF2-40B4-BE49-F238E27FC236}">
                <a16:creationId xmlns:a16="http://schemas.microsoft.com/office/drawing/2014/main" id="{D4496B31-6AC2-4899-9CEA-3A3BA5EAFE9F}"/>
              </a:ext>
            </a:extLst>
          </p:cNvPr>
          <p:cNvSpPr/>
          <p:nvPr>
            <p:custDataLst>
              <p:tags r:id="rId30"/>
            </p:custDataLst>
          </p:nvPr>
        </p:nvSpPr>
        <p:spPr>
          <a:xfrm>
            <a:off x="1549192" y="1276745"/>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highlight>
                <a:srgbClr val="008000"/>
              </a:highlight>
            </a:endParaRPr>
          </a:p>
        </p:txBody>
      </p:sp>
      <p:sp>
        <p:nvSpPr>
          <p:cNvPr id="95" name="OTLSHAPE_SL_f6ffadc9780a4f3ab22a7e53bade919d_BackgroundRectangle">
            <a:extLst>
              <a:ext uri="{FF2B5EF4-FFF2-40B4-BE49-F238E27FC236}">
                <a16:creationId xmlns:a16="http://schemas.microsoft.com/office/drawing/2014/main" id="{F15A6982-A985-459D-AABD-50932DDCD28A}"/>
              </a:ext>
            </a:extLst>
          </p:cNvPr>
          <p:cNvSpPr/>
          <p:nvPr>
            <p:custDataLst>
              <p:tags r:id="rId31"/>
            </p:custDataLst>
          </p:nvPr>
        </p:nvSpPr>
        <p:spPr>
          <a:xfrm>
            <a:off x="32856" y="3778836"/>
            <a:ext cx="9044662" cy="61226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OTLSHAPE_SL_f6ffadc9780a4f3ab22a7e53bade919d_HeaderRectangle">
            <a:extLst>
              <a:ext uri="{FF2B5EF4-FFF2-40B4-BE49-F238E27FC236}">
                <a16:creationId xmlns:a16="http://schemas.microsoft.com/office/drawing/2014/main" id="{8CAE9CB2-933C-44C2-8ED6-D2956D406FC8}"/>
              </a:ext>
            </a:extLst>
          </p:cNvPr>
          <p:cNvSpPr/>
          <p:nvPr>
            <p:custDataLst>
              <p:tags r:id="rId32"/>
            </p:custDataLst>
          </p:nvPr>
        </p:nvSpPr>
        <p:spPr>
          <a:xfrm>
            <a:off x="32856" y="3783384"/>
            <a:ext cx="793039" cy="607718"/>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FFF00"/>
              </a:solidFill>
              <a:highlight>
                <a:srgbClr val="FFFF00"/>
              </a:highlight>
            </a:endParaRPr>
          </a:p>
        </p:txBody>
      </p:sp>
      <p:sp>
        <p:nvSpPr>
          <p:cNvPr id="114" name="OTLSHAPE_SL_f6ffadc9780a4f3ab22a7e53bade919d_Header">
            <a:extLst>
              <a:ext uri="{FF2B5EF4-FFF2-40B4-BE49-F238E27FC236}">
                <a16:creationId xmlns:a16="http://schemas.microsoft.com/office/drawing/2014/main" id="{CD387AF8-F468-4269-81F5-BF236440A027}"/>
              </a:ext>
            </a:extLst>
          </p:cNvPr>
          <p:cNvSpPr txBox="1"/>
          <p:nvPr>
            <p:custDataLst>
              <p:tags r:id="rId33"/>
            </p:custDataLst>
          </p:nvPr>
        </p:nvSpPr>
        <p:spPr>
          <a:xfrm>
            <a:off x="32856" y="3969358"/>
            <a:ext cx="793039" cy="255778"/>
          </a:xfrm>
          <a:prstGeom prst="rect">
            <a:avLst/>
          </a:prstGeom>
          <a:noFill/>
        </p:spPr>
        <p:txBody>
          <a:bodyPr vert="horz" wrap="square" lIns="0" tIns="0" rIns="0" bIns="0" rtlCol="0" anchor="ctr" anchorCtr="0">
            <a:noAutofit/>
          </a:bodyPr>
          <a:lstStyle/>
          <a:p>
            <a:pPr algn="ctr"/>
            <a:r>
              <a:rPr lang="en-US" sz="825" b="1" dirty="0">
                <a:solidFill>
                  <a:schemeClr val="lt1"/>
                </a:solidFill>
                <a:latin typeface="Calibri" panose="020F0502020204030204" pitchFamily="34" charset="0"/>
              </a:rPr>
              <a:t>UK Asset </a:t>
            </a:r>
          </a:p>
          <a:p>
            <a:pPr algn="ctr"/>
            <a:r>
              <a:rPr lang="en-US" sz="825" b="1" dirty="0">
                <a:solidFill>
                  <a:schemeClr val="lt1"/>
                </a:solidFill>
                <a:latin typeface="Calibri" panose="020F0502020204030204" pitchFamily="34" charset="0"/>
              </a:rPr>
              <a:t>Master Data </a:t>
            </a:r>
          </a:p>
        </p:txBody>
      </p:sp>
      <p:sp>
        <p:nvSpPr>
          <p:cNvPr id="115" name="OTLSHAPE_SLT_302ad5dd614e43839f4e52cba7530e7d_Shape">
            <a:extLst>
              <a:ext uri="{FF2B5EF4-FFF2-40B4-BE49-F238E27FC236}">
                <a16:creationId xmlns:a16="http://schemas.microsoft.com/office/drawing/2014/main" id="{AFA39E3B-5972-4961-8AD6-232126FDD057}"/>
              </a:ext>
            </a:extLst>
          </p:cNvPr>
          <p:cNvSpPr/>
          <p:nvPr>
            <p:custDataLst>
              <p:tags r:id="rId34"/>
            </p:custDataLst>
          </p:nvPr>
        </p:nvSpPr>
        <p:spPr>
          <a:xfrm>
            <a:off x="6168146" y="3896854"/>
            <a:ext cx="2909370" cy="140123"/>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 name="OTLSHAPE_SLM_0aec949068fc4edb9016a17022f2fa0f_Shape">
            <a:extLst>
              <a:ext uri="{FF2B5EF4-FFF2-40B4-BE49-F238E27FC236}">
                <a16:creationId xmlns:a16="http://schemas.microsoft.com/office/drawing/2014/main" id="{C0EBCF05-983B-4B74-8D35-173A7F64E6EE}"/>
              </a:ext>
            </a:extLst>
          </p:cNvPr>
          <p:cNvSpPr/>
          <p:nvPr>
            <p:custDataLst>
              <p:tags r:id="rId35"/>
            </p:custDataLst>
          </p:nvPr>
        </p:nvSpPr>
        <p:spPr>
          <a:xfrm>
            <a:off x="7285686" y="390299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 name="OTLSHAPE_SLM_0aec949068fc4edb9016a17022f2fa0f_Title">
            <a:extLst>
              <a:ext uri="{FF2B5EF4-FFF2-40B4-BE49-F238E27FC236}">
                <a16:creationId xmlns:a16="http://schemas.microsoft.com/office/drawing/2014/main" id="{8FA32EF7-AAC3-4CFE-A691-EC498BFD359F}"/>
              </a:ext>
            </a:extLst>
          </p:cNvPr>
          <p:cNvSpPr txBox="1"/>
          <p:nvPr>
            <p:custDataLst>
              <p:tags r:id="rId36"/>
            </p:custDataLst>
          </p:nvPr>
        </p:nvSpPr>
        <p:spPr>
          <a:xfrm>
            <a:off x="7062654" y="4051180"/>
            <a:ext cx="563908"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1</a:t>
            </a:r>
          </a:p>
        </p:txBody>
      </p:sp>
      <p:sp>
        <p:nvSpPr>
          <p:cNvPr id="134" name="OTLSHAPE_SLM_0aec949068fc4edb9016a17022f2fa0f_Shape">
            <a:extLst>
              <a:ext uri="{FF2B5EF4-FFF2-40B4-BE49-F238E27FC236}">
                <a16:creationId xmlns:a16="http://schemas.microsoft.com/office/drawing/2014/main" id="{B31F85A9-BFCB-43CF-9359-A90A24B82FBD}"/>
              </a:ext>
            </a:extLst>
          </p:cNvPr>
          <p:cNvSpPr/>
          <p:nvPr>
            <p:custDataLst>
              <p:tags r:id="rId37"/>
            </p:custDataLst>
          </p:nvPr>
        </p:nvSpPr>
        <p:spPr>
          <a:xfrm>
            <a:off x="6470516" y="391294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5" name="OTLSHAPE_SLM_0aec949068fc4edb9016a17022f2fa0f_Title">
            <a:extLst>
              <a:ext uri="{FF2B5EF4-FFF2-40B4-BE49-F238E27FC236}">
                <a16:creationId xmlns:a16="http://schemas.microsoft.com/office/drawing/2014/main" id="{DD9D14D5-1B47-4C8D-A25D-84056CBE3B2D}"/>
              </a:ext>
            </a:extLst>
          </p:cNvPr>
          <p:cNvSpPr txBox="1"/>
          <p:nvPr>
            <p:custDataLst>
              <p:tags r:id="rId38"/>
            </p:custDataLst>
          </p:nvPr>
        </p:nvSpPr>
        <p:spPr>
          <a:xfrm>
            <a:off x="6089093" y="4036979"/>
            <a:ext cx="1028700" cy="126958"/>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Pre-work</a:t>
            </a:r>
          </a:p>
        </p:txBody>
      </p:sp>
      <p:sp>
        <p:nvSpPr>
          <p:cNvPr id="136" name="OTLSHAPE_SLM_0aec949068fc4edb9016a17022f2fa0f_Shape">
            <a:extLst>
              <a:ext uri="{FF2B5EF4-FFF2-40B4-BE49-F238E27FC236}">
                <a16:creationId xmlns:a16="http://schemas.microsoft.com/office/drawing/2014/main" id="{D5097388-9660-42DB-9567-B164CB3EC5A0}"/>
              </a:ext>
            </a:extLst>
          </p:cNvPr>
          <p:cNvSpPr/>
          <p:nvPr>
            <p:custDataLst>
              <p:tags r:id="rId39"/>
            </p:custDataLst>
          </p:nvPr>
        </p:nvSpPr>
        <p:spPr>
          <a:xfrm>
            <a:off x="6120609" y="390491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 name="OTLSHAPE_SLM_0aec949068fc4edb9016a17022f2fa0f_Title">
            <a:extLst>
              <a:ext uri="{FF2B5EF4-FFF2-40B4-BE49-F238E27FC236}">
                <a16:creationId xmlns:a16="http://schemas.microsoft.com/office/drawing/2014/main" id="{538F14A3-8E51-47B7-9408-2D78E79F0180}"/>
              </a:ext>
            </a:extLst>
          </p:cNvPr>
          <p:cNvSpPr txBox="1"/>
          <p:nvPr>
            <p:custDataLst>
              <p:tags r:id="rId40"/>
            </p:custDataLst>
          </p:nvPr>
        </p:nvSpPr>
        <p:spPr>
          <a:xfrm>
            <a:off x="5882324" y="4032863"/>
            <a:ext cx="52613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38" name="OTLSHAPE_SL_f6ffadc9780a4f3ab22a7e53bade919d_BackgroundRectangle">
            <a:extLst>
              <a:ext uri="{FF2B5EF4-FFF2-40B4-BE49-F238E27FC236}">
                <a16:creationId xmlns:a16="http://schemas.microsoft.com/office/drawing/2014/main" id="{2BDD3DE7-3FC1-4D02-A681-64E182864F29}"/>
              </a:ext>
            </a:extLst>
          </p:cNvPr>
          <p:cNvSpPr/>
          <p:nvPr>
            <p:custDataLst>
              <p:tags r:id="rId41"/>
            </p:custDataLst>
          </p:nvPr>
        </p:nvSpPr>
        <p:spPr>
          <a:xfrm>
            <a:off x="34204" y="2419906"/>
            <a:ext cx="9044662" cy="60840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9" name="OTLSHAPE_SL_f6ffadc9780a4f3ab22a7e53bade919d_HeaderRectangle">
            <a:extLst>
              <a:ext uri="{FF2B5EF4-FFF2-40B4-BE49-F238E27FC236}">
                <a16:creationId xmlns:a16="http://schemas.microsoft.com/office/drawing/2014/main" id="{DCEA2215-C91C-4143-9469-F530FE55C90F}"/>
              </a:ext>
            </a:extLst>
          </p:cNvPr>
          <p:cNvSpPr/>
          <p:nvPr>
            <p:custDataLst>
              <p:tags r:id="rId42"/>
            </p:custDataLst>
          </p:nvPr>
        </p:nvSpPr>
        <p:spPr>
          <a:xfrm>
            <a:off x="34204" y="2419906"/>
            <a:ext cx="793039" cy="598252"/>
          </a:xfrm>
          <a:prstGeom prst="rect">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OTLSHAPE_SL_f6ffadc9780a4f3ab22a7e53bade919d_Header">
            <a:extLst>
              <a:ext uri="{FF2B5EF4-FFF2-40B4-BE49-F238E27FC236}">
                <a16:creationId xmlns:a16="http://schemas.microsoft.com/office/drawing/2014/main" id="{17442861-3E8E-4979-97DD-4BF38E4EE735}"/>
              </a:ext>
            </a:extLst>
          </p:cNvPr>
          <p:cNvSpPr txBox="1"/>
          <p:nvPr>
            <p:custDataLst>
              <p:tags r:id="rId43"/>
            </p:custDataLst>
          </p:nvPr>
        </p:nvSpPr>
        <p:spPr>
          <a:xfrm>
            <a:off x="34204" y="2595191"/>
            <a:ext cx="793039" cy="255778"/>
          </a:xfrm>
          <a:prstGeom prst="rect">
            <a:avLst/>
          </a:prstGeom>
          <a:noFill/>
        </p:spPr>
        <p:txBody>
          <a:bodyPr vert="horz" wrap="square" lIns="0" tIns="0" rIns="0" bIns="0" rtlCol="0" anchor="ctr" anchorCtr="0">
            <a:noAutofit/>
          </a:bodyPr>
          <a:lstStyle/>
          <a:p>
            <a:pPr algn="ctr"/>
            <a:r>
              <a:rPr lang="en-US" sz="825" dirty="0">
                <a:solidFill>
                  <a:schemeClr val="lt1"/>
                </a:solidFill>
                <a:latin typeface="Calibri" panose="020F0502020204030204" pitchFamily="34" charset="0"/>
              </a:rPr>
              <a:t>US Asset</a:t>
            </a:r>
          </a:p>
          <a:p>
            <a:pPr algn="ctr"/>
            <a:r>
              <a:rPr lang="en-US" sz="825" dirty="0">
                <a:solidFill>
                  <a:schemeClr val="lt1"/>
                </a:solidFill>
                <a:latin typeface="Calibri" panose="020F0502020204030204" pitchFamily="34" charset="0"/>
              </a:rPr>
              <a:t>Master Data</a:t>
            </a:r>
            <a:endParaRPr lang="en-US" sz="825" b="1" dirty="0">
              <a:solidFill>
                <a:schemeClr val="lt1"/>
              </a:solidFill>
              <a:latin typeface="Calibri" panose="020F0502020204030204" pitchFamily="34" charset="0"/>
            </a:endParaRPr>
          </a:p>
        </p:txBody>
      </p:sp>
      <p:sp>
        <p:nvSpPr>
          <p:cNvPr id="141" name="OTLSHAPE_SLT_302ad5dd614e43839f4e52cba7530e7d_Shape">
            <a:extLst>
              <a:ext uri="{FF2B5EF4-FFF2-40B4-BE49-F238E27FC236}">
                <a16:creationId xmlns:a16="http://schemas.microsoft.com/office/drawing/2014/main" id="{8454E314-08AF-4EEC-BE26-CFEFD373A96C}"/>
              </a:ext>
            </a:extLst>
          </p:cNvPr>
          <p:cNvSpPr/>
          <p:nvPr>
            <p:custDataLst>
              <p:tags r:id="rId44"/>
            </p:custDataLst>
          </p:nvPr>
        </p:nvSpPr>
        <p:spPr>
          <a:xfrm>
            <a:off x="3573809" y="2550306"/>
            <a:ext cx="5503707" cy="145405"/>
          </a:xfrm>
          <a:prstGeom prst="homePlate">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2" name="OTLSHAPE_SLM_0aec949068fc4edb9016a17022f2fa0f_Shape">
            <a:extLst>
              <a:ext uri="{FF2B5EF4-FFF2-40B4-BE49-F238E27FC236}">
                <a16:creationId xmlns:a16="http://schemas.microsoft.com/office/drawing/2014/main" id="{74E8E649-57E6-4FF6-8FDC-37640C8CF740}"/>
              </a:ext>
            </a:extLst>
          </p:cNvPr>
          <p:cNvSpPr/>
          <p:nvPr>
            <p:custDataLst>
              <p:tags r:id="rId45"/>
            </p:custDataLst>
          </p:nvPr>
        </p:nvSpPr>
        <p:spPr>
          <a:xfrm>
            <a:off x="5637800" y="254498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OTLSHAPE_SLM_0aec949068fc4edb9016a17022f2fa0f_Title">
            <a:extLst>
              <a:ext uri="{FF2B5EF4-FFF2-40B4-BE49-F238E27FC236}">
                <a16:creationId xmlns:a16="http://schemas.microsoft.com/office/drawing/2014/main" id="{66793348-176F-452C-A8EB-A6B4A27D3F4E}"/>
              </a:ext>
            </a:extLst>
          </p:cNvPr>
          <p:cNvSpPr txBox="1"/>
          <p:nvPr>
            <p:custDataLst>
              <p:tags r:id="rId46"/>
            </p:custDataLst>
          </p:nvPr>
        </p:nvSpPr>
        <p:spPr>
          <a:xfrm>
            <a:off x="5404962" y="2701838"/>
            <a:ext cx="615518"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1</a:t>
            </a:r>
          </a:p>
        </p:txBody>
      </p:sp>
      <p:sp>
        <p:nvSpPr>
          <p:cNvPr id="144" name="OTLSHAPE_SLM_0aec949068fc4edb9016a17022f2fa0f_Shape">
            <a:extLst>
              <a:ext uri="{FF2B5EF4-FFF2-40B4-BE49-F238E27FC236}">
                <a16:creationId xmlns:a16="http://schemas.microsoft.com/office/drawing/2014/main" id="{B7F088B2-B180-408A-9097-EAAA3DA83D05}"/>
              </a:ext>
            </a:extLst>
          </p:cNvPr>
          <p:cNvSpPr/>
          <p:nvPr>
            <p:custDataLst>
              <p:tags r:id="rId47"/>
            </p:custDataLst>
          </p:nvPr>
        </p:nvSpPr>
        <p:spPr>
          <a:xfrm>
            <a:off x="4474604" y="254931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OTLSHAPE_SLM_0aec949068fc4edb9016a17022f2fa0f_Title">
            <a:extLst>
              <a:ext uri="{FF2B5EF4-FFF2-40B4-BE49-F238E27FC236}">
                <a16:creationId xmlns:a16="http://schemas.microsoft.com/office/drawing/2014/main" id="{A7132199-87DB-4DE4-864F-4CB9530D0E3E}"/>
              </a:ext>
            </a:extLst>
          </p:cNvPr>
          <p:cNvSpPr txBox="1"/>
          <p:nvPr>
            <p:custDataLst>
              <p:tags r:id="rId48"/>
            </p:custDataLst>
          </p:nvPr>
        </p:nvSpPr>
        <p:spPr>
          <a:xfrm>
            <a:off x="4025950" y="2676305"/>
            <a:ext cx="1028700" cy="126958"/>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Pre-work</a:t>
            </a:r>
          </a:p>
        </p:txBody>
      </p:sp>
      <p:sp>
        <p:nvSpPr>
          <p:cNvPr id="146" name="OTLSHAPE_SLM_0aec949068fc4edb9016a17022f2fa0f_Shape">
            <a:extLst>
              <a:ext uri="{FF2B5EF4-FFF2-40B4-BE49-F238E27FC236}">
                <a16:creationId xmlns:a16="http://schemas.microsoft.com/office/drawing/2014/main" id="{B00D803B-D9B9-4768-AC71-0EA2488E4BC3}"/>
              </a:ext>
            </a:extLst>
          </p:cNvPr>
          <p:cNvSpPr/>
          <p:nvPr>
            <p:custDataLst>
              <p:tags r:id="rId49"/>
            </p:custDataLst>
          </p:nvPr>
        </p:nvSpPr>
        <p:spPr>
          <a:xfrm>
            <a:off x="3764310" y="255712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OTLSHAPE_SLM_0aec949068fc4edb9016a17022f2fa0f_Title">
            <a:extLst>
              <a:ext uri="{FF2B5EF4-FFF2-40B4-BE49-F238E27FC236}">
                <a16:creationId xmlns:a16="http://schemas.microsoft.com/office/drawing/2014/main" id="{25E81B18-5C10-4C61-9D30-000CF6A05746}"/>
              </a:ext>
            </a:extLst>
          </p:cNvPr>
          <p:cNvSpPr txBox="1"/>
          <p:nvPr>
            <p:custDataLst>
              <p:tags r:id="rId50"/>
            </p:custDataLst>
          </p:nvPr>
        </p:nvSpPr>
        <p:spPr>
          <a:xfrm>
            <a:off x="3298746" y="2683275"/>
            <a:ext cx="102870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13" name="OTLSHAPE_SLM_0aec949068fc4edb9016a17022f2fa0f_Shape">
            <a:extLst>
              <a:ext uri="{FF2B5EF4-FFF2-40B4-BE49-F238E27FC236}">
                <a16:creationId xmlns:a16="http://schemas.microsoft.com/office/drawing/2014/main" id="{B3B577FA-E4BE-4097-9CC8-B8646A46DFFE}"/>
              </a:ext>
            </a:extLst>
          </p:cNvPr>
          <p:cNvSpPr/>
          <p:nvPr>
            <p:custDataLst>
              <p:tags r:id="rId51"/>
            </p:custDataLst>
          </p:nvPr>
        </p:nvSpPr>
        <p:spPr>
          <a:xfrm>
            <a:off x="6336814" y="320933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6" name="OTLSHAPE_SLM_0aec949068fc4edb9016a17022f2fa0f_Title">
            <a:extLst>
              <a:ext uri="{FF2B5EF4-FFF2-40B4-BE49-F238E27FC236}">
                <a16:creationId xmlns:a16="http://schemas.microsoft.com/office/drawing/2014/main" id="{D20B6FBB-3D96-4DB1-BFCD-BD52EE5DD0C0}"/>
              </a:ext>
            </a:extLst>
          </p:cNvPr>
          <p:cNvSpPr txBox="1"/>
          <p:nvPr>
            <p:custDataLst>
              <p:tags r:id="rId52"/>
            </p:custDataLst>
          </p:nvPr>
        </p:nvSpPr>
        <p:spPr>
          <a:xfrm>
            <a:off x="5882563" y="3363782"/>
            <a:ext cx="102870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1</a:t>
            </a:r>
          </a:p>
        </p:txBody>
      </p:sp>
      <p:sp>
        <p:nvSpPr>
          <p:cNvPr id="123" name="Rectangle 122">
            <a:extLst>
              <a:ext uri="{FF2B5EF4-FFF2-40B4-BE49-F238E27FC236}">
                <a16:creationId xmlns:a16="http://schemas.microsoft.com/office/drawing/2014/main" id="{F8340138-0BF2-4FF0-B509-432F5CC72A75}"/>
              </a:ext>
            </a:extLst>
          </p:cNvPr>
          <p:cNvSpPr/>
          <p:nvPr/>
        </p:nvSpPr>
        <p:spPr>
          <a:xfrm>
            <a:off x="7719513" y="807912"/>
            <a:ext cx="448228" cy="132169"/>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29" name="Rectangle 128">
            <a:extLst>
              <a:ext uri="{FF2B5EF4-FFF2-40B4-BE49-F238E27FC236}">
                <a16:creationId xmlns:a16="http://schemas.microsoft.com/office/drawing/2014/main" id="{DE2965F7-5F5B-45F7-BBF8-2465706802D9}"/>
              </a:ext>
            </a:extLst>
          </p:cNvPr>
          <p:cNvSpPr/>
          <p:nvPr/>
        </p:nvSpPr>
        <p:spPr>
          <a:xfrm>
            <a:off x="8176423" y="807912"/>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Jun</a:t>
            </a:r>
          </a:p>
        </p:txBody>
      </p:sp>
      <p:sp>
        <p:nvSpPr>
          <p:cNvPr id="133" name="Rectangle 132">
            <a:extLst>
              <a:ext uri="{FF2B5EF4-FFF2-40B4-BE49-F238E27FC236}">
                <a16:creationId xmlns:a16="http://schemas.microsoft.com/office/drawing/2014/main" id="{05BCA9C4-6418-416D-A089-DF0F70D10B10}"/>
              </a:ext>
            </a:extLst>
          </p:cNvPr>
          <p:cNvSpPr/>
          <p:nvPr/>
        </p:nvSpPr>
        <p:spPr>
          <a:xfrm>
            <a:off x="8634870" y="807912"/>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150" name="Rectangle 149">
            <a:extLst>
              <a:ext uri="{FF2B5EF4-FFF2-40B4-BE49-F238E27FC236}">
                <a16:creationId xmlns:a16="http://schemas.microsoft.com/office/drawing/2014/main" id="{1B462DF7-7129-4030-9023-3BE86B89F625}"/>
              </a:ext>
            </a:extLst>
          </p:cNvPr>
          <p:cNvSpPr/>
          <p:nvPr/>
        </p:nvSpPr>
        <p:spPr>
          <a:xfrm>
            <a:off x="6802553" y="807912"/>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Mar</a:t>
            </a:r>
          </a:p>
        </p:txBody>
      </p:sp>
      <p:sp>
        <p:nvSpPr>
          <p:cNvPr id="151" name="Rectangle 150">
            <a:extLst>
              <a:ext uri="{FF2B5EF4-FFF2-40B4-BE49-F238E27FC236}">
                <a16:creationId xmlns:a16="http://schemas.microsoft.com/office/drawing/2014/main" id="{E48FAD15-5A7D-431A-A138-B4407DF629FD}"/>
              </a:ext>
            </a:extLst>
          </p:cNvPr>
          <p:cNvSpPr/>
          <p:nvPr/>
        </p:nvSpPr>
        <p:spPr>
          <a:xfrm>
            <a:off x="7257594" y="807912"/>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April</a:t>
            </a:r>
          </a:p>
        </p:txBody>
      </p:sp>
      <p:sp>
        <p:nvSpPr>
          <p:cNvPr id="152" name="OTLSHAPE_SLM_0aec949068fc4edb9016a17022f2fa0f_Shape">
            <a:extLst>
              <a:ext uri="{FF2B5EF4-FFF2-40B4-BE49-F238E27FC236}">
                <a16:creationId xmlns:a16="http://schemas.microsoft.com/office/drawing/2014/main" id="{0C8BB149-CCDD-4AD2-9427-49F1A7AF2C10}"/>
              </a:ext>
            </a:extLst>
          </p:cNvPr>
          <p:cNvSpPr/>
          <p:nvPr>
            <p:custDataLst>
              <p:tags r:id="rId53"/>
            </p:custDataLst>
          </p:nvPr>
        </p:nvSpPr>
        <p:spPr>
          <a:xfrm>
            <a:off x="7475356" y="186511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OTLSHAPE_SLM_0aec949068fc4edb9016a17022f2fa0f_Title">
            <a:extLst>
              <a:ext uri="{FF2B5EF4-FFF2-40B4-BE49-F238E27FC236}">
                <a16:creationId xmlns:a16="http://schemas.microsoft.com/office/drawing/2014/main" id="{4089AB22-43A6-4E72-B527-D69302FFBB17}"/>
              </a:ext>
            </a:extLst>
          </p:cNvPr>
          <p:cNvSpPr txBox="1"/>
          <p:nvPr>
            <p:custDataLst>
              <p:tags r:id="rId54"/>
            </p:custDataLst>
          </p:nvPr>
        </p:nvSpPr>
        <p:spPr>
          <a:xfrm>
            <a:off x="7216266" y="2002585"/>
            <a:ext cx="656224"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3 </a:t>
            </a:r>
          </a:p>
        </p:txBody>
      </p:sp>
      <p:sp>
        <p:nvSpPr>
          <p:cNvPr id="154" name="OTLSHAPE_SLM_0aec949068fc4edb9016a17022f2fa0f_Shape">
            <a:extLst>
              <a:ext uri="{FF2B5EF4-FFF2-40B4-BE49-F238E27FC236}">
                <a16:creationId xmlns:a16="http://schemas.microsoft.com/office/drawing/2014/main" id="{68A66D4D-8972-418F-B65D-4BB5F301D2D0}"/>
              </a:ext>
            </a:extLst>
          </p:cNvPr>
          <p:cNvSpPr/>
          <p:nvPr>
            <p:custDataLst>
              <p:tags r:id="rId55"/>
            </p:custDataLst>
          </p:nvPr>
        </p:nvSpPr>
        <p:spPr>
          <a:xfrm>
            <a:off x="6971632" y="255981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5" name="OTLSHAPE_SLM_0aec949068fc4edb9016a17022f2fa0f_Title">
            <a:extLst>
              <a:ext uri="{FF2B5EF4-FFF2-40B4-BE49-F238E27FC236}">
                <a16:creationId xmlns:a16="http://schemas.microsoft.com/office/drawing/2014/main" id="{924B783C-3028-45F3-9E2E-C2D4DF735EFA}"/>
              </a:ext>
            </a:extLst>
          </p:cNvPr>
          <p:cNvSpPr txBox="1"/>
          <p:nvPr>
            <p:custDataLst>
              <p:tags r:id="rId56"/>
            </p:custDataLst>
          </p:nvPr>
        </p:nvSpPr>
        <p:spPr>
          <a:xfrm>
            <a:off x="6738794" y="2724766"/>
            <a:ext cx="615518"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2</a:t>
            </a:r>
          </a:p>
        </p:txBody>
      </p:sp>
      <p:sp>
        <p:nvSpPr>
          <p:cNvPr id="156" name="OTLSHAPE_SLM_0aec949068fc4edb9016a17022f2fa0f_Shape">
            <a:extLst>
              <a:ext uri="{FF2B5EF4-FFF2-40B4-BE49-F238E27FC236}">
                <a16:creationId xmlns:a16="http://schemas.microsoft.com/office/drawing/2014/main" id="{E956FF74-B566-4CE5-8937-63FE00ED0A85}"/>
              </a:ext>
            </a:extLst>
          </p:cNvPr>
          <p:cNvSpPr/>
          <p:nvPr>
            <p:custDataLst>
              <p:tags r:id="rId57"/>
            </p:custDataLst>
          </p:nvPr>
        </p:nvSpPr>
        <p:spPr>
          <a:xfrm>
            <a:off x="7581634" y="322417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OTLSHAPE_SLM_0aec949068fc4edb9016a17022f2fa0f_Title">
            <a:extLst>
              <a:ext uri="{FF2B5EF4-FFF2-40B4-BE49-F238E27FC236}">
                <a16:creationId xmlns:a16="http://schemas.microsoft.com/office/drawing/2014/main" id="{2F3507E7-F42C-46BA-9FAD-8716688891F1}"/>
              </a:ext>
            </a:extLst>
          </p:cNvPr>
          <p:cNvSpPr txBox="1"/>
          <p:nvPr>
            <p:custDataLst>
              <p:tags r:id="rId58"/>
            </p:custDataLst>
          </p:nvPr>
        </p:nvSpPr>
        <p:spPr>
          <a:xfrm>
            <a:off x="7127383" y="3362434"/>
            <a:ext cx="102870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2</a:t>
            </a:r>
          </a:p>
        </p:txBody>
      </p:sp>
      <p:sp>
        <p:nvSpPr>
          <p:cNvPr id="158" name="OTLSHAPE_SLM_0aec949068fc4edb9016a17022f2fa0f_Title">
            <a:extLst>
              <a:ext uri="{FF2B5EF4-FFF2-40B4-BE49-F238E27FC236}">
                <a16:creationId xmlns:a16="http://schemas.microsoft.com/office/drawing/2014/main" id="{DB3F1DAB-9400-4E1D-87A4-6BC8AFEA5030}"/>
              </a:ext>
            </a:extLst>
          </p:cNvPr>
          <p:cNvSpPr txBox="1"/>
          <p:nvPr>
            <p:custDataLst>
              <p:tags r:id="rId59"/>
            </p:custDataLst>
          </p:nvPr>
        </p:nvSpPr>
        <p:spPr>
          <a:xfrm>
            <a:off x="863373" y="1763653"/>
            <a:ext cx="952793" cy="553998"/>
          </a:xfrm>
          <a:prstGeom prst="rect">
            <a:avLst/>
          </a:prstGeom>
          <a:noFill/>
        </p:spPr>
        <p:txBody>
          <a:bodyPr vert="horz" wrap="square" lIns="0" tIns="0" rIns="0" bIns="0" rtlCol="0" anchor="ctr" anchorCtr="0">
            <a:spAutoFit/>
          </a:bodyPr>
          <a:lstStyle/>
          <a:p>
            <a:pPr algn="ctr">
              <a:spcAft>
                <a:spcPts val="0"/>
              </a:spcAft>
            </a:pPr>
            <a:r>
              <a:rPr lang="en-US" sz="900" i="1" spc="-2" dirty="0">
                <a:solidFill>
                  <a:schemeClr val="dk1"/>
                </a:solidFill>
                <a:latin typeface="Calibri" panose="020F0502020204030204" pitchFamily="34" charset="0"/>
              </a:rPr>
              <a:t>Working with MDM Vendor Prof Service to plan 4 months 1</a:t>
            </a:r>
            <a:r>
              <a:rPr lang="en-US" sz="900" i="1" spc="-2" baseline="30000" dirty="0">
                <a:solidFill>
                  <a:schemeClr val="dk1"/>
                </a:solidFill>
                <a:latin typeface="Calibri" panose="020F0502020204030204" pitchFamily="34" charset="0"/>
              </a:rPr>
              <a:t>st</a:t>
            </a:r>
            <a:r>
              <a:rPr lang="en-US" sz="900" i="1" spc="-2" dirty="0">
                <a:solidFill>
                  <a:schemeClr val="dk1"/>
                </a:solidFill>
                <a:latin typeface="Calibri" panose="020F0502020204030204" pitchFamily="34" charset="0"/>
              </a:rPr>
              <a:t> MVP with customer</a:t>
            </a:r>
          </a:p>
        </p:txBody>
      </p:sp>
      <p:sp>
        <p:nvSpPr>
          <p:cNvPr id="159" name="OTLSHAPE_SLM_0aec949068fc4edb9016a17022f2fa0f_Title">
            <a:extLst>
              <a:ext uri="{FF2B5EF4-FFF2-40B4-BE49-F238E27FC236}">
                <a16:creationId xmlns:a16="http://schemas.microsoft.com/office/drawing/2014/main" id="{12FDE791-4AB9-4DF0-A135-93DF6AAB64C2}"/>
              </a:ext>
            </a:extLst>
          </p:cNvPr>
          <p:cNvSpPr txBox="1"/>
          <p:nvPr>
            <p:custDataLst>
              <p:tags r:id="rId60"/>
            </p:custDataLst>
          </p:nvPr>
        </p:nvSpPr>
        <p:spPr>
          <a:xfrm>
            <a:off x="2456070" y="2440972"/>
            <a:ext cx="967559" cy="553998"/>
          </a:xfrm>
          <a:prstGeom prst="rect">
            <a:avLst/>
          </a:prstGeom>
          <a:noFill/>
        </p:spPr>
        <p:txBody>
          <a:bodyPr vert="horz" wrap="square" lIns="0" tIns="0" rIns="0" bIns="0" rtlCol="0" anchor="ctr" anchorCtr="0">
            <a:spAutoFit/>
          </a:bodyPr>
          <a:lstStyle/>
          <a:p>
            <a:pPr algn="ctr">
              <a:spcAft>
                <a:spcPts val="0"/>
              </a:spcAft>
            </a:pPr>
            <a:r>
              <a:rPr lang="en-US" sz="900" i="1" spc="-2" dirty="0">
                <a:solidFill>
                  <a:schemeClr val="dk1"/>
                </a:solidFill>
                <a:latin typeface="Calibri" panose="020F0502020204030204" pitchFamily="34" charset="0"/>
              </a:rPr>
              <a:t>Working with MDM Vendor Prof Service to plan 3 months 2</a:t>
            </a:r>
            <a:r>
              <a:rPr lang="en-US" sz="900" i="1" spc="-2" baseline="30000" dirty="0">
                <a:solidFill>
                  <a:schemeClr val="dk1"/>
                </a:solidFill>
                <a:latin typeface="Calibri" panose="020F0502020204030204" pitchFamily="34" charset="0"/>
              </a:rPr>
              <a:t>st</a:t>
            </a:r>
            <a:r>
              <a:rPr lang="en-US" sz="900" i="1" spc="-2" dirty="0">
                <a:solidFill>
                  <a:schemeClr val="dk1"/>
                </a:solidFill>
                <a:latin typeface="Calibri" panose="020F0502020204030204" pitchFamily="34" charset="0"/>
              </a:rPr>
              <a:t> MVP with US Asset</a:t>
            </a:r>
          </a:p>
        </p:txBody>
      </p:sp>
    </p:spTree>
    <p:extLst>
      <p:ext uri="{BB962C8B-B14F-4D97-AF65-F5344CB8AC3E}">
        <p14:creationId xmlns:p14="http://schemas.microsoft.com/office/powerpoint/2010/main" val="256951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24C103-4B18-4DC9-94D5-A166B433FC07}"/>
              </a:ext>
            </a:extLst>
          </p:cNvPr>
          <p:cNvSpPr txBox="1"/>
          <p:nvPr/>
        </p:nvSpPr>
        <p:spPr bwMode="auto">
          <a:xfrm>
            <a:off x="314930" y="453228"/>
            <a:ext cx="4176150" cy="46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171450" lvl="1" indent="-171450">
              <a:buFont typeface="Arial" panose="020B0604020202020204" pitchFamily="34" charset="0"/>
              <a:buChar char="•"/>
            </a:pPr>
            <a:r>
              <a:rPr lang="en-US" sz="1400" b="1" dirty="0">
                <a:solidFill>
                  <a:schemeClr val="tx1">
                    <a:lumMod val="50000"/>
                  </a:schemeClr>
                </a:solidFill>
              </a:rPr>
              <a:t>AMI</a:t>
            </a:r>
            <a:r>
              <a:rPr lang="en-US" sz="1600" b="1" dirty="0">
                <a:solidFill>
                  <a:schemeClr val="tx1">
                    <a:lumMod val="50000"/>
                  </a:schemeClr>
                </a:solidFill>
              </a:rPr>
              <a:t> </a:t>
            </a:r>
          </a:p>
          <a:p>
            <a:pPr marL="555750" lvl="2" indent="-285750">
              <a:buFont typeface="Wingdings" panose="05000000000000000000" pitchFamily="2" charset="2"/>
              <a:buChar char="ü"/>
            </a:pPr>
            <a:r>
              <a:rPr lang="en-US" sz="1200" b="0" dirty="0">
                <a:solidFill>
                  <a:schemeClr val="tx1">
                    <a:lumMod val="50000"/>
                  </a:schemeClr>
                </a:solidFill>
              </a:rPr>
              <a:t>Domains: Customer</a:t>
            </a:r>
            <a:r>
              <a:rPr lang="en-US" sz="1200" dirty="0">
                <a:solidFill>
                  <a:schemeClr val="tx1">
                    <a:lumMod val="50000"/>
                  </a:schemeClr>
                </a:solidFill>
              </a:rPr>
              <a:t>, Asset, Location, Workforce, Reference</a:t>
            </a:r>
            <a:endParaRPr lang="en-US" sz="1200" b="0" dirty="0">
              <a:solidFill>
                <a:schemeClr val="tx1">
                  <a:lumMod val="50000"/>
                </a:schemeClr>
              </a:solidFill>
            </a:endParaRPr>
          </a:p>
          <a:p>
            <a:pPr marL="555750" lvl="2" indent="-285750">
              <a:buFont typeface="Wingdings" panose="05000000000000000000" pitchFamily="2" charset="2"/>
              <a:buChar char="ü"/>
            </a:pPr>
            <a:r>
              <a:rPr lang="en-US" sz="1200" b="0" dirty="0">
                <a:solidFill>
                  <a:schemeClr val="tx1">
                    <a:lumMod val="50000"/>
                  </a:schemeClr>
                </a:solidFill>
              </a:rPr>
              <a:t>Allocated MDM license cost in FY2022 approved budget</a:t>
            </a:r>
          </a:p>
          <a:p>
            <a:pPr marL="555750" lvl="2" indent="-285750">
              <a:buFont typeface="Wingdings" panose="05000000000000000000" pitchFamily="2" charset="2"/>
              <a:buChar char="ü"/>
            </a:pPr>
            <a:r>
              <a:rPr lang="en-US" sz="1200" dirty="0">
                <a:solidFill>
                  <a:schemeClr val="tx1">
                    <a:lumMod val="50000"/>
                  </a:schemeClr>
                </a:solidFill>
              </a:rPr>
              <a:t>Tool required by Jun/Jul 2021</a:t>
            </a:r>
          </a:p>
          <a:p>
            <a:pPr marL="171450" lvl="1" indent="-171450">
              <a:buFont typeface="Arial" panose="020B0604020202020204" pitchFamily="34" charset="0"/>
              <a:buChar char="•"/>
            </a:pPr>
            <a:r>
              <a:rPr lang="en-US" sz="1400" b="1" dirty="0" err="1">
                <a:solidFill>
                  <a:schemeClr val="tx1">
                    <a:lumMod val="50000"/>
                  </a:schemeClr>
                </a:solidFill>
              </a:rPr>
              <a:t>GridMod</a:t>
            </a:r>
            <a:r>
              <a:rPr lang="en-US" sz="1400" b="1" dirty="0">
                <a:solidFill>
                  <a:schemeClr val="tx1">
                    <a:lumMod val="50000"/>
                  </a:schemeClr>
                </a:solidFill>
              </a:rPr>
              <a:t> </a:t>
            </a:r>
          </a:p>
          <a:p>
            <a:pPr marL="555750" lvl="2" indent="-285750">
              <a:buFont typeface="Wingdings" panose="05000000000000000000" pitchFamily="2" charset="2"/>
              <a:buChar char="ü"/>
            </a:pPr>
            <a:r>
              <a:rPr lang="en-US" sz="1200" dirty="0">
                <a:solidFill>
                  <a:schemeClr val="tx1">
                    <a:lumMod val="50000"/>
                  </a:schemeClr>
                </a:solidFill>
              </a:rPr>
              <a:t>Domains: Asset, Location, Workforce, Reference</a:t>
            </a:r>
          </a:p>
          <a:p>
            <a:pPr marL="555750" lvl="2" indent="-285750">
              <a:buFont typeface="Wingdings" panose="05000000000000000000" pitchFamily="2" charset="2"/>
              <a:buChar char="ü"/>
            </a:pPr>
            <a:r>
              <a:rPr lang="en-US" sz="1200" dirty="0">
                <a:solidFill>
                  <a:schemeClr val="tx1">
                    <a:lumMod val="50000"/>
                  </a:schemeClr>
                </a:solidFill>
              </a:rPr>
              <a:t>Allocated MDM license cost in FY2022 approved budget</a:t>
            </a:r>
          </a:p>
          <a:p>
            <a:pPr marL="555750" lvl="2" indent="-285750">
              <a:buFont typeface="Wingdings" panose="05000000000000000000" pitchFamily="2" charset="2"/>
              <a:buChar char="ü"/>
            </a:pPr>
            <a:r>
              <a:rPr lang="en-US" sz="1200" dirty="0">
                <a:solidFill>
                  <a:schemeClr val="tx1">
                    <a:lumMod val="50000"/>
                  </a:schemeClr>
                </a:solidFill>
              </a:rPr>
              <a:t>Tool Required by Jun/Jul 2021</a:t>
            </a:r>
          </a:p>
          <a:p>
            <a:pPr marL="171450" lvl="1" indent="-171450">
              <a:buFont typeface="Arial" panose="020B0604020202020204" pitchFamily="34" charset="0"/>
              <a:buChar char="•"/>
            </a:pPr>
            <a:r>
              <a:rPr lang="en-US" sz="1400" b="1" dirty="0">
                <a:solidFill>
                  <a:schemeClr val="tx1">
                    <a:lumMod val="50000"/>
                  </a:schemeClr>
                </a:solidFill>
              </a:rPr>
              <a:t>US Customer Transformation</a:t>
            </a:r>
          </a:p>
          <a:p>
            <a:pPr marL="555750" lvl="2" indent="-285750">
              <a:buFont typeface="Wingdings" panose="05000000000000000000" pitchFamily="2" charset="2"/>
              <a:buChar char="ü"/>
            </a:pPr>
            <a:r>
              <a:rPr lang="en-US" sz="1200" dirty="0">
                <a:solidFill>
                  <a:schemeClr val="tx1">
                    <a:lumMod val="50000"/>
                  </a:schemeClr>
                </a:solidFill>
              </a:rPr>
              <a:t>Domains: Customer B2C, Workforce, Vendor, Product, Reference</a:t>
            </a:r>
          </a:p>
          <a:p>
            <a:pPr marL="555750" lvl="2" indent="-285750">
              <a:buFont typeface="Wingdings" panose="05000000000000000000" pitchFamily="2" charset="2"/>
              <a:buChar char="ü"/>
            </a:pPr>
            <a:r>
              <a:rPr lang="en-US" sz="1200" dirty="0">
                <a:solidFill>
                  <a:schemeClr val="tx1">
                    <a:lumMod val="50000"/>
                  </a:schemeClr>
                </a:solidFill>
              </a:rPr>
              <a:t>FY2022 Business case (not approved yet) includes MDM license cost</a:t>
            </a:r>
          </a:p>
          <a:p>
            <a:pPr marL="171450" lvl="1" indent="-171450">
              <a:buFont typeface="Arial" panose="020B0604020202020204" pitchFamily="34" charset="0"/>
              <a:buChar char="•"/>
            </a:pPr>
            <a:r>
              <a:rPr lang="en-US" sz="1200" b="1" dirty="0">
                <a:solidFill>
                  <a:schemeClr val="tx1">
                    <a:lumMod val="50000"/>
                  </a:schemeClr>
                </a:solidFill>
              </a:rPr>
              <a:t>IAM</a:t>
            </a:r>
          </a:p>
          <a:p>
            <a:pPr marL="555750" lvl="2" indent="-285750">
              <a:buFont typeface="Wingdings" panose="05000000000000000000" pitchFamily="2" charset="2"/>
              <a:buChar char="ü"/>
            </a:pPr>
            <a:r>
              <a:rPr lang="en-US" sz="1200" dirty="0">
                <a:solidFill>
                  <a:schemeClr val="tx1">
                    <a:lumMod val="50000"/>
                  </a:schemeClr>
                </a:solidFill>
              </a:rPr>
              <a:t>Domains: Workforce, Reference</a:t>
            </a:r>
          </a:p>
          <a:p>
            <a:pPr lvl="2" indent="0">
              <a:buNone/>
            </a:pPr>
            <a:endParaRPr lang="en-US" sz="1200" dirty="0">
              <a:solidFill>
                <a:schemeClr val="tx1">
                  <a:lumMod val="50000"/>
                </a:schemeClr>
              </a:solidFill>
            </a:endParaRPr>
          </a:p>
        </p:txBody>
      </p:sp>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6" y="117618"/>
            <a:ext cx="8497370" cy="430887"/>
          </a:xfrm>
        </p:spPr>
        <p:txBody>
          <a:bodyPr/>
          <a:lstStyle/>
          <a:p>
            <a:r>
              <a:rPr lang="en-US" dirty="0"/>
              <a:t>Master Data Management Platform/tool Demand</a:t>
            </a:r>
          </a:p>
        </p:txBody>
      </p:sp>
      <p:sp>
        <p:nvSpPr>
          <p:cNvPr id="4" name="TextBox 3">
            <a:extLst>
              <a:ext uri="{FF2B5EF4-FFF2-40B4-BE49-F238E27FC236}">
                <a16:creationId xmlns:a16="http://schemas.microsoft.com/office/drawing/2014/main" id="{AF152C34-ECAE-4C22-A661-E3B6C5C17F6A}"/>
              </a:ext>
            </a:extLst>
          </p:cNvPr>
          <p:cNvSpPr txBox="1"/>
          <p:nvPr/>
        </p:nvSpPr>
        <p:spPr bwMode="auto">
          <a:xfrm>
            <a:off x="4572000" y="461394"/>
            <a:ext cx="4440414" cy="380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171450" lvl="1" indent="-171450">
              <a:buFont typeface="Arial" panose="020B0604020202020204" pitchFamily="34" charset="0"/>
              <a:buChar char="•"/>
            </a:pPr>
            <a:r>
              <a:rPr lang="en-US" sz="1400" b="1" dirty="0">
                <a:solidFill>
                  <a:schemeClr val="tx1">
                    <a:lumMod val="50000"/>
                  </a:schemeClr>
                </a:solidFill>
              </a:rPr>
              <a:t>Workforce Data Domain</a:t>
            </a:r>
          </a:p>
          <a:p>
            <a:pPr marL="555750" lvl="2" indent="-285750">
              <a:buFont typeface="Wingdings" panose="05000000000000000000" pitchFamily="2" charset="2"/>
              <a:buChar char="ü"/>
            </a:pPr>
            <a:r>
              <a:rPr lang="en-US" sz="1200" dirty="0">
                <a:solidFill>
                  <a:schemeClr val="tx1">
                    <a:lumMod val="50000"/>
                  </a:schemeClr>
                </a:solidFill>
              </a:rPr>
              <a:t>Domains: Workforce, Reference</a:t>
            </a:r>
          </a:p>
          <a:p>
            <a:pPr marL="555750" lvl="2" indent="-285750">
              <a:buFont typeface="Wingdings" panose="05000000000000000000" pitchFamily="2" charset="2"/>
              <a:buChar char="ü"/>
            </a:pPr>
            <a:r>
              <a:rPr lang="en-US" sz="1200" dirty="0">
                <a:solidFill>
                  <a:schemeClr val="tx1">
                    <a:lumMod val="50000"/>
                  </a:schemeClr>
                </a:solidFill>
              </a:rPr>
              <a:t>FY2022 Business case has included MDM license cost </a:t>
            </a:r>
          </a:p>
          <a:p>
            <a:pPr marL="171450" lvl="1" indent="-171450">
              <a:buFont typeface="Arial" panose="020B0604020202020204" pitchFamily="34" charset="0"/>
              <a:buChar char="•"/>
            </a:pPr>
            <a:r>
              <a:rPr lang="en-US" sz="1600" b="1" dirty="0">
                <a:solidFill>
                  <a:schemeClr val="tx1">
                    <a:lumMod val="50000"/>
                  </a:schemeClr>
                </a:solidFill>
              </a:rPr>
              <a:t>Digital Enablement</a:t>
            </a:r>
          </a:p>
          <a:p>
            <a:pPr marL="555750" lvl="2" indent="-285750">
              <a:buFont typeface="Wingdings" panose="05000000000000000000" pitchFamily="2" charset="2"/>
              <a:buChar char="ü"/>
            </a:pPr>
            <a:r>
              <a:rPr lang="en-US" sz="1200" dirty="0">
                <a:solidFill>
                  <a:schemeClr val="tx1">
                    <a:lumMod val="50000"/>
                  </a:schemeClr>
                </a:solidFill>
              </a:rPr>
              <a:t>Domains: Customer, Workforce, Asset, Location,  Reference</a:t>
            </a:r>
          </a:p>
          <a:p>
            <a:pPr marL="555750" lvl="2" indent="-285750">
              <a:buFont typeface="Wingdings" panose="05000000000000000000" pitchFamily="2" charset="2"/>
              <a:buChar char="ü"/>
            </a:pPr>
            <a:r>
              <a:rPr lang="en-US" sz="1200" dirty="0" err="1">
                <a:solidFill>
                  <a:schemeClr val="tx1">
                    <a:lumMod val="50000"/>
                  </a:schemeClr>
                </a:solidFill>
              </a:rPr>
              <a:t>OnMyWay</a:t>
            </a:r>
            <a:r>
              <a:rPr lang="en-US" sz="1200" dirty="0">
                <a:solidFill>
                  <a:schemeClr val="tx1">
                    <a:lumMod val="50000"/>
                  </a:schemeClr>
                </a:solidFill>
              </a:rPr>
              <a:t>, </a:t>
            </a:r>
            <a:r>
              <a:rPr lang="en-US" sz="1200" dirty="0" err="1">
                <a:solidFill>
                  <a:schemeClr val="tx1">
                    <a:lumMod val="50000"/>
                  </a:schemeClr>
                </a:solidFill>
              </a:rPr>
              <a:t>FutureNow</a:t>
            </a:r>
            <a:r>
              <a:rPr lang="en-US" sz="1200" dirty="0">
                <a:solidFill>
                  <a:schemeClr val="tx1">
                    <a:lumMod val="50000"/>
                  </a:schemeClr>
                </a:solidFill>
              </a:rPr>
              <a:t>, VMO, Smart Target etc.</a:t>
            </a:r>
          </a:p>
          <a:p>
            <a:pPr marL="171450" lvl="1" indent="-171450">
              <a:buFont typeface="Arial" panose="020B0604020202020204" pitchFamily="34" charset="0"/>
              <a:buChar char="•"/>
            </a:pPr>
            <a:r>
              <a:rPr lang="en-US" sz="1400" b="1" dirty="0">
                <a:solidFill>
                  <a:schemeClr val="tx1">
                    <a:lumMod val="50000"/>
                  </a:schemeClr>
                </a:solidFill>
              </a:rPr>
              <a:t>RIO based UK-ET and UK-GT initiatives</a:t>
            </a:r>
          </a:p>
          <a:p>
            <a:pPr marL="555750" lvl="2" indent="-285750">
              <a:buFont typeface="Wingdings" panose="05000000000000000000" pitchFamily="2" charset="2"/>
              <a:buChar char="ü"/>
            </a:pPr>
            <a:r>
              <a:rPr lang="en-US" sz="1200" dirty="0">
                <a:solidFill>
                  <a:schemeClr val="tx1">
                    <a:lumMod val="50000"/>
                  </a:schemeClr>
                </a:solidFill>
              </a:rPr>
              <a:t>Domains: Customer B2B, Workforce, Asset, Location, Vendor, Product, Reference</a:t>
            </a:r>
          </a:p>
          <a:p>
            <a:pPr marL="171450" lvl="1" indent="-171450">
              <a:buFont typeface="Arial" panose="020B0604020202020204" pitchFamily="34" charset="0"/>
              <a:buChar char="•"/>
            </a:pPr>
            <a:r>
              <a:rPr lang="en-US" sz="1400" b="1" dirty="0">
                <a:solidFill>
                  <a:schemeClr val="tx1">
                    <a:lumMod val="50000"/>
                  </a:schemeClr>
                </a:solidFill>
              </a:rPr>
              <a:t>ESO</a:t>
            </a:r>
          </a:p>
          <a:p>
            <a:pPr marL="555750" lvl="2" indent="-285750">
              <a:buFont typeface="Wingdings" panose="05000000000000000000" pitchFamily="2" charset="2"/>
              <a:buChar char="ü"/>
            </a:pPr>
            <a:r>
              <a:rPr lang="en-US" sz="1200" dirty="0">
                <a:solidFill>
                  <a:schemeClr val="tx1">
                    <a:lumMod val="50000"/>
                  </a:schemeClr>
                </a:solidFill>
              </a:rPr>
              <a:t>Domains: Customer B2b, Workforce, Asset, Location,  Reference</a:t>
            </a:r>
          </a:p>
          <a:p>
            <a:pPr marL="171450" lvl="1" indent="-171450">
              <a:buFont typeface="Arial" panose="020B0604020202020204" pitchFamily="34" charset="0"/>
              <a:buChar char="•"/>
            </a:pPr>
            <a:r>
              <a:rPr lang="en-US" sz="1400" b="1" dirty="0">
                <a:solidFill>
                  <a:schemeClr val="tx1">
                    <a:lumMod val="50000"/>
                  </a:schemeClr>
                </a:solidFill>
              </a:rPr>
              <a:t>Energy Efficiency/Clean Energy initiative</a:t>
            </a:r>
          </a:p>
          <a:p>
            <a:pPr marL="555750" lvl="2" indent="-285750">
              <a:buFont typeface="Wingdings" panose="05000000000000000000" pitchFamily="2" charset="2"/>
              <a:buChar char="ü"/>
            </a:pPr>
            <a:r>
              <a:rPr lang="en-US" sz="1200" dirty="0">
                <a:solidFill>
                  <a:schemeClr val="tx1">
                    <a:lumMod val="50000"/>
                  </a:schemeClr>
                </a:solidFill>
              </a:rPr>
              <a:t>Domains: Customer, Workforce, Reference</a:t>
            </a:r>
          </a:p>
        </p:txBody>
      </p:sp>
      <p:sp>
        <p:nvSpPr>
          <p:cNvPr id="3" name="Oval 2">
            <a:extLst>
              <a:ext uri="{FF2B5EF4-FFF2-40B4-BE49-F238E27FC236}">
                <a16:creationId xmlns:a16="http://schemas.microsoft.com/office/drawing/2014/main" id="{776FE0B1-CEE7-48D8-BF00-4DE53650B5E4}"/>
              </a:ext>
            </a:extLst>
          </p:cNvPr>
          <p:cNvSpPr/>
          <p:nvPr/>
        </p:nvSpPr>
        <p:spPr bwMode="auto">
          <a:xfrm>
            <a:off x="787399" y="1611199"/>
            <a:ext cx="2174286" cy="262467"/>
          </a:xfrm>
          <a:prstGeom prst="ellipse">
            <a:avLst/>
          </a:prstGeom>
          <a:solidFill>
            <a:schemeClr val="accent1">
              <a:alpha val="51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a:solidFill>
                <a:schemeClr val="bg1"/>
              </a:solidFill>
              <a:latin typeface="+mn-lt"/>
              <a:cs typeface="Arial"/>
            </a:endParaRPr>
          </a:p>
        </p:txBody>
      </p:sp>
      <p:sp>
        <p:nvSpPr>
          <p:cNvPr id="6" name="Oval 5">
            <a:extLst>
              <a:ext uri="{FF2B5EF4-FFF2-40B4-BE49-F238E27FC236}">
                <a16:creationId xmlns:a16="http://schemas.microsoft.com/office/drawing/2014/main" id="{674C395C-CAE9-4136-94EC-3AE2CA0951ED}"/>
              </a:ext>
            </a:extLst>
          </p:cNvPr>
          <p:cNvSpPr/>
          <p:nvPr/>
        </p:nvSpPr>
        <p:spPr bwMode="auto">
          <a:xfrm>
            <a:off x="787398" y="2861770"/>
            <a:ext cx="2247115" cy="262467"/>
          </a:xfrm>
          <a:prstGeom prst="ellipse">
            <a:avLst/>
          </a:prstGeom>
          <a:solidFill>
            <a:schemeClr val="accent1">
              <a:alpha val="51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a:solidFill>
                <a:schemeClr val="bg1"/>
              </a:solidFill>
              <a:latin typeface="+mn-lt"/>
              <a:cs typeface="Arial"/>
            </a:endParaRPr>
          </a:p>
        </p:txBody>
      </p:sp>
    </p:spTree>
    <p:extLst>
      <p:ext uri="{BB962C8B-B14F-4D97-AF65-F5344CB8AC3E}">
        <p14:creationId xmlns:p14="http://schemas.microsoft.com/office/powerpoint/2010/main" val="36081273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24C103-4B18-4DC9-94D5-A166B433FC07}"/>
              </a:ext>
            </a:extLst>
          </p:cNvPr>
          <p:cNvSpPr txBox="1"/>
          <p:nvPr/>
        </p:nvSpPr>
        <p:spPr bwMode="auto">
          <a:xfrm>
            <a:off x="314929" y="548505"/>
            <a:ext cx="8514141"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600" dirty="0">
                <a:solidFill>
                  <a:schemeClr val="tx1">
                    <a:lumMod val="50000"/>
                  </a:schemeClr>
                </a:solidFill>
              </a:rPr>
              <a:t>Option 1 – Full Enterprise License - </a:t>
            </a:r>
            <a:r>
              <a:rPr lang="en-US" sz="1600" dirty="0"/>
              <a:t>$875,000/year (Preferred)</a:t>
            </a:r>
          </a:p>
          <a:p>
            <a:r>
              <a:rPr lang="en-US" sz="1400" b="0" dirty="0">
                <a:solidFill>
                  <a:schemeClr val="tx1">
                    <a:lumMod val="50000"/>
                  </a:schemeClr>
                </a:solidFill>
              </a:rPr>
              <a:t>	- Enterprise US Global use license for 10M Profiles</a:t>
            </a:r>
          </a:p>
          <a:p>
            <a:r>
              <a:rPr lang="en-US" sz="1400" b="0" dirty="0">
                <a:solidFill>
                  <a:schemeClr val="tx1">
                    <a:lumMod val="50000"/>
                  </a:schemeClr>
                </a:solidFill>
              </a:rPr>
              <a:t>	- Data domains - Customer, Asset, Location, Workforce, Product, Supplier, Reference etc.</a:t>
            </a:r>
          </a:p>
          <a:p>
            <a:r>
              <a:rPr lang="en-US" sz="1600" dirty="0">
                <a:solidFill>
                  <a:schemeClr val="tx1">
                    <a:lumMod val="50000"/>
                  </a:schemeClr>
                </a:solidFill>
              </a:rPr>
              <a:t>Option 2 – Customer domain first - </a:t>
            </a:r>
            <a:r>
              <a:rPr lang="en-US" sz="1600" dirty="0"/>
              <a:t>$952,000/year</a:t>
            </a:r>
          </a:p>
          <a:p>
            <a:r>
              <a:rPr lang="en-US" sz="1400" b="0" dirty="0">
                <a:solidFill>
                  <a:schemeClr val="tx1">
                    <a:lumMod val="50000"/>
                  </a:schemeClr>
                </a:solidFill>
              </a:rPr>
              <a:t>	- US Global use license for 8M Profiles</a:t>
            </a:r>
            <a:endParaRPr lang="en-US" sz="1400" dirty="0"/>
          </a:p>
          <a:p>
            <a:r>
              <a:rPr lang="en-US" sz="1400" b="0" dirty="0">
                <a:solidFill>
                  <a:schemeClr val="tx1">
                    <a:lumMod val="50000"/>
                  </a:schemeClr>
                </a:solidFill>
              </a:rPr>
              <a:t>	- Data Domain – Customer and cost </a:t>
            </a:r>
            <a:r>
              <a:rPr lang="en-US" sz="1400" dirty="0"/>
              <a:t>$812,000/year</a:t>
            </a:r>
            <a:endParaRPr lang="en-US" sz="1400" b="0" dirty="0">
              <a:solidFill>
                <a:schemeClr val="tx1">
                  <a:lumMod val="50000"/>
                </a:schemeClr>
              </a:solidFill>
            </a:endParaRPr>
          </a:p>
          <a:p>
            <a:r>
              <a:rPr lang="en-US" sz="1400" b="0" dirty="0">
                <a:solidFill>
                  <a:schemeClr val="tx1">
                    <a:lumMod val="50000"/>
                  </a:schemeClr>
                </a:solidFill>
              </a:rPr>
              <a:t>	- Additional </a:t>
            </a:r>
            <a:r>
              <a:rPr lang="en-US" sz="1400" dirty="0"/>
              <a:t>$140,000/Year </a:t>
            </a:r>
            <a:r>
              <a:rPr lang="en-US" sz="1400" b="0" dirty="0">
                <a:solidFill>
                  <a:schemeClr val="tx1">
                    <a:lumMod val="50000"/>
                  </a:schemeClr>
                </a:solidFill>
              </a:rPr>
              <a:t>cost for 1.7M profiles for Asset, Location, Workforce data domains</a:t>
            </a:r>
          </a:p>
          <a:p>
            <a:r>
              <a:rPr lang="en-US" sz="1600" dirty="0">
                <a:solidFill>
                  <a:schemeClr val="tx1">
                    <a:lumMod val="50000"/>
                  </a:schemeClr>
                </a:solidFill>
              </a:rPr>
              <a:t>Option 3 – Asset/Location domain first - </a:t>
            </a:r>
            <a:r>
              <a:rPr lang="en-US" sz="1600" dirty="0"/>
              <a:t>$998,300/year</a:t>
            </a:r>
            <a:endParaRPr lang="en-US" sz="1400" dirty="0"/>
          </a:p>
          <a:p>
            <a:r>
              <a:rPr lang="en-US" sz="1400" b="0" dirty="0">
                <a:solidFill>
                  <a:schemeClr val="tx1">
                    <a:lumMod val="50000"/>
                  </a:schemeClr>
                </a:solidFill>
              </a:rPr>
              <a:t>	- US Global use license for 165K Profiles</a:t>
            </a:r>
          </a:p>
          <a:p>
            <a:r>
              <a:rPr lang="en-US" sz="1400" b="0" dirty="0">
                <a:solidFill>
                  <a:schemeClr val="tx1">
                    <a:lumMod val="50000"/>
                  </a:schemeClr>
                </a:solidFill>
              </a:rPr>
              <a:t>	- Data Domain – Asset, Location and cost </a:t>
            </a:r>
            <a:r>
              <a:rPr lang="en-US" sz="1400" dirty="0"/>
              <a:t>$598,300/year</a:t>
            </a:r>
          </a:p>
          <a:p>
            <a:r>
              <a:rPr lang="en-US" sz="1400" b="0" dirty="0">
                <a:solidFill>
                  <a:schemeClr val="tx1">
                    <a:lumMod val="50000"/>
                  </a:schemeClr>
                </a:solidFill>
              </a:rPr>
              <a:t>	- Additional </a:t>
            </a:r>
            <a:r>
              <a:rPr lang="en-US" sz="1400" dirty="0"/>
              <a:t>$400,000/year </a:t>
            </a:r>
            <a:r>
              <a:rPr lang="en-US" sz="1400" b="0" dirty="0">
                <a:solidFill>
                  <a:schemeClr val="tx1">
                    <a:lumMod val="50000"/>
                  </a:schemeClr>
                </a:solidFill>
              </a:rPr>
              <a:t>for 8M profiles for Customer, Workforce data domains</a:t>
            </a:r>
          </a:p>
          <a:p>
            <a:endParaRPr lang="en-US" sz="1400" b="0" dirty="0">
              <a:solidFill>
                <a:schemeClr val="tx1">
                  <a:lumMod val="50000"/>
                </a:schemeClr>
              </a:solidFill>
            </a:endParaRPr>
          </a:p>
          <a:p>
            <a:r>
              <a:rPr lang="en-US" sz="1600" dirty="0"/>
              <a:t>Recommendation – Option 1 is the most revenue friendly for NG and our customers while also being the better strategic plan.</a:t>
            </a:r>
          </a:p>
        </p:txBody>
      </p:sp>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6" y="117618"/>
            <a:ext cx="8497370" cy="430887"/>
          </a:xfrm>
        </p:spPr>
        <p:txBody>
          <a:bodyPr/>
          <a:lstStyle/>
          <a:p>
            <a:r>
              <a:rPr lang="en-US" dirty="0"/>
              <a:t>Master Data Management License Options</a:t>
            </a:r>
          </a:p>
        </p:txBody>
      </p:sp>
    </p:spTree>
    <p:extLst>
      <p:ext uri="{BB962C8B-B14F-4D97-AF65-F5344CB8AC3E}">
        <p14:creationId xmlns:p14="http://schemas.microsoft.com/office/powerpoint/2010/main" val="19833622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24C103-4B18-4DC9-94D5-A166B433FC07}"/>
              </a:ext>
            </a:extLst>
          </p:cNvPr>
          <p:cNvSpPr txBox="1"/>
          <p:nvPr/>
        </p:nvSpPr>
        <p:spPr bwMode="auto">
          <a:xfrm>
            <a:off x="314929" y="645610"/>
            <a:ext cx="8514141" cy="364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285750" indent="-285750">
              <a:buFont typeface="Arial" panose="020B0604020202020204" pitchFamily="34" charset="0"/>
              <a:buChar char="•"/>
            </a:pPr>
            <a:r>
              <a:rPr lang="en-US" sz="1400" b="0" dirty="0">
                <a:solidFill>
                  <a:schemeClr val="tx1">
                    <a:lumMod val="50000"/>
                  </a:schemeClr>
                </a:solidFill>
              </a:rPr>
              <a:t>As part of IT foundational Data Management - Master Data Management work, the following has been added to the investment planning of FY 2022 budget:</a:t>
            </a:r>
          </a:p>
          <a:p>
            <a:r>
              <a:rPr lang="en-US" sz="1400" dirty="0"/>
              <a:t>	CAPEX – $230,000 </a:t>
            </a:r>
          </a:p>
          <a:p>
            <a:r>
              <a:rPr lang="en-US" sz="1400" dirty="0"/>
              <a:t>	OPEX    –  $50,000 </a:t>
            </a:r>
          </a:p>
          <a:p>
            <a:r>
              <a:rPr lang="en-US" sz="1400" dirty="0"/>
              <a:t>	RTB      – $600,000*           *Paid but Business sponsored programs</a:t>
            </a:r>
          </a:p>
          <a:p>
            <a:r>
              <a:rPr lang="en-US" sz="1400" dirty="0"/>
              <a:t>	</a:t>
            </a:r>
            <a:r>
              <a:rPr lang="en-US" sz="1400" u="sng" dirty="0"/>
              <a:t>Total:</a:t>
            </a:r>
            <a:r>
              <a:rPr lang="en-US" sz="1400" dirty="0"/>
              <a:t>      $880,000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0" dirty="0" err="1">
                <a:solidFill>
                  <a:schemeClr val="tx1">
                    <a:lumMod val="50000"/>
                  </a:schemeClr>
                </a:solidFill>
              </a:rPr>
              <a:t>GridMod</a:t>
            </a:r>
            <a:r>
              <a:rPr lang="en-US" sz="1400" b="0" dirty="0">
                <a:solidFill>
                  <a:schemeClr val="tx1">
                    <a:lumMod val="50000"/>
                  </a:schemeClr>
                </a:solidFill>
              </a:rPr>
              <a:t> project has approved FY2022 budget with allocated MDM license cost</a:t>
            </a:r>
          </a:p>
          <a:p>
            <a:pPr marL="285750" indent="-285750">
              <a:buFont typeface="Arial" panose="020B0604020202020204" pitchFamily="34" charset="0"/>
              <a:buChar char="•"/>
            </a:pPr>
            <a:endParaRPr lang="en-US" sz="1400" b="0" dirty="0">
              <a:solidFill>
                <a:schemeClr val="tx1">
                  <a:lumMod val="50000"/>
                </a:schemeClr>
              </a:solidFill>
            </a:endParaRPr>
          </a:p>
          <a:p>
            <a:pPr marL="285750" indent="-285750">
              <a:buFont typeface="Arial" panose="020B0604020202020204" pitchFamily="34" charset="0"/>
              <a:buChar char="•"/>
            </a:pPr>
            <a:r>
              <a:rPr lang="en-US" sz="1400" b="0" dirty="0">
                <a:solidFill>
                  <a:schemeClr val="tx1">
                    <a:lumMod val="50000"/>
                  </a:schemeClr>
                </a:solidFill>
              </a:rPr>
              <a:t>AMI project has approved FY2022 budget with allocated MDM license cost</a:t>
            </a:r>
          </a:p>
          <a:p>
            <a:pPr marL="285750" indent="-285750">
              <a:buFont typeface="Arial" panose="020B0604020202020204" pitchFamily="34" charset="0"/>
              <a:buChar char="•"/>
            </a:pPr>
            <a:endParaRPr lang="en-US" sz="1400" b="0" dirty="0">
              <a:solidFill>
                <a:schemeClr val="tx1">
                  <a:lumMod val="50000"/>
                </a:schemeClr>
              </a:solidFill>
            </a:endParaRPr>
          </a:p>
          <a:p>
            <a:pPr marL="285750" indent="-285750">
              <a:buFont typeface="Arial" panose="020B0604020202020204" pitchFamily="34" charset="0"/>
              <a:buChar char="•"/>
            </a:pPr>
            <a:r>
              <a:rPr lang="en-US" sz="1400" b="0" dirty="0">
                <a:solidFill>
                  <a:schemeClr val="tx1">
                    <a:lumMod val="50000"/>
                  </a:schemeClr>
                </a:solidFill>
              </a:rPr>
              <a:t>Workforce Data domain </a:t>
            </a:r>
            <a:r>
              <a:rPr lang="en-US" sz="1400" b="0">
                <a:solidFill>
                  <a:schemeClr val="tx1">
                    <a:lumMod val="50000"/>
                  </a:schemeClr>
                </a:solidFill>
              </a:rPr>
              <a:t>has received </a:t>
            </a:r>
            <a:r>
              <a:rPr lang="en-US" sz="1400" b="0" dirty="0">
                <a:solidFill>
                  <a:schemeClr val="tx1">
                    <a:lumMod val="50000"/>
                  </a:schemeClr>
                </a:solidFill>
              </a:rPr>
              <a:t>got a green light to </a:t>
            </a:r>
            <a:r>
              <a:rPr lang="en-US" sz="1400" b="0">
                <a:solidFill>
                  <a:schemeClr val="tx1">
                    <a:lumMod val="50000"/>
                  </a:schemeClr>
                </a:solidFill>
              </a:rPr>
              <a:t>move forward on 3/8</a:t>
            </a:r>
            <a:endParaRPr lang="en-US" sz="1400" b="0" dirty="0">
              <a:solidFill>
                <a:schemeClr val="tx1">
                  <a:lumMod val="50000"/>
                </a:schemeClr>
              </a:solidFill>
            </a:endParaRPr>
          </a:p>
          <a:p>
            <a:pPr marL="285750" indent="-285750">
              <a:buFont typeface="Arial" panose="020B0604020202020204" pitchFamily="34" charset="0"/>
              <a:buChar char="•"/>
            </a:pPr>
            <a:endParaRPr lang="en-US" sz="1400" b="0" dirty="0">
              <a:solidFill>
                <a:schemeClr val="tx1">
                  <a:lumMod val="50000"/>
                </a:schemeClr>
              </a:solidFill>
            </a:endParaRPr>
          </a:p>
        </p:txBody>
      </p:sp>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6" y="117618"/>
            <a:ext cx="8497370" cy="430887"/>
          </a:xfrm>
        </p:spPr>
        <p:txBody>
          <a:bodyPr/>
          <a:lstStyle/>
          <a:p>
            <a:r>
              <a:rPr lang="en-US" dirty="0"/>
              <a:t>Fiscal Year 2022 Budget for MDM</a:t>
            </a:r>
          </a:p>
        </p:txBody>
      </p:sp>
    </p:spTree>
    <p:extLst>
      <p:ext uri="{BB962C8B-B14F-4D97-AF65-F5344CB8AC3E}">
        <p14:creationId xmlns:p14="http://schemas.microsoft.com/office/powerpoint/2010/main" val="36953788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24C103-4B18-4DC9-94D5-A166B433FC07}"/>
              </a:ext>
            </a:extLst>
          </p:cNvPr>
          <p:cNvSpPr txBox="1"/>
          <p:nvPr/>
        </p:nvSpPr>
        <p:spPr bwMode="auto">
          <a:xfrm>
            <a:off x="314929" y="609535"/>
            <a:ext cx="8562034" cy="38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r>
              <a:rPr lang="en-US" sz="2000" dirty="0">
                <a:latin typeface="+mj-lt"/>
                <a:ea typeface="+mj-ea"/>
                <a:cs typeface="+mj-cs"/>
              </a:rPr>
              <a:t>NG Procurement/commercial teams need funding approval to move forward with contract negotiation</a:t>
            </a:r>
          </a:p>
          <a:p>
            <a:endParaRPr lang="en-US" sz="1050" dirty="0">
              <a:latin typeface="+mj-lt"/>
              <a:ea typeface="+mj-ea"/>
              <a:cs typeface="+mj-cs"/>
            </a:endParaRPr>
          </a:p>
          <a:p>
            <a:r>
              <a:rPr lang="en-US" sz="1400" dirty="0">
                <a:latin typeface="+mj-lt"/>
                <a:ea typeface="+mj-ea"/>
                <a:cs typeface="+mj-cs"/>
              </a:rPr>
              <a:t>License funding Options</a:t>
            </a:r>
          </a:p>
          <a:p>
            <a:pPr marL="612900" lvl="2" indent="-342900">
              <a:buFont typeface="+mj-lt"/>
              <a:buAutoNum type="arabicPeriod"/>
            </a:pPr>
            <a:r>
              <a:rPr lang="en-US" sz="1400" b="1" dirty="0">
                <a:solidFill>
                  <a:schemeClr val="bg2">
                    <a:lumMod val="50000"/>
                  </a:schemeClr>
                </a:solidFill>
              </a:rPr>
              <a:t>Recommended </a:t>
            </a:r>
            <a:r>
              <a:rPr lang="en-US" sz="1400" b="1">
                <a:solidFill>
                  <a:schemeClr val="bg2">
                    <a:lumMod val="50000"/>
                  </a:schemeClr>
                </a:solidFill>
              </a:rPr>
              <a:t>Option – </a:t>
            </a:r>
            <a:r>
              <a:rPr lang="en-US" sz="1400" dirty="0">
                <a:solidFill>
                  <a:schemeClr val="bg2">
                    <a:lumMod val="50000"/>
                  </a:schemeClr>
                </a:solidFill>
              </a:rPr>
              <a:t>MDM license cost will be covered from </a:t>
            </a:r>
            <a:r>
              <a:rPr lang="en-US" sz="1400" u="sng" dirty="0">
                <a:solidFill>
                  <a:schemeClr val="bg2">
                    <a:lumMod val="50000"/>
                  </a:schemeClr>
                </a:solidFill>
              </a:rPr>
              <a:t>IT4IT budget </a:t>
            </a:r>
            <a:r>
              <a:rPr lang="en-US" sz="1400" b="1" dirty="0">
                <a:solidFill>
                  <a:schemeClr val="bg2">
                    <a:lumMod val="50000"/>
                  </a:schemeClr>
                </a:solidFill>
              </a:rPr>
              <a:t>- 875K/year</a:t>
            </a:r>
          </a:p>
          <a:p>
            <a:pPr marL="612900" lvl="2" indent="-342900">
              <a:buFont typeface="+mj-lt"/>
              <a:buAutoNum type="arabicPeriod"/>
            </a:pPr>
            <a:r>
              <a:rPr lang="en-US" sz="1400" b="1" dirty="0">
                <a:solidFill>
                  <a:schemeClr val="bg2">
                    <a:lumMod val="50000"/>
                  </a:schemeClr>
                </a:solidFill>
              </a:rPr>
              <a:t>Other options:</a:t>
            </a:r>
          </a:p>
          <a:p>
            <a:pPr marL="882900" lvl="3" indent="-342900">
              <a:buFont typeface="Arial" panose="020B0604020202020204" pitchFamily="34" charset="0"/>
              <a:buChar char="•"/>
            </a:pPr>
            <a:r>
              <a:rPr lang="en-US" sz="1400" b="0" dirty="0">
                <a:solidFill>
                  <a:schemeClr val="bg2">
                    <a:lumMod val="50000"/>
                  </a:schemeClr>
                </a:solidFill>
              </a:rPr>
              <a:t>Equally shared license cost across </a:t>
            </a:r>
            <a:r>
              <a:rPr lang="en-US" sz="1400" dirty="0">
                <a:solidFill>
                  <a:schemeClr val="bg2">
                    <a:lumMod val="50000"/>
                  </a:schemeClr>
                </a:solidFill>
              </a:rPr>
              <a:t>each business domain</a:t>
            </a:r>
            <a:r>
              <a:rPr lang="en-US" sz="1400" b="0" dirty="0">
                <a:solidFill>
                  <a:schemeClr val="bg2">
                    <a:lumMod val="50000"/>
                  </a:schemeClr>
                </a:solidFill>
              </a:rPr>
              <a:t> (US ET, US GT, US Customer, Global Workforce</a:t>
            </a:r>
            <a:r>
              <a:rPr lang="en-US" sz="1400" dirty="0">
                <a:solidFill>
                  <a:schemeClr val="bg2">
                    <a:lumMod val="50000"/>
                  </a:schemeClr>
                </a:solidFill>
              </a:rPr>
              <a:t>)</a:t>
            </a:r>
            <a:r>
              <a:rPr lang="en-US" sz="1400" b="0" dirty="0">
                <a:solidFill>
                  <a:schemeClr val="bg2">
                    <a:lumMod val="50000"/>
                  </a:schemeClr>
                </a:solidFill>
              </a:rPr>
              <a:t> - </a:t>
            </a:r>
            <a:r>
              <a:rPr lang="en-US" sz="1400" b="1" dirty="0">
                <a:solidFill>
                  <a:schemeClr val="bg2">
                    <a:lumMod val="50000"/>
                  </a:schemeClr>
                </a:solidFill>
              </a:rPr>
              <a:t>$220K/year per business domain</a:t>
            </a:r>
          </a:p>
          <a:p>
            <a:pPr marL="882900" lvl="3" indent="-342900">
              <a:buFont typeface="Arial" panose="020B0604020202020204" pitchFamily="34" charset="0"/>
              <a:buChar char="•"/>
            </a:pPr>
            <a:r>
              <a:rPr lang="en-US" sz="1400" dirty="0">
                <a:solidFill>
                  <a:schemeClr val="bg2">
                    <a:lumMod val="50000"/>
                  </a:schemeClr>
                </a:solidFill>
              </a:rPr>
              <a:t>Shared license cost by each domain as per records count – </a:t>
            </a:r>
            <a:r>
              <a:rPr lang="en-US" sz="1400" b="1" dirty="0">
                <a:solidFill>
                  <a:schemeClr val="bg2">
                    <a:lumMod val="50000"/>
                  </a:schemeClr>
                </a:solidFill>
              </a:rPr>
              <a:t>Customer 8M records – 480K/year, Asset/Location 1.95M -  290K/year, Workforce 50K – 105K/year</a:t>
            </a:r>
          </a:p>
          <a:p>
            <a:pPr marL="882900" lvl="3" indent="-342900">
              <a:buFont typeface="Arial" panose="020B0604020202020204" pitchFamily="34" charset="0"/>
              <a:buChar char="•"/>
            </a:pPr>
            <a:r>
              <a:rPr lang="en-US" sz="1400" dirty="0">
                <a:solidFill>
                  <a:schemeClr val="bg2">
                    <a:lumMod val="50000"/>
                  </a:schemeClr>
                </a:solidFill>
              </a:rPr>
              <a:t>First year license cost is covered by first program (historical approach at NG) </a:t>
            </a:r>
            <a:r>
              <a:rPr lang="en-US" sz="1400" b="1" dirty="0">
                <a:solidFill>
                  <a:schemeClr val="bg2">
                    <a:lumMod val="50000"/>
                  </a:schemeClr>
                </a:solidFill>
              </a:rPr>
              <a:t>- 875K/year </a:t>
            </a:r>
            <a:endParaRPr lang="en-US" sz="1400" dirty="0">
              <a:solidFill>
                <a:schemeClr val="bg2">
                  <a:lumMod val="50000"/>
                </a:schemeClr>
              </a:solidFill>
            </a:endParaRPr>
          </a:p>
          <a:p>
            <a:pPr lvl="2" indent="0">
              <a:buNone/>
            </a:pPr>
            <a:endParaRPr lang="en-US" sz="1050" dirty="0">
              <a:solidFill>
                <a:schemeClr val="bg2">
                  <a:lumMod val="50000"/>
                </a:schemeClr>
              </a:solidFill>
            </a:endParaRPr>
          </a:p>
          <a:p>
            <a:pPr lvl="1"/>
            <a:r>
              <a:rPr lang="en-US" sz="1400" b="1" dirty="0">
                <a:solidFill>
                  <a:schemeClr val="accent1"/>
                </a:solidFill>
                <a:latin typeface="+mj-lt"/>
                <a:ea typeface="+mj-ea"/>
                <a:cs typeface="+mj-cs"/>
              </a:rPr>
              <a:t>Approved funding for standing up environment</a:t>
            </a:r>
          </a:p>
          <a:p>
            <a:pPr marL="555750" lvl="2" indent="-285750"/>
            <a:r>
              <a:rPr lang="en-US" sz="1400" dirty="0">
                <a:solidFill>
                  <a:schemeClr val="bg2">
                    <a:lumMod val="50000"/>
                  </a:schemeClr>
                </a:solidFill>
              </a:rPr>
              <a:t>IT4IT FY2022  (INVP# 5917E) </a:t>
            </a:r>
            <a:r>
              <a:rPr lang="en-US" sz="1400" b="1" dirty="0">
                <a:solidFill>
                  <a:schemeClr val="bg2">
                    <a:lumMod val="50000"/>
                  </a:schemeClr>
                </a:solidFill>
              </a:rPr>
              <a:t>- $280K</a:t>
            </a:r>
          </a:p>
        </p:txBody>
      </p:sp>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6" y="117618"/>
            <a:ext cx="8497370" cy="430887"/>
          </a:xfrm>
        </p:spPr>
        <p:txBody>
          <a:bodyPr/>
          <a:lstStyle/>
          <a:p>
            <a:r>
              <a:rPr lang="en-US" dirty="0"/>
              <a:t>Decision to Move forward</a:t>
            </a:r>
          </a:p>
        </p:txBody>
      </p:sp>
    </p:spTree>
    <p:extLst>
      <p:ext uri="{BB962C8B-B14F-4D97-AF65-F5344CB8AC3E}">
        <p14:creationId xmlns:p14="http://schemas.microsoft.com/office/powerpoint/2010/main" val="18221738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24C103-4B18-4DC9-94D5-A166B433FC07}"/>
              </a:ext>
            </a:extLst>
          </p:cNvPr>
          <p:cNvSpPr txBox="1"/>
          <p:nvPr/>
        </p:nvSpPr>
        <p:spPr bwMode="auto">
          <a:xfrm>
            <a:off x="314929" y="548505"/>
            <a:ext cx="851414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lvl="2" indent="0">
              <a:buClr>
                <a:schemeClr val="tx1"/>
              </a:buClr>
              <a:buNone/>
            </a:pPr>
            <a:r>
              <a:rPr lang="en-US" sz="1400" b="1" dirty="0">
                <a:solidFill>
                  <a:schemeClr val="accent1"/>
                </a:solidFill>
              </a:rPr>
              <a:t>Go decision:</a:t>
            </a:r>
          </a:p>
          <a:p>
            <a:pPr marL="555750" lvl="2" indent="-285750"/>
            <a:r>
              <a:rPr lang="en-US" sz="1400" b="1" dirty="0">
                <a:solidFill>
                  <a:schemeClr val="bg2">
                    <a:lumMod val="50000"/>
                  </a:schemeClr>
                </a:solidFill>
              </a:rPr>
              <a:t>MDM tool purchase</a:t>
            </a:r>
          </a:p>
          <a:p>
            <a:pPr marL="825750" lvl="3" indent="-285750"/>
            <a:r>
              <a:rPr lang="en-US" sz="1400" dirty="0">
                <a:solidFill>
                  <a:schemeClr val="bg2">
                    <a:lumMod val="50000"/>
                  </a:schemeClr>
                </a:solidFill>
              </a:rPr>
              <a:t>Complete procurement process</a:t>
            </a:r>
          </a:p>
          <a:p>
            <a:pPr marL="825750" lvl="3" indent="-285750"/>
            <a:r>
              <a:rPr lang="en-US" sz="1400" dirty="0">
                <a:solidFill>
                  <a:schemeClr val="bg2">
                    <a:lumMod val="50000"/>
                  </a:schemeClr>
                </a:solidFill>
              </a:rPr>
              <a:t>Sign contract</a:t>
            </a:r>
          </a:p>
          <a:p>
            <a:pPr marL="555750" lvl="2" indent="-285750"/>
            <a:r>
              <a:rPr lang="en-US" sz="1400" b="1" dirty="0">
                <a:solidFill>
                  <a:schemeClr val="bg2">
                    <a:lumMod val="50000"/>
                  </a:schemeClr>
                </a:solidFill>
              </a:rPr>
              <a:t>Initiate standing the MDM environment </a:t>
            </a:r>
          </a:p>
          <a:p>
            <a:pPr marL="825750" lvl="3" indent="-285750"/>
            <a:r>
              <a:rPr lang="en-US" sz="1400" dirty="0">
                <a:solidFill>
                  <a:schemeClr val="bg2">
                    <a:lumMod val="50000"/>
                  </a:schemeClr>
                </a:solidFill>
              </a:rPr>
              <a:t>Engage professional service</a:t>
            </a:r>
          </a:p>
          <a:p>
            <a:pPr marL="825750" lvl="3" indent="-285750"/>
            <a:r>
              <a:rPr lang="en-US" sz="1400" dirty="0">
                <a:solidFill>
                  <a:schemeClr val="bg2">
                    <a:lumMod val="50000"/>
                  </a:schemeClr>
                </a:solidFill>
              </a:rPr>
              <a:t>Engage internal production management team</a:t>
            </a:r>
          </a:p>
          <a:p>
            <a:pPr marL="825750" lvl="3" indent="-285750"/>
            <a:r>
              <a:rPr lang="en-US" sz="1400" dirty="0">
                <a:solidFill>
                  <a:schemeClr val="bg2">
                    <a:lumMod val="50000"/>
                  </a:schemeClr>
                </a:solidFill>
              </a:rPr>
              <a:t>Establish NG connectivity</a:t>
            </a:r>
          </a:p>
          <a:p>
            <a:pPr marL="555750" lvl="2" indent="-285750"/>
            <a:r>
              <a:rPr lang="en-US" sz="1400" b="1" dirty="0">
                <a:solidFill>
                  <a:schemeClr val="bg2">
                    <a:lumMod val="50000"/>
                  </a:schemeClr>
                </a:solidFill>
              </a:rPr>
              <a:t>Initiate MVP with business programs - Grid Mod and AMI</a:t>
            </a:r>
          </a:p>
          <a:p>
            <a:pPr marL="825750" lvl="3" indent="-285750"/>
            <a:r>
              <a:rPr lang="en-US" sz="1400" dirty="0">
                <a:solidFill>
                  <a:schemeClr val="bg2">
                    <a:lumMod val="50000"/>
                  </a:schemeClr>
                </a:solidFill>
              </a:rPr>
              <a:t>Engage program manager and finalize plan</a:t>
            </a:r>
          </a:p>
          <a:p>
            <a:pPr marL="285750" indent="-285750">
              <a:buFont typeface="Arial" panose="020B0604020202020204" pitchFamily="34" charset="0"/>
              <a:buChar char="•"/>
            </a:pPr>
            <a:endParaRPr lang="en-US" dirty="0">
              <a:solidFill>
                <a:schemeClr val="bg2">
                  <a:lumMod val="50000"/>
                </a:schemeClr>
              </a:solidFill>
              <a:cs typeface="+mn-cs"/>
            </a:endParaRPr>
          </a:p>
          <a:p>
            <a:pPr marL="0" lvl="2" indent="0">
              <a:buClr>
                <a:schemeClr val="tx1"/>
              </a:buClr>
              <a:buNone/>
            </a:pPr>
            <a:r>
              <a:rPr lang="en-US" sz="1400" b="1" dirty="0">
                <a:solidFill>
                  <a:schemeClr val="accent1"/>
                </a:solidFill>
              </a:rPr>
              <a:t>No go decision:</a:t>
            </a:r>
          </a:p>
          <a:p>
            <a:pPr marL="555750" lvl="2" indent="-285750"/>
            <a:r>
              <a:rPr lang="en-US" sz="1400" b="1" dirty="0">
                <a:solidFill>
                  <a:schemeClr val="bg2">
                    <a:lumMod val="50000"/>
                  </a:schemeClr>
                </a:solidFill>
              </a:rPr>
              <a:t>Guidance on next step</a:t>
            </a:r>
            <a:endParaRPr lang="en-US" b="1" dirty="0"/>
          </a:p>
        </p:txBody>
      </p:sp>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6" y="117618"/>
            <a:ext cx="8497370" cy="430887"/>
          </a:xfrm>
        </p:spPr>
        <p:txBody>
          <a:bodyPr/>
          <a:lstStyle/>
          <a:p>
            <a:r>
              <a:rPr lang="en-US" dirty="0"/>
              <a:t>Next Steps</a:t>
            </a:r>
          </a:p>
        </p:txBody>
      </p:sp>
    </p:spTree>
    <p:extLst>
      <p:ext uri="{BB962C8B-B14F-4D97-AF65-F5344CB8AC3E}">
        <p14:creationId xmlns:p14="http://schemas.microsoft.com/office/powerpoint/2010/main" val="357167149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D0F478B68CCB418629D5A3D5ECB678" ma:contentTypeVersion="12" ma:contentTypeDescription="Create a new document." ma:contentTypeScope="" ma:versionID="138bd2563609da7d5a9db950db7f5b8f">
  <xsd:schema xmlns:xsd="http://www.w3.org/2001/XMLSchema" xmlns:xs="http://www.w3.org/2001/XMLSchema" xmlns:p="http://schemas.microsoft.com/office/2006/metadata/properties" xmlns:ns3="2fb88c42-9484-45db-b1a7-c717f8961fa6" xmlns:ns4="d04553ff-5444-4dd5-ba90-cf9ec227a264" targetNamespace="http://schemas.microsoft.com/office/2006/metadata/properties" ma:root="true" ma:fieldsID="2e3ed490b5bcd9cf790df84676ec4f50" ns3:_="" ns4:_="">
    <xsd:import namespace="2fb88c42-9484-45db-b1a7-c717f8961fa6"/>
    <xsd:import namespace="d04553ff-5444-4dd5-ba90-cf9ec227a2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b88c42-9484-45db-b1a7-c717f8961f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53ff-5444-4dd5-ba90-cf9ec227a2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60FBF8-9DE6-471E-913A-3152BA878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b88c42-9484-45db-b1a7-c717f8961fa6"/>
    <ds:schemaRef ds:uri="d04553ff-5444-4dd5-ba90-cf9ec227a2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2C987D-4A47-4F11-8121-36694FAAAC4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fb88c42-9484-45db-b1a7-c717f8961fa6"/>
    <ds:schemaRef ds:uri="d04553ff-5444-4dd5-ba90-cf9ec227a264"/>
    <ds:schemaRef ds:uri="http://www.w3.org/XML/1998/namespace"/>
    <ds:schemaRef ds:uri="http://purl.org/dc/dcmitype/"/>
  </ds:schemaRefs>
</ds:datastoreItem>
</file>

<file path=customXml/itemProps3.xml><?xml version="1.0" encoding="utf-8"?>
<ds:datastoreItem xmlns:ds="http://schemas.openxmlformats.org/officeDocument/2006/customXml" ds:itemID="{58EE5461-4101-49A9-A707-0A90845F1E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29367</TotalTime>
  <Words>1883</Words>
  <Application>Microsoft Office PowerPoint</Application>
  <PresentationFormat>On-screen Show (16:9)</PresentationFormat>
  <Paragraphs>398</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Comic Sans MS</vt:lpstr>
      <vt:lpstr>Wingdings</vt:lpstr>
      <vt:lpstr>NG_PPT_16x9_Generic_template-blue</vt:lpstr>
      <vt:lpstr>Executive Summary</vt:lpstr>
      <vt:lpstr>Master Data Management (MDM)</vt:lpstr>
      <vt:lpstr>Master Data Management Platform Selection and Timeline</vt:lpstr>
      <vt:lpstr>Master Data Management Proposed Roadmap (Draft)</vt:lpstr>
      <vt:lpstr>Master Data Management Platform/tool Demand</vt:lpstr>
      <vt:lpstr>Master Data Management License Options</vt:lpstr>
      <vt:lpstr>Fiscal Year 2022 Budget for MDM</vt:lpstr>
      <vt:lpstr>Decision to Move forward</vt:lpstr>
      <vt:lpstr>Next Steps</vt:lpstr>
      <vt:lpstr>PowerPoint Presentation</vt:lpstr>
      <vt:lpstr>Why Master Data Management (MDM)?</vt:lpstr>
      <vt:lpstr>PowerPoint Presentation</vt:lpstr>
      <vt:lpstr>Enterprise Data Platform</vt:lpstr>
      <vt:lpstr>Benefits of Master Data Management </vt:lpstr>
      <vt:lpstr>Master Data Management Use Cases</vt:lpstr>
      <vt:lpstr>PowerPoint Presentation</vt:lpstr>
      <vt:lpstr>Assumptions </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Thomson, Fraser</dc:creator>
  <cp:lastModifiedBy>Ajwaliya, Nishit</cp:lastModifiedBy>
  <cp:revision>36</cp:revision>
  <cp:lastPrinted>2018-08-10T07:16:05Z</cp:lastPrinted>
  <dcterms:created xsi:type="dcterms:W3CDTF">2018-09-19T13:44:21Z</dcterms:created>
  <dcterms:modified xsi:type="dcterms:W3CDTF">2021-03-30T00:04:06Z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0x0101001AD0F478B68CCB418629D5A3D5ECB678</vt:lpwstr>
  </property>
</Properties>
</file>