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50" r:id="rId5"/>
    <p:sldId id="256" r:id="rId6"/>
    <p:sldId id="352" r:id="rId7"/>
    <p:sldId id="3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san, SikderAli" initials="AS" lastIdx="4" clrIdx="0">
    <p:extLst>
      <p:ext uri="{19B8F6BF-5375-455C-9EA6-DF929625EA0E}">
        <p15:presenceInfo xmlns:p15="http://schemas.microsoft.com/office/powerpoint/2012/main" userId="S::sikderali.ahasan@uk.nationalgrid.com::e8d74725-063e-43bf-91c1-e07861f373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F6472-DF9A-4CAA-99D4-5977E36C5CCC}" v="1" dt="2021-03-24T21:36:43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11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230F6472-DF9A-4CAA-99D4-5977E36C5CCC}"/>
    <pc:docChg chg="addSld modSld">
      <pc:chgData name="Ajwaliya, Nishit" userId="d6171631-3d08-453d-8afd-2dc62a5026e2" providerId="ADAL" clId="{230F6472-DF9A-4CAA-99D4-5977E36C5CCC}" dt="2021-03-24T21:36:43.862" v="0"/>
      <pc:docMkLst>
        <pc:docMk/>
      </pc:docMkLst>
      <pc:sldChg chg="add">
        <pc:chgData name="Ajwaliya, Nishit" userId="d6171631-3d08-453d-8afd-2dc62a5026e2" providerId="ADAL" clId="{230F6472-DF9A-4CAA-99D4-5977E36C5CCC}" dt="2021-03-24T21:36:43.862" v="0"/>
        <pc:sldMkLst>
          <pc:docMk/>
          <pc:sldMk cId="4268303640" sldId="35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83D6-5773-4571-B7CB-F463F58E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935A-0E0C-46F7-80CD-B33E422D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91FF-4C78-43E2-9117-36F89C4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8D00-FCF0-4BA9-8E6F-FD8F419E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94B1-2388-45CD-BFEE-0B602100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9382-3E07-4714-A34E-898DD06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0FDE9-045D-4FD1-924E-BD9959B1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A7-6C91-4D71-856A-3AEA9948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1116-7C77-4A7D-8200-7B5B1063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73A7-ECE6-44E7-A0BF-44CCBB58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BB496-E309-4FE1-933E-D3C3081D9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7EAA5-E9B3-4203-AAEE-363DFB914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25C0-CD44-416E-B24D-781CB8C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7091-3615-4E43-9D1E-CFC201BB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A427-5013-44FF-841B-5681FE25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7525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029F-4FD9-4516-8132-8C973B64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3F2B-74AA-4097-AE76-36C7A72D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AC4D-2F73-4A12-A73F-EC2526F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6C67-FE04-4BBD-A5B1-531EF778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02B1-1F33-4FD4-B7F1-242A18F2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F27D-9871-474A-A87F-E2F5AF65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AD2FB-8094-465C-B05D-01B124B7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6197-1CE7-4184-B749-FB46DDDF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C810-CB8D-4724-8DCF-0A0003BD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7D0F-FC98-4AB2-8BA8-6CBC5BA5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3F42-F751-4629-9361-555B07CB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7E2D-AE83-495A-92AC-F72A0A988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A564-DCDF-48D7-8F23-5E5A1BC3B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B4B89-EE17-4D2B-BD6A-03C59F6B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ED3D-91FC-4AE5-9834-6FA224BD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21B1E-953E-443F-BC25-2875DE18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4356-A584-4712-A253-74DB474D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84B1-3D8C-48C4-ADBC-3D7B55B1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E6504-4899-4F1D-97B6-D755825FD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5429C-AAD2-4120-9944-E591EA2EE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338B7-11F5-40D0-BB93-62032D85B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EA9D1-80B3-402A-9645-88396FC7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7C0A-66D2-47D1-99AD-ABEB52CA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99ED0-53BE-45A4-98BC-A7D2CF26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E20D-510F-480E-B641-7F71597A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14F4E-8F81-446E-A3D1-DDCFF0D1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9EB1-15C2-4264-9C4A-1A21F9FD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AE64-8B30-4D17-A534-2F0DA620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7B24-5EAE-4D09-B0F8-F8B901BB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81CE3-1B51-4D52-AABA-0FFCC81D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2A04-B4F4-4640-96C0-3AF2EC1C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C1E5-E219-4B2C-A0DC-F562F9B9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5AC4-7741-4682-8B70-D849BE07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8025-485D-4A77-AF2B-EE3AE8CC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AF1B3-251E-4877-8757-6933E168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44911-A3AA-46B1-A7A0-44EE1E5E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C910-7185-4709-A619-5638CF0E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EA20-8E73-4824-933A-9E2CEC0E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7C505-A0ED-4404-860A-DD216C97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46D12-95C0-40EE-A9C6-B06B302D7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71BC-DD91-4A3C-9DCD-6ED15D04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8AF6B-8B04-48E2-926C-4A2A1A91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8659-CC8D-41A3-A728-B73F9AEA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D5093-3856-4EB7-AD8F-CCEF79D8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2BE4F-9380-40F8-8479-9A558300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5EB5-C209-43C5-947E-A12501442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FF12-3A63-486B-9938-19D7FFC1F4B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8B89-839B-454B-BDE0-19E29F7A3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4CC1-EDD7-4C96-96E0-A337B678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D0E4-1243-46AD-B134-BB3BF020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140" y="901333"/>
            <a:ext cx="10218641" cy="1604337"/>
          </a:xfrm>
        </p:spPr>
        <p:txBody>
          <a:bodyPr/>
          <a:lstStyle/>
          <a:p>
            <a:r>
              <a:rPr lang="en-GB" sz="4000" dirty="0"/>
              <a:t>SAP PI/PO/CPI PATTERNS</a:t>
            </a: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E66AE-D715-4DA3-972A-D4B19B338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0" y="2597110"/>
            <a:ext cx="7789340" cy="3077766"/>
          </a:xfrm>
        </p:spPr>
        <p:txBody>
          <a:bodyPr>
            <a:normAutofit/>
          </a:bodyPr>
          <a:lstStyle/>
          <a:p>
            <a:r>
              <a:rPr lang="en-US" sz="2000" b="0" dirty="0"/>
              <a:t>Published: 		March 2021</a:t>
            </a:r>
          </a:p>
          <a:p>
            <a:r>
              <a:rPr lang="en-US" sz="2000" dirty="0"/>
              <a:t>Contributors:	 </a:t>
            </a:r>
            <a:r>
              <a:rPr lang="en-US" sz="2000" b="0" dirty="0"/>
              <a:t>Ajay Uppal, Bala Konduri, </a:t>
            </a:r>
            <a:r>
              <a:rPr lang="en-US" sz="2000" b="0"/>
              <a:t>Masood Khan</a:t>
            </a:r>
            <a:r>
              <a:rPr lang="en-US" sz="2000" b="0" dirty="0"/>
              <a:t>, </a:t>
            </a:r>
            <a:br>
              <a:rPr lang="en-US" sz="2000" b="0" dirty="0"/>
            </a:br>
            <a:r>
              <a:rPr lang="en-US" sz="2000" b="0" dirty="0"/>
              <a:t>                             </a:t>
            </a:r>
            <a:r>
              <a:rPr lang="fi-FI" sz="2000" dirty="0"/>
              <a:t>Midhun Anantapallli, Mandira Sen</a:t>
            </a:r>
            <a:endParaRPr lang="en-US" sz="2000" b="0" dirty="0">
              <a:ea typeface="+mn-lt"/>
              <a:cs typeface="+mn-lt"/>
            </a:endParaRPr>
          </a:p>
          <a:p>
            <a:r>
              <a:rPr lang="en-US" sz="2000" b="0" dirty="0"/>
              <a:t>Gaps Identified: Reach out to one of the Contributor’s		</a:t>
            </a:r>
            <a:endParaRPr lang="en-US" sz="2000" b="0" dirty="0">
              <a:solidFill>
                <a:srgbClr val="FF0000"/>
              </a:solidFill>
              <a:cs typeface="Arial"/>
            </a:endParaRPr>
          </a:p>
          <a:p>
            <a:r>
              <a:rPr lang="en-US" sz="2000" b="0" dirty="0"/>
              <a:t>Status: 	    PROPOSED</a:t>
            </a:r>
            <a:endParaRPr lang="en-US" sz="2000" b="0" dirty="0">
              <a:cs typeface="Arial"/>
            </a:endParaRPr>
          </a:p>
          <a:p>
            <a:r>
              <a:rPr lang="en-US" sz="2000" b="0" dirty="0"/>
              <a:t>Version:		</a:t>
            </a:r>
            <a:r>
              <a:rPr lang="en-US" sz="2000" dirty="0"/>
              <a:t>1.0</a:t>
            </a:r>
            <a:endParaRPr lang="en-US" sz="2000" b="0" dirty="0">
              <a:cs typeface="Arial"/>
            </a:endParaRP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853224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DA89-0BF2-43A8-8A20-D630F807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44" y="80483"/>
            <a:ext cx="9144000" cy="471967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Integration Patterns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381EE-9200-4A0D-97F6-F835BFAB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6906"/>
              </p:ext>
            </p:extLst>
          </p:nvPr>
        </p:nvGraphicFramePr>
        <p:xfrm>
          <a:off x="361950" y="545961"/>
          <a:ext cx="11487152" cy="6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452">
                  <a:extLst>
                    <a:ext uri="{9D8B030D-6E8A-4147-A177-3AD203B41FA5}">
                      <a16:colId xmlns:a16="http://schemas.microsoft.com/office/drawing/2014/main" val="486153127"/>
                    </a:ext>
                  </a:extLst>
                </a:gridCol>
                <a:gridCol w="5716670">
                  <a:extLst>
                    <a:ext uri="{9D8B030D-6E8A-4147-A177-3AD203B41FA5}">
                      <a16:colId xmlns:a16="http://schemas.microsoft.com/office/drawing/2014/main" val="2505508474"/>
                    </a:ext>
                  </a:extLst>
                </a:gridCol>
                <a:gridCol w="2100030">
                  <a:extLst>
                    <a:ext uri="{9D8B030D-6E8A-4147-A177-3AD203B41FA5}">
                      <a16:colId xmlns:a16="http://schemas.microsoft.com/office/drawing/2014/main" val="886777295"/>
                    </a:ext>
                  </a:extLst>
                </a:gridCol>
              </a:tblGrid>
              <a:tr h="603686">
                <a:tc>
                  <a:txBody>
                    <a:bodyPr/>
                    <a:lstStyle/>
                    <a:p>
                      <a:r>
                        <a:rPr lang="en-US" sz="140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 Technology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54259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SAP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to SAP ECC/ S4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4849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ECC/S4 to SuccessFactors/Ariba/Concur/Fieldglass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32587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Fieldglass/concur/Ariba/SAC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CPI/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PO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8087"/>
                  </a:ext>
                </a:extLst>
              </a:tr>
              <a:tr h="591127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SAP on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On premise to any SAP Instance deployed on NG managed 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5465"/>
                  </a:ext>
                </a:extLst>
              </a:tr>
              <a:tr h="683944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Non SAP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On premise to CRIS/CSS/Ellipse/power plan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CNI integration 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PO/MuleSoft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7143"/>
                  </a:ext>
                </a:extLst>
              </a:tr>
              <a:tr h="683944">
                <a:tc>
                  <a:txBody>
                    <a:bodyPr/>
                    <a:lstStyle/>
                    <a:p>
                      <a:r>
                        <a:rPr lang="en-US" sz="1200" dirty="0"/>
                        <a:t>SAP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 deployed on NG managed Cloud </a:t>
                      </a:r>
                      <a:r>
                        <a:rPr lang="en-US" sz="1200" dirty="0"/>
                        <a:t> to Non SAP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S4 HANA to Ellipse/CRIS/CSS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CNI integration tbc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PO/CPI/MuleSoft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65842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Non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 to ServiceNow or 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CPI/MuleSoft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87581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Non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to ServiceNow/Salesforce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11555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Instance deployed on NG managed Cloud </a:t>
                      </a:r>
                      <a:r>
                        <a:rPr lang="en-US" sz="1200" dirty="0"/>
                        <a:t> to Non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S4 Hana on Azure to ServiceNow/Salesforce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PO/CPI/MuleSoft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07750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Non SAP NG Managed Cloud (Azure/Google/AWS)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 to Applications on NG Managed Cloud (Azure/Google/AWS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/SailPoint)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CPI/MuleSoft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39270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Non SAP Vendor Product</a:t>
                      </a:r>
                      <a:br>
                        <a:rPr lang="en-US" sz="1200" dirty="0"/>
                      </a:b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*** Exception -- Need architectural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 to direct plugin with vendor product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 advisable, strategic log monitoring easily 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Point to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9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3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DA89-0BF2-43A8-8A20-D630F807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44" y="80483"/>
            <a:ext cx="9144000" cy="471967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Integration Patterns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381EE-9200-4A0D-97F6-F835BFAB83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1950" y="545961"/>
          <a:ext cx="11487152" cy="6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452">
                  <a:extLst>
                    <a:ext uri="{9D8B030D-6E8A-4147-A177-3AD203B41FA5}">
                      <a16:colId xmlns:a16="http://schemas.microsoft.com/office/drawing/2014/main" val="486153127"/>
                    </a:ext>
                  </a:extLst>
                </a:gridCol>
                <a:gridCol w="5716670">
                  <a:extLst>
                    <a:ext uri="{9D8B030D-6E8A-4147-A177-3AD203B41FA5}">
                      <a16:colId xmlns:a16="http://schemas.microsoft.com/office/drawing/2014/main" val="2505508474"/>
                    </a:ext>
                  </a:extLst>
                </a:gridCol>
                <a:gridCol w="2100030">
                  <a:extLst>
                    <a:ext uri="{9D8B030D-6E8A-4147-A177-3AD203B41FA5}">
                      <a16:colId xmlns:a16="http://schemas.microsoft.com/office/drawing/2014/main" val="886777295"/>
                    </a:ext>
                  </a:extLst>
                </a:gridCol>
              </a:tblGrid>
              <a:tr h="603686">
                <a:tc>
                  <a:txBody>
                    <a:bodyPr/>
                    <a:lstStyle/>
                    <a:p>
                      <a:r>
                        <a:rPr lang="en-US" sz="140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 Technology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54259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SAP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to SAP ECC/ S4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4849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ECC/S4 to SuccessFactors/Ariba/Concur/Fieldglass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32587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Fieldglass/concur/Ariba/SAC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CPI/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PO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8087"/>
                  </a:ext>
                </a:extLst>
              </a:tr>
              <a:tr h="591127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SAP on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On premise to any SAP Instance deployed on NG managed 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5465"/>
                  </a:ext>
                </a:extLst>
              </a:tr>
              <a:tr h="683944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Non SAP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On premise to CRIS/CSS/Ellipse/power plan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CNI integration 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PO/MuleSoft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7143"/>
                  </a:ext>
                </a:extLst>
              </a:tr>
              <a:tr h="683944">
                <a:tc>
                  <a:txBody>
                    <a:bodyPr/>
                    <a:lstStyle/>
                    <a:p>
                      <a:r>
                        <a:rPr lang="en-US" sz="1200" dirty="0"/>
                        <a:t>SAP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 deployed on NG managed Cloud </a:t>
                      </a:r>
                      <a:r>
                        <a:rPr lang="en-US" sz="1200" dirty="0"/>
                        <a:t> to Non SAP On Premise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S4 HANA to Ellipse/CRIS/CSS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CNI integration tbc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PO/CPI/MuleSoft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65842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Non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 to ServiceNow or 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CPI/MuleSoft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87581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sz="1200" dirty="0"/>
                        <a:t>SAP On Premise to Non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ECC to ServiceNow/Salesforce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11555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 Instance deployed on NG managed Cloud </a:t>
                      </a:r>
                      <a:r>
                        <a:rPr lang="en-US" sz="1200" dirty="0"/>
                        <a:t> to Non SAP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S4 Hana on Azure to ServiceNow/Salesforce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PO/CPI/MuleSoft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07750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Non SAP NG Managed Cloud (Azure/Google/AWS)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 to Applications on NG Managed Cloud (Azure/Google/AWS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/SailPoint)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CPI/MuleSoft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39270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r>
                        <a:rPr lang="en-US" sz="1200" dirty="0"/>
                        <a:t>SAP SaaS to Non SAP Vendor Product</a:t>
                      </a:r>
                      <a:br>
                        <a:rPr lang="en-US" sz="1200" dirty="0"/>
                      </a:b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*** Exception -- Need architectural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 to direct plugin with vendor product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 advisable, strategic log monitoring easily 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Point to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9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0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31FA-AA62-4D2E-9077-8B3E475CA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366" y="978337"/>
            <a:ext cx="51816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Pattern for UK</a:t>
            </a:r>
          </a:p>
          <a:p>
            <a:pPr lvl="1"/>
            <a:r>
              <a:rPr lang="en-US" sz="1800" dirty="0"/>
              <a:t>Any file transfer on premise or cloud or SaaS use Oracle MFT (Until a new MFT platform is agreed on approved)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F556-76E8-4922-A567-8A45A5B6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78337"/>
            <a:ext cx="51816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Pattern for US</a:t>
            </a:r>
          </a:p>
          <a:p>
            <a:pPr lvl="1"/>
            <a:r>
              <a:rPr lang="en-US" sz="1600" dirty="0"/>
              <a:t>Any file transfer on premise or cloud or SaaS use MuleSoft    (Until a new MFT platform is agreed on approved)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CD482D-8EC1-43CD-9114-9BA7BCF0416C}"/>
              </a:ext>
            </a:extLst>
          </p:cNvPr>
          <p:cNvSpPr txBox="1">
            <a:spLocks/>
          </p:cNvSpPr>
          <p:nvPr/>
        </p:nvSpPr>
        <p:spPr>
          <a:xfrm>
            <a:off x="1414944" y="109058"/>
            <a:ext cx="9144000" cy="56072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File Transfer Patterns</a:t>
            </a:r>
          </a:p>
        </p:txBody>
      </p:sp>
    </p:spTree>
    <p:extLst>
      <p:ext uri="{BB962C8B-B14F-4D97-AF65-F5344CB8AC3E}">
        <p14:creationId xmlns:p14="http://schemas.microsoft.com/office/powerpoint/2010/main" val="20855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F7E70-8F8E-43B4-A4F8-A3AF6A669972}">
  <ds:schemaRefs>
    <ds:schemaRef ds:uri="http://purl.org/dc/elements/1.1/"/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d04553ff-5444-4dd5-ba90-cf9ec227a26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934CBA2-0618-4673-8ED1-C69919603A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0D9BC-0F75-4B65-9B34-38B3AE23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559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SAP PI/PO/CPI PATTERNS</vt:lpstr>
      <vt:lpstr>Integration Patterns</vt:lpstr>
      <vt:lpstr>Integration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PI/PO/CPI PATTERNS</dc:title>
  <dc:creator>Sen, Mandira</dc:creator>
  <cp:lastModifiedBy>Ajwaliya, Nishit</cp:lastModifiedBy>
  <cp:revision>11</cp:revision>
  <dcterms:created xsi:type="dcterms:W3CDTF">2021-02-04T20:09:22Z</dcterms:created>
  <dcterms:modified xsi:type="dcterms:W3CDTF">2021-03-24T21:36:52Z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</Properties>
</file>