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8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70B31-9621-4F6A-8120-3770AFF3C894}" v="1" dt="2021-02-26T00:23:02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t Ajwaliya" userId="d6171631-3d08-453d-8afd-2dc62a5026e2" providerId="ADAL" clId="{8D170B31-9621-4F6A-8120-3770AFF3C894}"/>
    <pc:docChg chg="modSld">
      <pc:chgData name="Nishit Ajwaliya" userId="d6171631-3d08-453d-8afd-2dc62a5026e2" providerId="ADAL" clId="{8D170B31-9621-4F6A-8120-3770AFF3C894}" dt="2021-02-26T00:23:02.142" v="6" actId="14100"/>
      <pc:docMkLst>
        <pc:docMk/>
      </pc:docMkLst>
      <pc:sldChg chg="modSp">
        <pc:chgData name="Nishit Ajwaliya" userId="d6171631-3d08-453d-8afd-2dc62a5026e2" providerId="ADAL" clId="{8D170B31-9621-4F6A-8120-3770AFF3C894}" dt="2021-02-26T00:23:02.142" v="6" actId="14100"/>
        <pc:sldMkLst>
          <pc:docMk/>
          <pc:sldMk cId="3079942811" sldId="6885"/>
        </pc:sldMkLst>
        <pc:spChg chg="mod">
          <ac:chgData name="Nishit Ajwaliya" userId="d6171631-3d08-453d-8afd-2dc62a5026e2" providerId="ADAL" clId="{8D170B31-9621-4F6A-8120-3770AFF3C894}" dt="2021-02-26T00:23:02.142" v="6" actId="14100"/>
          <ac:spMkLst>
            <pc:docMk/>
            <pc:sldMk cId="3079942811" sldId="6885"/>
            <ac:spMk id="2" creationId="{65606505-0DE3-4026-B55A-3FA303F48ACA}"/>
          </ac:spMkLst>
        </pc:spChg>
      </pc:sldChg>
    </pc:docChg>
  </pc:docChgLst>
  <pc:docChgLst>
    <pc:chgData name="Ajwaliya, Nishit" userId="d6171631-3d08-453d-8afd-2dc62a5026e2" providerId="ADAL" clId="{8D170B31-9621-4F6A-8120-3770AFF3C894}"/>
    <pc:docChg chg="custSel modSld">
      <pc:chgData name="Ajwaliya, Nishit" userId="d6171631-3d08-453d-8afd-2dc62a5026e2" providerId="ADAL" clId="{8D170B31-9621-4F6A-8120-3770AFF3C894}" dt="2021-03-01T21:51:09.736" v="23" actId="1035"/>
      <pc:docMkLst>
        <pc:docMk/>
      </pc:docMkLst>
      <pc:sldChg chg="delSp modSp">
        <pc:chgData name="Ajwaliya, Nishit" userId="d6171631-3d08-453d-8afd-2dc62a5026e2" providerId="ADAL" clId="{8D170B31-9621-4F6A-8120-3770AFF3C894}" dt="2021-03-01T21:51:09.736" v="23" actId="1035"/>
        <pc:sldMkLst>
          <pc:docMk/>
          <pc:sldMk cId="3079942811" sldId="6885"/>
        </pc:sldMkLst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26" creationId="{24293CC2-EA11-43DE-85FC-3184F8128656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33" creationId="{0C00487C-EEF0-4683-8846-FC948EF76C6E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44" creationId="{FBAF2D11-801D-4CB6-965F-3DB89154D738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49" creationId="{A12E507B-96D5-43FC-B960-0C5F5F800B2B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50" creationId="{2915144E-AEC7-4DCB-98A2-4464FB3D9197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52" creationId="{A7FF0424-0218-4B71-8FCA-E1CCD6025DA4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53" creationId="{BC661A30-1DD3-444B-9C8C-C1021EBBF344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54" creationId="{F3884E08-0A7E-4AC8-A451-E4A9CBAB8453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56" creationId="{45FC9D0D-BF43-4F6E-8600-0D49793570F0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60" creationId="{442C64E1-8534-4B91-AB1B-423EFB7A337B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61" creationId="{71E55EE9-B3FC-4FA7-8737-061B4DD80806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71" creationId="{2398B98C-023B-4F39-B424-CB8FDB871D95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72" creationId="{F3967ECD-C7E1-43D4-9A0E-22D04F4B6F9E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74" creationId="{B146814E-2669-4DE3-A2E1-4B1C5716A703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78" creationId="{CAC66209-F7F6-4C52-ACA6-73ED3C140E75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79" creationId="{DB7CE25C-05AB-4258-89B7-6757270960E9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80" creationId="{C2B0AE1E-59FA-4DED-A7C4-05F32EABC764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83" creationId="{46174FC6-413E-4C6C-BBBA-439B219DD174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89" creationId="{5732038B-ACCE-4CDA-A3FD-0EAB5EA8099E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0" creationId="{FFF2DC85-73E7-4593-BAEE-E8A8867D05C8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1" creationId="{A57BFC78-7EBA-4ECC-9CA1-B799C0EB3B3A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2" creationId="{5F18979B-4618-44F0-9CF3-2CB0731EF67E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3" creationId="{B0830749-5F78-4DEF-93CF-D3135B512002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4" creationId="{115E88A7-9CEF-43C2-9C8E-7ED5D73B1E40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5" creationId="{5AB72B2A-DF8F-453E-BBDB-09319A932182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98" creationId="{5AA7E979-BA3C-4B3C-AE4F-392AAB55CFC5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00" creationId="{4EB4EEC8-27F1-45B4-A248-B28863684008}"/>
          </ac:spMkLst>
        </pc:spChg>
        <pc:spChg chg="del">
          <ac:chgData name="Ajwaliya, Nishit" userId="d6171631-3d08-453d-8afd-2dc62a5026e2" providerId="ADAL" clId="{8D170B31-9621-4F6A-8120-3770AFF3C894}" dt="2021-03-01T21:51:01.426" v="0" actId="478"/>
          <ac:spMkLst>
            <pc:docMk/>
            <pc:sldMk cId="3079942811" sldId="6885"/>
            <ac:spMk id="107" creationId="{F4701285-95E5-4EDE-9BCA-70DBCBB67DCF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14" creationId="{79D9EA1C-FCAB-4619-9D38-DA30580F3DFC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15" creationId="{EF9B9B90-7C37-49DA-B8B5-0515CDC82E3D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16" creationId="{89078D9E-4051-4BDD-AD65-AAC07DCED2C2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17" creationId="{18956F70-050F-4DA3-BDBC-CCDCE1F7AD2F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23" creationId="{208B7F13-5106-448C-82E6-F96F59974ECA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24" creationId="{A9A4AF36-1F60-487A-AE5A-EDB32BF21703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25" creationId="{52A67E2D-C2F3-4733-9637-2223D3186D9D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29" creationId="{B7A413CE-36EC-41AD-A2C1-256E12BF6252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35" creationId="{8F843517-88D8-49AE-A354-3849343C8B63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57" creationId="{B3451BFA-0292-434B-8396-B6B0C4FCE419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58" creationId="{0A42A242-C9E3-48B3-9BF9-8162A1030B2B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59" creationId="{6E2FBDDF-1480-44CA-87F9-749D6E7FC35E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60" creationId="{C4C3C3DD-E45F-4221-B65C-8C76AE5CC444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61" creationId="{BF6EAA31-302B-4075-AF3E-8E4DC4D6E859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62" creationId="{4A0D0A1D-A832-4E72-8BE0-809013609FC9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63" creationId="{6EE5B453-2253-48E2-958D-4098EB4A9B31}"/>
          </ac:spMkLst>
        </pc:spChg>
        <pc:spChg chg="mod">
          <ac:chgData name="Ajwaliya, Nishit" userId="d6171631-3d08-453d-8afd-2dc62a5026e2" providerId="ADAL" clId="{8D170B31-9621-4F6A-8120-3770AFF3C894}" dt="2021-03-01T21:51:09.736" v="23" actId="1035"/>
          <ac:spMkLst>
            <pc:docMk/>
            <pc:sldMk cId="3079942811" sldId="6885"/>
            <ac:spMk id="165" creationId="{8166C9C8-E689-40DF-A633-1C25EB218451}"/>
          </ac:spMkLst>
        </pc:spChg>
        <pc:cxnChg chg="mod">
          <ac:chgData name="Ajwaliya, Nishit" userId="d6171631-3d08-453d-8afd-2dc62a5026e2" providerId="ADAL" clId="{8D170B31-9621-4F6A-8120-3770AFF3C894}" dt="2021-03-01T21:51:09.736" v="23" actId="1035"/>
          <ac:cxnSpMkLst>
            <pc:docMk/>
            <pc:sldMk cId="3079942811" sldId="6885"/>
            <ac:cxnSpMk id="156" creationId="{5327B462-9DB9-4E6D-9EDE-C6C6A13943A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7745-E55D-4FD6-91F1-623D0C69AF9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936C-A850-46FF-8617-DCA4B0BA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697D-D346-48E6-B78F-A645695C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B4A2E-286E-49CA-B160-2533E3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C0CB-A83D-44DB-B0FC-A61A9BC2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6F56-A607-4589-A8D1-CA417F7D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7D06-311E-4601-B390-A1E4B392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035C-7A44-4272-B759-9CFF6F1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07F2F-59B1-46C8-8B62-D7FC3540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4662-E98C-4A52-83F8-4E2E7BEB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BAC4-3E6F-4846-8AD5-BF194EF2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24AA-C135-4F53-9D0C-E2AF566A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41F12-43CE-4DC6-A2CF-1049229C7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E7E7-944A-4C76-B794-152456E5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7157-841C-4454-8AAC-7C281BA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8B38-1EDB-4A5B-A1A6-E9C0E10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F7F0-4957-4FA7-8AFA-4D14B15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C450-B352-4120-B3CC-79F007E9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EF39-0C34-42EF-8DF9-357C5CA1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4B43-095F-48E1-A177-7E955711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0E21-0230-4CBB-B7F8-16F41E1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DDDC-3217-47BE-B36A-0AB9CAC5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C85-0D59-4EAB-9B95-D77AA66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32AD-4882-407A-B6BF-55525ADE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CBA3-6180-4385-80F0-E7923731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B763-1BE9-4DEC-9884-AB4B04B9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BB80-A1C0-4465-A04C-2778ED13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438D-123E-4AE2-896E-253AFBE7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57C6-1608-45D9-BA25-A8EA7C20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C50B5-69CF-4A85-BE06-5269D873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12261-5E63-42E2-9828-92395D20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E803-98F7-4BE4-96A3-8BCBBCB8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D314F-856E-4D55-8B10-40564F55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5A26-103B-44CD-9D63-BFB3DAA6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D762-47AB-4E55-AC2C-6FF190D3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828F-5943-47C9-9495-A97FDFA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2BA41-74A4-4C36-B3B7-672853293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7A4D1-7627-4C1A-91FE-7116DD20E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B5D2E-982F-4BA7-BEBA-A2C311F2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7FFB0-309D-4696-921A-AE9CF90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3BC5-F00C-4D9D-BB6E-2A28607A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24D3-83AC-4B4B-A90A-F58B10F0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578C-D4DB-4EF4-BB14-7CA3CA06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870D-793C-47C2-B42B-0DCAFF70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B22C7-3327-4A03-9071-57CF6EC8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8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31778-FA10-41D3-B47B-783EA96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E9149-1FCB-46A8-9341-60FEFB54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CF134-9EAA-4E03-A62C-8BD5F980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4638-5A05-4D7B-86BF-87D1D8AF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3981-6987-43F4-9202-7C277A2E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A3510-B2FA-4943-B3AD-C6DE9653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1F8B-EFB5-40CD-88E2-E6C23891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D778-40E3-4B7C-8838-F09C69E3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929D-67EC-44BD-9E2C-7A176C72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C6D6-9761-47B1-AA10-0DE72182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9A21-03B0-4138-9B54-5AD46566A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FE8D1-85D8-4487-A0EA-0AF89D10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879D-54AF-4ECD-BF81-BFB43E16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CE40-A1AA-42E6-B299-6EA31D9A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44A4-006F-4DA4-951E-A33D0536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8B65-546F-486D-A7F1-A4D9A732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CD4A-3C76-4766-93FF-0897FE4B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2239-9ADB-4CBA-BF71-5A80A0545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87A0-B5D8-4FA0-878D-2188A00EA53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B87D-CFDD-4F4F-A845-AB1C2A3F4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FB57-83E7-436C-8B11-3E201D8B4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2CAF-A97C-4601-BEAA-5E875D619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/>
          <p:nvPr/>
        </p:nvCxnSpPr>
        <p:spPr bwMode="auto">
          <a:xfrm flipH="1">
            <a:off x="9834023" y="1619078"/>
            <a:ext cx="10117" cy="3899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/>
          <p:nvPr/>
        </p:nvCxnSpPr>
        <p:spPr bwMode="auto">
          <a:xfrm flipH="1">
            <a:off x="8184264" y="1610086"/>
            <a:ext cx="10117" cy="3899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>
            <a:cxnSpLocks/>
          </p:cNvCxnSpPr>
          <p:nvPr/>
        </p:nvCxnSpPr>
        <p:spPr bwMode="auto">
          <a:xfrm>
            <a:off x="6445810" y="1611883"/>
            <a:ext cx="10558" cy="24658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TLSHAPE_SL_94da38b5ca484e3f9a172e88e7bff00b_BackgroundRectangle">
            <a:extLst>
              <a:ext uri="{FF2B5EF4-FFF2-40B4-BE49-F238E27FC236}">
                <a16:creationId xmlns:a16="http://schemas.microsoft.com/office/drawing/2014/main" id="{589FEC22-3503-46A6-852D-980452A1AE1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6350" y="1348551"/>
            <a:ext cx="11842703" cy="50163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TLSHAPE_SL_f6ffadc9780a4f3ab22a7e53bade919d_BackgroundRectangle">
            <a:extLst>
              <a:ext uri="{FF2B5EF4-FFF2-40B4-BE49-F238E27FC236}">
                <a16:creationId xmlns:a16="http://schemas.microsoft.com/office/drawing/2014/main" id="{CAC66209-F7F6-4C52-ACA6-73ED3C140E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4276" y="2895729"/>
            <a:ext cx="11860877" cy="89461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TLSHAPE_SL_f6ffadc9780a4f3ab22a7e53bade919d_BackgroundRectangle">
            <a:extLst>
              <a:ext uri="{FF2B5EF4-FFF2-40B4-BE49-F238E27FC236}">
                <a16:creationId xmlns:a16="http://schemas.microsoft.com/office/drawing/2014/main" id="{A9A4AF36-1F60-487A-AE5A-EDB32BF2170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6350" y="3829224"/>
            <a:ext cx="11847833" cy="856045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7" y="142485"/>
            <a:ext cx="11688098" cy="5025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US Customer MDM/CDP Proposed Roadmap (Draft)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2C81B1-BE83-48E0-82F6-ED0EDEB9568A}"/>
              </a:ext>
            </a:extLst>
          </p:cNvPr>
          <p:cNvSpPr/>
          <p:nvPr/>
        </p:nvSpPr>
        <p:spPr>
          <a:xfrm>
            <a:off x="1403798" y="1065442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3289641" y="1065442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2651679" y="1065442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139567" y="771674"/>
            <a:ext cx="8060328" cy="2257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914332"/>
            <a:r>
              <a:rPr lang="en-US" sz="1467" b="1" dirty="0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198724-3E6B-4504-AE71-7A5090A86AB4}"/>
              </a:ext>
            </a:extLst>
          </p:cNvPr>
          <p:cNvSpPr/>
          <p:nvPr/>
        </p:nvSpPr>
        <p:spPr>
          <a:xfrm>
            <a:off x="2029383" y="1065442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7C78EF-3C75-4163-A598-3EFE46A4496D}"/>
              </a:ext>
            </a:extLst>
          </p:cNvPr>
          <p:cNvSpPr/>
          <p:nvPr/>
        </p:nvSpPr>
        <p:spPr>
          <a:xfrm>
            <a:off x="6076213" y="1075325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4636835" y="1075325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C2F0E4-C549-4C65-85EC-0F72D28AEB7B}"/>
              </a:ext>
            </a:extLst>
          </p:cNvPr>
          <p:cNvSpPr/>
          <p:nvPr/>
        </p:nvSpPr>
        <p:spPr>
          <a:xfrm>
            <a:off x="5351211" y="1075325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Sept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3930098" y="1073619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4276" y="1969788"/>
            <a:ext cx="11860877" cy="88574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TLSHAPE_SLT_e8a0d0690d7843edaca796e8b25719da_Shape">
            <a:extLst>
              <a:ext uri="{FF2B5EF4-FFF2-40B4-BE49-F238E27FC236}">
                <a16:creationId xmlns:a16="http://schemas.microsoft.com/office/drawing/2014/main" id="{0C00487C-EEF0-4683-8846-FC948EF76C6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72568" y="3101895"/>
            <a:ext cx="9875549" cy="19000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Source System Integration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7523977" y="1073619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6796715" y="1073619"/>
            <a:ext cx="675919" cy="2512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8246882" y="1068536"/>
            <a:ext cx="593847" cy="25120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2027DD-6D6E-47AB-BF53-9BC91D7E207A}"/>
              </a:ext>
            </a:extLst>
          </p:cNvPr>
          <p:cNvSpPr/>
          <p:nvPr/>
        </p:nvSpPr>
        <p:spPr>
          <a:xfrm>
            <a:off x="778235" y="1057747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72" name="OTLSHAPE_SLT_e8a0d0690d7843edaca796e8b25719da_Shape">
            <a:extLst>
              <a:ext uri="{FF2B5EF4-FFF2-40B4-BE49-F238E27FC236}">
                <a16:creationId xmlns:a16="http://schemas.microsoft.com/office/drawing/2014/main" id="{F3967ECD-C7E1-43D4-9A0E-22D04F4B6F9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7795" y="2183826"/>
            <a:ext cx="11859724" cy="185075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MDM/DQ/DG</a:t>
            </a:r>
          </a:p>
        </p:txBody>
      </p:sp>
      <p:sp>
        <p:nvSpPr>
          <p:cNvPr id="74" name="OTLSHAPE_SLM_0aec949068fc4edb9016a17022f2fa0f_Title">
            <a:extLst>
              <a:ext uri="{FF2B5EF4-FFF2-40B4-BE49-F238E27FC236}">
                <a16:creationId xmlns:a16="http://schemas.microsoft.com/office/drawing/2014/main" id="{B146814E-2669-4DE3-A2E1-4B1C5716A7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25558" y="2363908"/>
            <a:ext cx="1708055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 Persistent Unique ID,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   Key Customer fields, Account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21161" y="1358098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1</a:t>
            </a:r>
          </a:p>
        </p:txBody>
      </p:sp>
      <p:sp>
        <p:nvSpPr>
          <p:cNvPr id="83" name="OTLSHAPE_SLT_e8a0d0690d7843edaca796e8b25719da_Shape">
            <a:extLst>
              <a:ext uri="{FF2B5EF4-FFF2-40B4-BE49-F238E27FC236}">
                <a16:creationId xmlns:a16="http://schemas.microsoft.com/office/drawing/2014/main" id="{46174FC6-413E-4C6C-BBBA-439B219DD1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63731" y="4008098"/>
            <a:ext cx="6735319" cy="190913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CDP (Snowflake)</a:t>
            </a:r>
          </a:p>
        </p:txBody>
      </p:sp>
      <p:sp>
        <p:nvSpPr>
          <p:cNvPr id="91" name="OTLSHAPE_SLM_0aec949068fc4edb9016a17022f2fa0f_Shape">
            <a:extLst>
              <a:ext uri="{FF2B5EF4-FFF2-40B4-BE49-F238E27FC236}">
                <a16:creationId xmlns:a16="http://schemas.microsoft.com/office/drawing/2014/main" id="{A57BFC78-7EBA-4ECC-9CA1-B799C0EB3B3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764036" y="2183609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SLM_0aec949068fc4edb9016a17022f2fa0f_Title">
            <a:extLst>
              <a:ext uri="{FF2B5EF4-FFF2-40B4-BE49-F238E27FC236}">
                <a16:creationId xmlns:a16="http://schemas.microsoft.com/office/drawing/2014/main" id="{8F843517-88D8-49AE-A354-3849343C8B6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44915" y="2381327"/>
            <a:ext cx="186606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Customer Contact,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Preference, Premise, Meter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8246879" y="772298"/>
            <a:ext cx="3752172" cy="2257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914332"/>
            <a:r>
              <a:rPr lang="en-US" sz="1467" b="1" dirty="0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8874005" y="1064217"/>
            <a:ext cx="593847" cy="25564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9513114" y="1059578"/>
            <a:ext cx="593847" cy="27502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0244C2-2821-409C-B8E1-65B491BC114F}"/>
              </a:ext>
            </a:extLst>
          </p:cNvPr>
          <p:cNvSpPr/>
          <p:nvPr/>
        </p:nvSpPr>
        <p:spPr>
          <a:xfrm>
            <a:off x="147966" y="1059577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44" name="OTLSHAPE_SL_f6ffadc9780a4f3ab22a7e53bade919d_BackgroundRectangle">
            <a:extLst>
              <a:ext uri="{FF2B5EF4-FFF2-40B4-BE49-F238E27FC236}">
                <a16:creationId xmlns:a16="http://schemas.microsoft.com/office/drawing/2014/main" id="{FBAF2D11-801D-4CB6-965F-3DB89154D73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47700" y="4729775"/>
            <a:ext cx="11860877" cy="88574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M_0aec949068fc4edb9016a17022f2fa0f_Title">
            <a:extLst>
              <a:ext uri="{FF2B5EF4-FFF2-40B4-BE49-F238E27FC236}">
                <a16:creationId xmlns:a16="http://schemas.microsoft.com/office/drawing/2014/main" id="{A12E507B-96D5-43FC-B960-0C5F5F800B2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663322" y="2378055"/>
            <a:ext cx="87087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50" name="OTLSHAPE_SLM_0aec949068fc4edb9016a17022f2fa0f_Title">
            <a:extLst>
              <a:ext uri="{FF2B5EF4-FFF2-40B4-BE49-F238E27FC236}">
                <a16:creationId xmlns:a16="http://schemas.microsoft.com/office/drawing/2014/main" id="{2915144E-AEC7-4DCB-98A2-4464FB3D919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917706" y="2379850"/>
            <a:ext cx="186606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Remaining Customer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Master Data</a:t>
            </a:r>
          </a:p>
        </p:txBody>
      </p:sp>
      <p:sp>
        <p:nvSpPr>
          <p:cNvPr id="52" name="OTLSHAPE_SLM_0aec949068fc4edb9016a17022f2fa0f_Title">
            <a:extLst>
              <a:ext uri="{FF2B5EF4-FFF2-40B4-BE49-F238E27FC236}">
                <a16:creationId xmlns:a16="http://schemas.microsoft.com/office/drawing/2014/main" id="{A7FF0424-0218-4B71-8FCA-E1CCD6025DA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312703" y="3298726"/>
            <a:ext cx="1838779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Sync Contact, Preference, Product  to CRIS/CSS/CRM and Premise, Meter to CRIS/CSS</a:t>
            </a:r>
          </a:p>
        </p:txBody>
      </p:sp>
      <p:sp>
        <p:nvSpPr>
          <p:cNvPr id="53" name="OTLSHAPE_SLM_0aec949068fc4edb9016a17022f2fa0f_Shape">
            <a:extLst>
              <a:ext uri="{FF2B5EF4-FFF2-40B4-BE49-F238E27FC236}">
                <a16:creationId xmlns:a16="http://schemas.microsoft.com/office/drawing/2014/main" id="{BC661A30-1DD3-444B-9C8C-C1021EBBF34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127762" y="3105188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M_0aec949068fc4edb9016a17022f2fa0f_Title">
            <a:extLst>
              <a:ext uri="{FF2B5EF4-FFF2-40B4-BE49-F238E27FC236}">
                <a16:creationId xmlns:a16="http://schemas.microsoft.com/office/drawing/2014/main" id="{F3884E08-0A7E-4AC8-A451-E4A9CBAB845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115608" y="3310672"/>
            <a:ext cx="144867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Remaining Master Data Sync to CRIS/CSS</a:t>
            </a:r>
          </a:p>
        </p:txBody>
      </p:sp>
      <p:sp>
        <p:nvSpPr>
          <p:cNvPr id="56" name="OTLSHAPE_SLM_0aec949068fc4edb9016a17022f2fa0f_Shape">
            <a:extLst>
              <a:ext uri="{FF2B5EF4-FFF2-40B4-BE49-F238E27FC236}">
                <a16:creationId xmlns:a16="http://schemas.microsoft.com/office/drawing/2014/main" id="{45FC9D0D-BF43-4F6E-8600-0D49793570F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766651" y="310210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M_0aec949068fc4edb9016a17022f2fa0f_Shape">
            <a:extLst>
              <a:ext uri="{FF2B5EF4-FFF2-40B4-BE49-F238E27FC236}">
                <a16:creationId xmlns:a16="http://schemas.microsoft.com/office/drawing/2014/main" id="{442C64E1-8534-4B91-AB1B-423EFB7A337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86437" y="310942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SLM_0aec949068fc4edb9016a17022f2fa0f_Title">
            <a:extLst>
              <a:ext uri="{FF2B5EF4-FFF2-40B4-BE49-F238E27FC236}">
                <a16:creationId xmlns:a16="http://schemas.microsoft.com/office/drawing/2014/main" id="{FFF2DC85-73E7-4593-BAEE-E8A8867D05C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208499" y="4205653"/>
            <a:ext cx="1929365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MDM Persistent ID, Key Customer fields, Account, Customer Contact, Product Preference, Premise, Meter data sync</a:t>
            </a:r>
          </a:p>
        </p:txBody>
      </p:sp>
      <p:sp>
        <p:nvSpPr>
          <p:cNvPr id="92" name="OTLSHAPE_SLM_0aec949068fc4edb9016a17022f2fa0f_Shape">
            <a:extLst>
              <a:ext uri="{FF2B5EF4-FFF2-40B4-BE49-F238E27FC236}">
                <a16:creationId xmlns:a16="http://schemas.microsoft.com/office/drawing/2014/main" id="{5F18979B-4618-44F0-9CF3-2CB0731EF67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118882" y="401533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M_0aec949068fc4edb9016a17022f2fa0f_Shape">
            <a:extLst>
              <a:ext uri="{FF2B5EF4-FFF2-40B4-BE49-F238E27FC236}">
                <a16:creationId xmlns:a16="http://schemas.microsoft.com/office/drawing/2014/main" id="{5AB72B2A-DF8F-453E-BBDB-09319A93218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778499" y="4012250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SLM_0aec949068fc4edb9016a17022f2fa0f_Title">
            <a:extLst>
              <a:ext uri="{FF2B5EF4-FFF2-40B4-BE49-F238E27FC236}">
                <a16:creationId xmlns:a16="http://schemas.microsoft.com/office/drawing/2014/main" id="{4EB4EEC8-27F1-45B4-A248-B2886368400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9145041" y="4182491"/>
            <a:ext cx="1458969" cy="6771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Remaining Master Data sync, Work Order Billing Data load to EDP from CSS, CRIS, CRM</a:t>
            </a:r>
          </a:p>
        </p:txBody>
      </p:sp>
      <p:sp>
        <p:nvSpPr>
          <p:cNvPr id="71" name="OTLSHAPE_SLT_e8a0d0690d7843edaca796e8b25719da_Shape">
            <a:extLst>
              <a:ext uri="{FF2B5EF4-FFF2-40B4-BE49-F238E27FC236}">
                <a16:creationId xmlns:a16="http://schemas.microsoft.com/office/drawing/2014/main" id="{2398B98C-023B-4F39-B424-CB8FDB871D9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263731" y="4903759"/>
            <a:ext cx="6785395" cy="191396"/>
          </a:xfrm>
          <a:prstGeom prst="homePlate">
            <a:avLst/>
          </a:prstGeom>
          <a:solidFill>
            <a:srgbClr val="55555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Other System Integration</a:t>
            </a:r>
          </a:p>
        </p:txBody>
      </p:sp>
      <p:sp>
        <p:nvSpPr>
          <p:cNvPr id="79" name="OTLSHAPE_SLM_0aec949068fc4edb9016a17022f2fa0f_Title">
            <a:extLst>
              <a:ext uri="{FF2B5EF4-FFF2-40B4-BE49-F238E27FC236}">
                <a16:creationId xmlns:a16="http://schemas.microsoft.com/office/drawing/2014/main" id="{DB7CE25C-05AB-4258-89B7-6757270960E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694876" y="5115456"/>
            <a:ext cx="98388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Create Customer Data API,</a:t>
            </a:r>
          </a:p>
        </p:txBody>
      </p:sp>
      <p:sp>
        <p:nvSpPr>
          <p:cNvPr id="80" name="OTLSHAPE_SLM_0aec949068fc4edb9016a17022f2fa0f_Shape">
            <a:extLst>
              <a:ext uri="{FF2B5EF4-FFF2-40B4-BE49-F238E27FC236}">
                <a16:creationId xmlns:a16="http://schemas.microsoft.com/office/drawing/2014/main" id="{C2B0AE1E-59FA-4DED-A7C4-05F32EABC76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106685" y="4910993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SLM_0aec949068fc4edb9016a17022f2fa0f_Shape">
            <a:extLst>
              <a:ext uri="{FF2B5EF4-FFF2-40B4-BE49-F238E27FC236}">
                <a16:creationId xmlns:a16="http://schemas.microsoft.com/office/drawing/2014/main" id="{B0830749-5F78-4DEF-93CF-D3135B51200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766302" y="490791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M_0aec949068fc4edb9016a17022f2fa0f_Title">
            <a:extLst>
              <a:ext uri="{FF2B5EF4-FFF2-40B4-BE49-F238E27FC236}">
                <a16:creationId xmlns:a16="http://schemas.microsoft.com/office/drawing/2014/main" id="{5AA7E979-BA3C-4B3C-AE4F-392AAB55CFC5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990141" y="5107986"/>
            <a:ext cx="1709164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Update Customer Data API,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Sync Persistent ID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to CXP MyAccount</a:t>
            </a:r>
          </a:p>
        </p:txBody>
      </p:sp>
      <p:sp>
        <p:nvSpPr>
          <p:cNvPr id="114" name="OTLSHAPE_SLM_0aec949068fc4edb9016a17022f2fa0f_Shape">
            <a:extLst>
              <a:ext uri="{FF2B5EF4-FFF2-40B4-BE49-F238E27FC236}">
                <a16:creationId xmlns:a16="http://schemas.microsoft.com/office/drawing/2014/main" id="{79D9EA1C-FCAB-4619-9D38-DA30580F3D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101231" y="3117556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M_0aec949068fc4edb9016a17022f2fa0f_Title">
            <a:extLst>
              <a:ext uri="{FF2B5EF4-FFF2-40B4-BE49-F238E27FC236}">
                <a16:creationId xmlns:a16="http://schemas.microsoft.com/office/drawing/2014/main" id="{EF9B9B90-7C37-49DA-B8B5-0515CDC82E3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792453" y="3310670"/>
            <a:ext cx="70151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Approve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Funding</a:t>
            </a: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89078D9E-4051-4BDD-AD65-AAC07DCED2C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458288" y="2200525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18956F70-050F-4DA3-BDBC-CCDCE1F7AD2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98619" y="2382850"/>
            <a:ext cx="70151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Approve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Funding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DE9BE42-6A33-497E-BDCF-080379C51701}"/>
              </a:ext>
            </a:extLst>
          </p:cNvPr>
          <p:cNvSpPr/>
          <p:nvPr/>
        </p:nvSpPr>
        <p:spPr>
          <a:xfrm>
            <a:off x="11413155" y="1062471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June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10775194" y="1062471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10152898" y="1062471"/>
            <a:ext cx="593847" cy="266236"/>
          </a:xfrm>
          <a:prstGeom prst="rect">
            <a:avLst/>
          </a:prstGeom>
          <a:solidFill>
            <a:schemeClr val="accent1"/>
          </a:solidFill>
        </p:spPr>
        <p:txBody>
          <a:bodyPr wrap="square" lIns="48000" rIns="48000" rtlCol="0" anchor="ctr">
            <a:noAutofit/>
          </a:bodyPr>
          <a:lstStyle/>
          <a:p>
            <a:pPr algn="ctr" defTabSz="914332"/>
            <a:r>
              <a:rPr lang="en-US" sz="1200" dirty="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208B7F13-5106-448C-82E6-F96F59974EC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017928" y="2189368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M_0aec949068fc4edb9016a17022f2fa0f_Shape">
            <a:extLst>
              <a:ext uri="{FF2B5EF4-FFF2-40B4-BE49-F238E27FC236}">
                <a16:creationId xmlns:a16="http://schemas.microsoft.com/office/drawing/2014/main" id="{52A67E2D-C2F3-4733-9637-2223D3186D9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130559" y="218096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M_0aec949068fc4edb9016a17022f2fa0f_Shape">
            <a:extLst>
              <a:ext uri="{FF2B5EF4-FFF2-40B4-BE49-F238E27FC236}">
                <a16:creationId xmlns:a16="http://schemas.microsoft.com/office/drawing/2014/main" id="{B7A413CE-36EC-41AD-A2C1-256E12BF625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380399" y="2189573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769732" y="1356301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2</a:t>
            </a: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419492" y="1365293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3</a:t>
            </a:r>
          </a:p>
        </p:txBody>
      </p:sp>
      <p:sp>
        <p:nvSpPr>
          <p:cNvPr id="61" name="OTLSHAPE_SLM_0aec949068fc4edb9016a17022f2fa0f_Title">
            <a:extLst>
              <a:ext uri="{FF2B5EF4-FFF2-40B4-BE49-F238E27FC236}">
                <a16:creationId xmlns:a16="http://schemas.microsoft.com/office/drawing/2014/main" id="{71E55EE9-B3FC-4FA7-8737-061B4DD8080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633452" y="3290265"/>
            <a:ext cx="1671806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Sync Persistent Unique ID, Key Customer fields, Account to CRIS/CSS</a:t>
            </a:r>
          </a:p>
        </p:txBody>
      </p:sp>
      <p:sp>
        <p:nvSpPr>
          <p:cNvPr id="89" name="OTLSHAPE_SLM_0aec949068fc4edb9016a17022f2fa0f_Title">
            <a:extLst>
              <a:ext uri="{FF2B5EF4-FFF2-40B4-BE49-F238E27FC236}">
                <a16:creationId xmlns:a16="http://schemas.microsoft.com/office/drawing/2014/main" id="{5732038B-ACCE-4CDA-A3FD-0EAB5EA8099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562744" y="2376110"/>
            <a:ext cx="2071664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Customer Data, Master CDC, Data Catalog,  DQ Program, Business Rules/Requirement</a:t>
            </a:r>
          </a:p>
        </p:txBody>
      </p:sp>
      <p:sp>
        <p:nvSpPr>
          <p:cNvPr id="94" name="OTLSHAPE_SLM_0aec949068fc4edb9016a17022f2fa0f_Shape">
            <a:extLst>
              <a:ext uri="{FF2B5EF4-FFF2-40B4-BE49-F238E27FC236}">
                <a16:creationId xmlns:a16="http://schemas.microsoft.com/office/drawing/2014/main" id="{115E88A7-9CEF-43C2-9C8E-7ED5D73B1E4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42484" y="2187558"/>
            <a:ext cx="138604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SLT_e8a0d0690d7843edaca796e8b25719da_Shape">
            <a:extLst>
              <a:ext uri="{FF2B5EF4-FFF2-40B4-BE49-F238E27FC236}">
                <a16:creationId xmlns:a16="http://schemas.microsoft.com/office/drawing/2014/main" id="{CF89E369-EB03-49C6-9A18-3BB68813A76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672362" y="1379972"/>
            <a:ext cx="1999535" cy="182424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MDM Tool</a:t>
            </a:r>
          </a:p>
        </p:txBody>
      </p:sp>
      <p:sp>
        <p:nvSpPr>
          <p:cNvPr id="110" name="OTLSHAPE_SLM_0aec949068fc4edb9016a17022f2fa0f_Title">
            <a:extLst>
              <a:ext uri="{FF2B5EF4-FFF2-40B4-BE49-F238E27FC236}">
                <a16:creationId xmlns:a16="http://schemas.microsoft.com/office/drawing/2014/main" id="{3ED3E7B4-0F93-46FE-A655-30429F9DAD5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147749" y="1561290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MDM  tool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Ready to use</a:t>
            </a:r>
          </a:p>
        </p:txBody>
      </p:sp>
      <p:sp>
        <p:nvSpPr>
          <p:cNvPr id="111" name="OTLSHAPE_SLM_0aec949068fc4edb9016a17022f2fa0f_Shape">
            <a:extLst>
              <a:ext uri="{FF2B5EF4-FFF2-40B4-BE49-F238E27FC236}">
                <a16:creationId xmlns:a16="http://schemas.microsoft.com/office/drawing/2014/main" id="{9AC7AD22-DC72-49AE-AD8B-A1B8E353A06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515577" y="1376832"/>
            <a:ext cx="136207" cy="171973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97F56A-809D-4301-8362-E13AB01320D4}"/>
              </a:ext>
            </a:extLst>
          </p:cNvPr>
          <p:cNvSpPr txBox="1"/>
          <p:nvPr/>
        </p:nvSpPr>
        <p:spPr bwMode="auto">
          <a:xfrm>
            <a:off x="3268328" y="6928642"/>
            <a:ext cx="6565695" cy="974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267"/>
              </a:spcAft>
              <a:buClr>
                <a:schemeClr val="tx1"/>
              </a:buClr>
            </a:pPr>
            <a:r>
              <a:rPr lang="en-US" sz="1067" kern="0" dirty="0"/>
              <a:t>Note: </a:t>
            </a:r>
          </a:p>
          <a:p>
            <a:pPr marL="228594" indent="-228594">
              <a:spcAft>
                <a:spcPts val="267"/>
              </a:spcAft>
              <a:buFont typeface="Arial" panose="020B0604020202020204" pitchFamily="34" charset="0"/>
              <a:buChar char="•"/>
            </a:pPr>
            <a:r>
              <a:rPr lang="en-US" sz="1067" dirty="0"/>
              <a:t>All Timelines are subject to budget approval</a:t>
            </a:r>
          </a:p>
          <a:p>
            <a:pPr marL="228594" indent="-228594"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67" kern="0" dirty="0"/>
              <a:t>Scope of each release will be finalized as per pre-work findings</a:t>
            </a:r>
          </a:p>
          <a:p>
            <a:pPr marL="228594" indent="-228594"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67" dirty="0"/>
              <a:t>Future Release timeline will be changed based on the current release date change</a:t>
            </a:r>
          </a:p>
          <a:p>
            <a:pPr marL="228594" indent="-228594">
              <a:spcAft>
                <a:spcPts val="267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67" dirty="0"/>
              <a:t>Each release pre-work will start ahead of the time</a:t>
            </a:r>
            <a:endParaRPr lang="en-US" sz="1067" kern="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327B462-9DB9-4E6D-9EDE-C6C6A13943A7}"/>
              </a:ext>
            </a:extLst>
          </p:cNvPr>
          <p:cNvCxnSpPr>
            <a:cxnSpLocks/>
            <a:endCxn id="162" idx="2"/>
          </p:cNvCxnSpPr>
          <p:nvPr/>
        </p:nvCxnSpPr>
        <p:spPr bwMode="auto">
          <a:xfrm>
            <a:off x="11347646" y="1384986"/>
            <a:ext cx="63273" cy="4227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OTLSHAPE_SLM_0aec949068fc4edb9016a17022f2fa0f_Title">
            <a:extLst>
              <a:ext uri="{FF2B5EF4-FFF2-40B4-BE49-F238E27FC236}">
                <a16:creationId xmlns:a16="http://schemas.microsoft.com/office/drawing/2014/main" id="{B3451BFA-0292-434B-8396-B6B0C4FCE41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718238" y="3295068"/>
            <a:ext cx="1334268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Customer Integration Data Sync to 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CRIS/CSS</a:t>
            </a:r>
          </a:p>
        </p:txBody>
      </p:sp>
      <p:sp>
        <p:nvSpPr>
          <p:cNvPr id="158" name="OTLSHAPE_SLM_0aec949068fc4edb9016a17022f2fa0f_Shape">
            <a:extLst>
              <a:ext uri="{FF2B5EF4-FFF2-40B4-BE49-F238E27FC236}">
                <a16:creationId xmlns:a16="http://schemas.microsoft.com/office/drawing/2014/main" id="{0A42A242-C9E3-48B3-9BF9-8162A1030B2B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1304075" y="3112968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M_0aec949068fc4edb9016a17022f2fa0f_Shape">
            <a:extLst>
              <a:ext uri="{FF2B5EF4-FFF2-40B4-BE49-F238E27FC236}">
                <a16:creationId xmlns:a16="http://schemas.microsoft.com/office/drawing/2014/main" id="{6E2FBDDF-1480-44CA-87F9-749D6E7FC35E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1327563" y="4012322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M_0aec949068fc4edb9016a17022f2fa0f_Title">
            <a:extLst>
              <a:ext uri="{FF2B5EF4-FFF2-40B4-BE49-F238E27FC236}">
                <a16:creationId xmlns:a16="http://schemas.microsoft.com/office/drawing/2014/main" id="{C4C3C3DD-E45F-4221-B65C-8C76AE5CC44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0635718" y="4206128"/>
            <a:ext cx="1492513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Master Data sync, Credit,  Payment, Data load to EDP from CSS,CRIS</a:t>
            </a:r>
          </a:p>
        </p:txBody>
      </p:sp>
      <p:sp>
        <p:nvSpPr>
          <p:cNvPr id="161" name="OTLSHAPE_SLM_0aec949068fc4edb9016a17022f2fa0f_Shape">
            <a:extLst>
              <a:ext uri="{FF2B5EF4-FFF2-40B4-BE49-F238E27FC236}">
                <a16:creationId xmlns:a16="http://schemas.microsoft.com/office/drawing/2014/main" id="{BF6EAA31-302B-4075-AF3E-8E4DC4D6E85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1326155" y="4918773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TLSHAPE_SLM_0aec949068fc4edb9016a17022f2fa0f_Title">
            <a:extLst>
              <a:ext uri="{FF2B5EF4-FFF2-40B4-BE49-F238E27FC236}">
                <a16:creationId xmlns:a16="http://schemas.microsoft.com/office/drawing/2014/main" id="{4A0D0A1D-A832-4E72-8BE0-809013609FC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0669487" y="5104268"/>
            <a:ext cx="1482863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Update Customer Data API, Integrate with 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other systems </a:t>
            </a:r>
          </a:p>
        </p:txBody>
      </p:sp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6EE5B453-2253-48E2-958D-4098EB4A9B3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1295113" y="2181811"/>
            <a:ext cx="152400" cy="17780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M_0aec949068fc4edb9016a17022f2fa0f_Title">
            <a:extLst>
              <a:ext uri="{FF2B5EF4-FFF2-40B4-BE49-F238E27FC236}">
                <a16:creationId xmlns:a16="http://schemas.microsoft.com/office/drawing/2014/main" id="{796E9B9A-40A6-401A-88CA-AF2B6A57647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961358" y="1374285"/>
            <a:ext cx="870876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MVP</a:t>
            </a:r>
          </a:p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Release 4</a:t>
            </a:r>
          </a:p>
        </p:txBody>
      </p:sp>
      <p:sp>
        <p:nvSpPr>
          <p:cNvPr id="165" name="OTLSHAPE_SLM_0aec949068fc4edb9016a17022f2fa0f_Title">
            <a:extLst>
              <a:ext uri="{FF2B5EF4-FFF2-40B4-BE49-F238E27FC236}">
                <a16:creationId xmlns:a16="http://schemas.microsoft.com/office/drawing/2014/main" id="{8166C9C8-E689-40DF-A633-1C25EB21845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413210" y="2386888"/>
            <a:ext cx="186606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3" dirty="0">
                <a:solidFill>
                  <a:schemeClr val="dk1"/>
                </a:solidFill>
                <a:latin typeface="Calibri" panose="020F0502020204030204" pitchFamily="34" charset="0"/>
              </a:rPr>
              <a:t>Customer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0799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5C937-64D6-4B8F-A471-A6770D88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21726-90A5-4210-9273-210CEF5826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A1CAC8-FD10-4329-BFB5-30FCDB49C8A4}">
  <ds:schemaRefs>
    <ds:schemaRef ds:uri="http://purl.org/dc/terms/"/>
    <ds:schemaRef ds:uri="http://schemas.microsoft.com/office/2006/documentManagement/types"/>
    <ds:schemaRef ds:uri="http://purl.org/dc/elements/1.1/"/>
    <ds:schemaRef ds:uri="2fb88c42-9484-45db-b1a7-c717f8961fa6"/>
    <ds:schemaRef ds:uri="http://schemas.microsoft.com/office/infopath/2007/PartnerControls"/>
    <ds:schemaRef ds:uri="http://schemas.openxmlformats.org/package/2006/metadata/core-properties"/>
    <ds:schemaRef ds:uri="d04553ff-5444-4dd5-ba90-cf9ec227a264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283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 Customer MDM/CDP Proposed Roadmap (Draft)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Customer Business Capabilities Proposed Roadmap (Draft) Data Foundations</dc:title>
  <dc:creator>Nishit Ajwaliya</dc:creator>
  <cp:lastModifiedBy>Ajwaliya, Nishit</cp:lastModifiedBy>
  <cp:revision>5</cp:revision>
  <dcterms:created xsi:type="dcterms:W3CDTF">2021-02-25T23:45:03Z</dcterms:created>
  <dcterms:modified xsi:type="dcterms:W3CDTF">2021-03-01T21:51:10Z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