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  <p:sldMasterId id="2147483693" r:id="rId6"/>
    <p:sldMasterId id="2147483735" r:id="rId7"/>
  </p:sldMasterIdLst>
  <p:notesMasterIdLst>
    <p:notesMasterId r:id="rId21"/>
  </p:notesMasterIdLst>
  <p:sldIdLst>
    <p:sldId id="3947" r:id="rId8"/>
    <p:sldId id="838840200" r:id="rId9"/>
    <p:sldId id="2147307523" r:id="rId10"/>
    <p:sldId id="2147307524" r:id="rId11"/>
    <p:sldId id="2147307525" r:id="rId12"/>
    <p:sldId id="2147307526" r:id="rId13"/>
    <p:sldId id="4096" r:id="rId14"/>
    <p:sldId id="2147307520" r:id="rId15"/>
    <p:sldId id="838840204" r:id="rId16"/>
    <p:sldId id="838840203" r:id="rId17"/>
    <p:sldId id="2147307518" r:id="rId18"/>
    <p:sldId id="838839870" r:id="rId19"/>
    <p:sldId id="4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orce" id="{ACE3090A-99D2-4CFE-91D5-8FFF5269FA37}">
          <p14:sldIdLst>
            <p14:sldId id="3947"/>
            <p14:sldId id="838840200"/>
            <p14:sldId id="2147307523"/>
            <p14:sldId id="2147307524"/>
            <p14:sldId id="2147307525"/>
            <p14:sldId id="2147307526"/>
            <p14:sldId id="4096"/>
            <p14:sldId id="2147307520"/>
            <p14:sldId id="838840204"/>
            <p14:sldId id="838840203"/>
            <p14:sldId id="2147307518"/>
            <p14:sldId id="838839870"/>
            <p14:sldId id="4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Vaz" initials="PV" lastIdx="16" clrIdx="0">
    <p:extLst>
      <p:ext uri="{19B8F6BF-5375-455C-9EA6-DF929625EA0E}">
        <p15:presenceInfo xmlns:p15="http://schemas.microsoft.com/office/powerpoint/2012/main" userId="S::pedro.vaz@accenture.com::ce26620d-8ffe-4aa6-abd7-19d547ea6f29" providerId="AD"/>
      </p:ext>
    </p:extLst>
  </p:cmAuthor>
  <p:cmAuthor id="2" name="Tyagi, Vikas X." initials="TX" lastIdx="2" clrIdx="1">
    <p:extLst>
      <p:ext uri="{19B8F6BF-5375-455C-9EA6-DF929625EA0E}">
        <p15:presenceInfo xmlns:p15="http://schemas.microsoft.com/office/powerpoint/2012/main" userId="S::vikas.x.tyagi@accenture.com::e6b160a9-e15d-429f-9bb1-3f6b2628b8a8" providerId="AD"/>
      </p:ext>
    </p:extLst>
  </p:cmAuthor>
  <p:cmAuthor id="3" name="Reynolds, Tim" initials="RT" lastIdx="1" clrIdx="2">
    <p:extLst>
      <p:ext uri="{19B8F6BF-5375-455C-9EA6-DF929625EA0E}">
        <p15:presenceInfo xmlns:p15="http://schemas.microsoft.com/office/powerpoint/2012/main" userId="S::tim.reynolds@accenture.com::474805a4-3ae6-42dc-8e53-f2601aee5a34" providerId="AD"/>
      </p:ext>
    </p:extLst>
  </p:cmAuthor>
  <p:cmAuthor id="4" name="Smith3, David" initials="SD" lastIdx="12" clrIdx="3">
    <p:extLst>
      <p:ext uri="{19B8F6BF-5375-455C-9EA6-DF929625EA0E}">
        <p15:presenceInfo xmlns:p15="http://schemas.microsoft.com/office/powerpoint/2012/main" userId="S::David.Smith32@uk.nationalgrid.com::02ddaf5c-1808-4dae-bb4b-7bb85b25d22d" providerId="AD"/>
      </p:ext>
    </p:extLst>
  </p:cmAuthor>
  <p:cmAuthor id="5" name="Bharj, Kam" initials="BK" lastIdx="1" clrIdx="4">
    <p:extLst>
      <p:ext uri="{19B8F6BF-5375-455C-9EA6-DF929625EA0E}">
        <p15:presenceInfo xmlns:p15="http://schemas.microsoft.com/office/powerpoint/2012/main" userId="S::Kam.Bharj@uk.nationalgrid.com::c346c863-01be-4a71-ba36-8d40a8162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C32"/>
    <a:srgbClr val="00148C"/>
    <a:srgbClr val="FA461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5A27A-6EA2-4247-8810-D750F1BBF5D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8BE9-0187-4CAA-AA93-9EC207E63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9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8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7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44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852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3" y="3382041"/>
            <a:ext cx="3365500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028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423" y="6034998"/>
            <a:ext cx="3362896" cy="3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65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199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148567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1821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44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7127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759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2703646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5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4712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84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8" y="3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4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1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33756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8" y="2909035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419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BC8C29B5-0459-44E2-893D-68F8D6DE684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7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pic>
        <p:nvPicPr>
          <p:cNvPr id="10" name="Picture 2" descr="A picture containing sky, outdoor, water sport, swimming&#10;&#10;Description automatically generated">
            <a:extLst>
              <a:ext uri="{FF2B5EF4-FFF2-40B4-BE49-F238E27FC236}">
                <a16:creationId xmlns:a16="http://schemas.microsoft.com/office/drawing/2014/main" id="{68EADA17-8BD7-4AD0-94C2-B3D8B34FFD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836" y="-1"/>
            <a:ext cx="12203836" cy="6858001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1001" y="5216095"/>
            <a:ext cx="3630930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381001" y="1798322"/>
            <a:ext cx="5751674" cy="3261358"/>
          </a:xfrm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Headline</a:t>
            </a:r>
            <a:br>
              <a:rPr lang="en-US"/>
            </a:br>
            <a:r>
              <a:rPr lang="en-US"/>
              <a:t>This is a Subhead</a:t>
            </a:r>
            <a:endParaRPr lang="en-AU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5B98C87-D6DD-4595-B803-BF96BBC33CC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13155" y="381000"/>
            <a:ext cx="2006425" cy="528825"/>
            <a:chOff x="217" y="3941"/>
            <a:chExt cx="645" cy="170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E3F49AE-1B53-455E-8566-60AA2FC40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" y="3941"/>
              <a:ext cx="63" cy="67"/>
            </a:xfrm>
            <a:custGeom>
              <a:avLst/>
              <a:gdLst>
                <a:gd name="T0" fmla="*/ 0 w 382"/>
                <a:gd name="T1" fmla="*/ 0 h 405"/>
                <a:gd name="T2" fmla="*/ 0 w 382"/>
                <a:gd name="T3" fmla="*/ 0 h 405"/>
                <a:gd name="T4" fmla="*/ 382 w 382"/>
                <a:gd name="T5" fmla="*/ 155 h 405"/>
                <a:gd name="T6" fmla="*/ 382 w 382"/>
                <a:gd name="T7" fmla="*/ 251 h 405"/>
                <a:gd name="T8" fmla="*/ 0 w 382"/>
                <a:gd name="T9" fmla="*/ 405 h 405"/>
                <a:gd name="T10" fmla="*/ 0 w 382"/>
                <a:gd name="T11" fmla="*/ 286 h 405"/>
                <a:gd name="T12" fmla="*/ 223 w 382"/>
                <a:gd name="T13" fmla="*/ 203 h 405"/>
                <a:gd name="T14" fmla="*/ 0 w 382"/>
                <a:gd name="T15" fmla="*/ 116 h 405"/>
                <a:gd name="T16" fmla="*/ 0 w 382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405">
                  <a:moveTo>
                    <a:pt x="0" y="0"/>
                  </a:moveTo>
                  <a:lnTo>
                    <a:pt x="0" y="0"/>
                  </a:lnTo>
                  <a:lnTo>
                    <a:pt x="382" y="155"/>
                  </a:lnTo>
                  <a:lnTo>
                    <a:pt x="382" y="251"/>
                  </a:lnTo>
                  <a:lnTo>
                    <a:pt x="0" y="405"/>
                  </a:lnTo>
                  <a:lnTo>
                    <a:pt x="0" y="286"/>
                  </a:lnTo>
                  <a:lnTo>
                    <a:pt x="223" y="203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B6B5F75-01DA-4901-AD9D-7C6B0F3B9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7" y="4012"/>
              <a:ext cx="645" cy="99"/>
            </a:xfrm>
            <a:custGeom>
              <a:avLst/>
              <a:gdLst>
                <a:gd name="T0" fmla="*/ 125 w 3869"/>
                <a:gd name="T1" fmla="*/ 467 h 592"/>
                <a:gd name="T2" fmla="*/ 247 w 3869"/>
                <a:gd name="T3" fmla="*/ 481 h 592"/>
                <a:gd name="T4" fmla="*/ 3618 w 3869"/>
                <a:gd name="T5" fmla="*/ 227 h 592"/>
                <a:gd name="T6" fmla="*/ 3718 w 3869"/>
                <a:gd name="T7" fmla="*/ 230 h 592"/>
                <a:gd name="T8" fmla="*/ 1532 w 3869"/>
                <a:gd name="T9" fmla="*/ 257 h 592"/>
                <a:gd name="T10" fmla="*/ 1622 w 3869"/>
                <a:gd name="T11" fmla="*/ 215 h 592"/>
                <a:gd name="T12" fmla="*/ 2841 w 3869"/>
                <a:gd name="T13" fmla="*/ 492 h 592"/>
                <a:gd name="T14" fmla="*/ 2940 w 3869"/>
                <a:gd name="T15" fmla="*/ 135 h 592"/>
                <a:gd name="T16" fmla="*/ 2861 w 3869"/>
                <a:gd name="T17" fmla="*/ 584 h 592"/>
                <a:gd name="T18" fmla="*/ 2679 w 3869"/>
                <a:gd name="T19" fmla="*/ 500 h 592"/>
                <a:gd name="T20" fmla="*/ 3314 w 3869"/>
                <a:gd name="T21" fmla="*/ 275 h 592"/>
                <a:gd name="T22" fmla="*/ 3279 w 3869"/>
                <a:gd name="T23" fmla="*/ 217 h 592"/>
                <a:gd name="T24" fmla="*/ 3723 w 3869"/>
                <a:gd name="T25" fmla="*/ 132 h 592"/>
                <a:gd name="T26" fmla="*/ 3869 w 3869"/>
                <a:gd name="T27" fmla="*/ 336 h 592"/>
                <a:gd name="T28" fmla="*/ 3652 w 3869"/>
                <a:gd name="T29" fmla="*/ 500 h 592"/>
                <a:gd name="T30" fmla="*/ 3862 w 3869"/>
                <a:gd name="T31" fmla="*/ 470 h 592"/>
                <a:gd name="T32" fmla="*/ 3635 w 3869"/>
                <a:gd name="T33" fmla="*/ 590 h 592"/>
                <a:gd name="T34" fmla="*/ 3454 w 3869"/>
                <a:gd name="T35" fmla="*/ 404 h 592"/>
                <a:gd name="T36" fmla="*/ 3548 w 3869"/>
                <a:gd name="T37" fmla="*/ 158 h 592"/>
                <a:gd name="T38" fmla="*/ 2230 w 3869"/>
                <a:gd name="T39" fmla="*/ 156 h 592"/>
                <a:gd name="T40" fmla="*/ 2150 w 3869"/>
                <a:gd name="T41" fmla="*/ 278 h 592"/>
                <a:gd name="T42" fmla="*/ 2024 w 3869"/>
                <a:gd name="T43" fmla="*/ 253 h 592"/>
                <a:gd name="T44" fmla="*/ 2017 w 3869"/>
                <a:gd name="T45" fmla="*/ 185 h 592"/>
                <a:gd name="T46" fmla="*/ 1659 w 3869"/>
                <a:gd name="T47" fmla="*/ 132 h 592"/>
                <a:gd name="T48" fmla="*/ 1805 w 3869"/>
                <a:gd name="T49" fmla="*/ 336 h 592"/>
                <a:gd name="T50" fmla="*/ 1588 w 3869"/>
                <a:gd name="T51" fmla="*/ 500 h 592"/>
                <a:gd name="T52" fmla="*/ 1798 w 3869"/>
                <a:gd name="T53" fmla="*/ 470 h 592"/>
                <a:gd name="T54" fmla="*/ 1572 w 3869"/>
                <a:gd name="T55" fmla="*/ 590 h 592"/>
                <a:gd name="T56" fmla="*/ 1390 w 3869"/>
                <a:gd name="T57" fmla="*/ 404 h 592"/>
                <a:gd name="T58" fmla="*/ 1485 w 3869"/>
                <a:gd name="T59" fmla="*/ 158 h 592"/>
                <a:gd name="T60" fmla="*/ 1248 w 3869"/>
                <a:gd name="T61" fmla="*/ 152 h 592"/>
                <a:gd name="T62" fmla="*/ 1202 w 3869"/>
                <a:gd name="T63" fmla="*/ 256 h 592"/>
                <a:gd name="T64" fmla="*/ 1066 w 3869"/>
                <a:gd name="T65" fmla="*/ 272 h 592"/>
                <a:gd name="T66" fmla="*/ 1087 w 3869"/>
                <a:gd name="T67" fmla="*/ 480 h 592"/>
                <a:gd name="T68" fmla="*/ 1223 w 3869"/>
                <a:gd name="T69" fmla="*/ 417 h 592"/>
                <a:gd name="T70" fmla="*/ 1176 w 3869"/>
                <a:gd name="T71" fmla="*/ 588 h 592"/>
                <a:gd name="T72" fmla="*/ 944 w 3869"/>
                <a:gd name="T73" fmla="*/ 470 h 592"/>
                <a:gd name="T74" fmla="*/ 977 w 3869"/>
                <a:gd name="T75" fmla="*/ 196 h 592"/>
                <a:gd name="T76" fmla="*/ 733 w 3869"/>
                <a:gd name="T77" fmla="*/ 132 h 592"/>
                <a:gd name="T78" fmla="*/ 751 w 3869"/>
                <a:gd name="T79" fmla="*/ 295 h 592"/>
                <a:gd name="T80" fmla="*/ 626 w 3869"/>
                <a:gd name="T81" fmla="*/ 240 h 592"/>
                <a:gd name="T82" fmla="*/ 601 w 3869"/>
                <a:gd name="T83" fmla="*/ 448 h 592"/>
                <a:gd name="T84" fmla="*/ 745 w 3869"/>
                <a:gd name="T85" fmla="*/ 460 h 592"/>
                <a:gd name="T86" fmla="*/ 776 w 3869"/>
                <a:gd name="T87" fmla="*/ 570 h 592"/>
                <a:gd name="T88" fmla="*/ 510 w 3869"/>
                <a:gd name="T89" fmla="*/ 524 h 592"/>
                <a:gd name="T90" fmla="*/ 480 w 3869"/>
                <a:gd name="T91" fmla="*/ 250 h 592"/>
                <a:gd name="T92" fmla="*/ 206 w 3869"/>
                <a:gd name="T93" fmla="*/ 126 h 592"/>
                <a:gd name="T94" fmla="*/ 389 w 3869"/>
                <a:gd name="T95" fmla="*/ 252 h 592"/>
                <a:gd name="T96" fmla="*/ 176 w 3869"/>
                <a:gd name="T97" fmla="*/ 590 h 592"/>
                <a:gd name="T98" fmla="*/ 2 w 3869"/>
                <a:gd name="T99" fmla="*/ 488 h 592"/>
                <a:gd name="T100" fmla="*/ 97 w 3869"/>
                <a:gd name="T101" fmla="*/ 325 h 592"/>
                <a:gd name="T102" fmla="*/ 251 w 3869"/>
                <a:gd name="T103" fmla="*/ 235 h 592"/>
                <a:gd name="T104" fmla="*/ 133 w 3869"/>
                <a:gd name="T105" fmla="*/ 273 h 592"/>
                <a:gd name="T106" fmla="*/ 172 w 3869"/>
                <a:gd name="T107" fmla="*/ 127 h 592"/>
                <a:gd name="T108" fmla="*/ 2517 w 3869"/>
                <a:gd name="T109" fmla="*/ 472 h 592"/>
                <a:gd name="T110" fmla="*/ 2555 w 3869"/>
                <a:gd name="T111" fmla="*/ 587 h 592"/>
                <a:gd name="T112" fmla="*/ 2383 w 3869"/>
                <a:gd name="T113" fmla="*/ 45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9" h="592">
                  <a:moveTo>
                    <a:pt x="217" y="390"/>
                  </a:moveTo>
                  <a:lnTo>
                    <a:pt x="189" y="393"/>
                  </a:lnTo>
                  <a:lnTo>
                    <a:pt x="165" y="397"/>
                  </a:lnTo>
                  <a:lnTo>
                    <a:pt x="147" y="404"/>
                  </a:lnTo>
                  <a:lnTo>
                    <a:pt x="134" y="415"/>
                  </a:lnTo>
                  <a:lnTo>
                    <a:pt x="126" y="430"/>
                  </a:lnTo>
                  <a:lnTo>
                    <a:pt x="124" y="448"/>
                  </a:lnTo>
                  <a:lnTo>
                    <a:pt x="124" y="453"/>
                  </a:lnTo>
                  <a:lnTo>
                    <a:pt x="125" y="467"/>
                  </a:lnTo>
                  <a:lnTo>
                    <a:pt x="130" y="480"/>
                  </a:lnTo>
                  <a:lnTo>
                    <a:pt x="138" y="489"/>
                  </a:lnTo>
                  <a:lnTo>
                    <a:pt x="150" y="498"/>
                  </a:lnTo>
                  <a:lnTo>
                    <a:pt x="165" y="502"/>
                  </a:lnTo>
                  <a:lnTo>
                    <a:pt x="184" y="505"/>
                  </a:lnTo>
                  <a:lnTo>
                    <a:pt x="203" y="504"/>
                  </a:lnTo>
                  <a:lnTo>
                    <a:pt x="219" y="499"/>
                  </a:lnTo>
                  <a:lnTo>
                    <a:pt x="234" y="492"/>
                  </a:lnTo>
                  <a:lnTo>
                    <a:pt x="247" y="481"/>
                  </a:lnTo>
                  <a:lnTo>
                    <a:pt x="258" y="468"/>
                  </a:lnTo>
                  <a:lnTo>
                    <a:pt x="264" y="453"/>
                  </a:lnTo>
                  <a:lnTo>
                    <a:pt x="266" y="434"/>
                  </a:lnTo>
                  <a:lnTo>
                    <a:pt x="266" y="390"/>
                  </a:lnTo>
                  <a:lnTo>
                    <a:pt x="217" y="390"/>
                  </a:lnTo>
                  <a:close/>
                  <a:moveTo>
                    <a:pt x="3665" y="213"/>
                  </a:moveTo>
                  <a:lnTo>
                    <a:pt x="3649" y="215"/>
                  </a:lnTo>
                  <a:lnTo>
                    <a:pt x="3634" y="219"/>
                  </a:lnTo>
                  <a:lnTo>
                    <a:pt x="3618" y="227"/>
                  </a:lnTo>
                  <a:lnTo>
                    <a:pt x="3605" y="239"/>
                  </a:lnTo>
                  <a:lnTo>
                    <a:pt x="3595" y="257"/>
                  </a:lnTo>
                  <a:lnTo>
                    <a:pt x="3586" y="279"/>
                  </a:lnTo>
                  <a:lnTo>
                    <a:pt x="3580" y="307"/>
                  </a:lnTo>
                  <a:lnTo>
                    <a:pt x="3748" y="307"/>
                  </a:lnTo>
                  <a:lnTo>
                    <a:pt x="3744" y="282"/>
                  </a:lnTo>
                  <a:lnTo>
                    <a:pt x="3738" y="259"/>
                  </a:lnTo>
                  <a:lnTo>
                    <a:pt x="3730" y="243"/>
                  </a:lnTo>
                  <a:lnTo>
                    <a:pt x="3718" y="230"/>
                  </a:lnTo>
                  <a:lnTo>
                    <a:pt x="3703" y="220"/>
                  </a:lnTo>
                  <a:lnTo>
                    <a:pt x="3685" y="215"/>
                  </a:lnTo>
                  <a:lnTo>
                    <a:pt x="3665" y="213"/>
                  </a:lnTo>
                  <a:close/>
                  <a:moveTo>
                    <a:pt x="1602" y="213"/>
                  </a:moveTo>
                  <a:lnTo>
                    <a:pt x="1586" y="215"/>
                  </a:lnTo>
                  <a:lnTo>
                    <a:pt x="1569" y="219"/>
                  </a:lnTo>
                  <a:lnTo>
                    <a:pt x="1555" y="227"/>
                  </a:lnTo>
                  <a:lnTo>
                    <a:pt x="1542" y="239"/>
                  </a:lnTo>
                  <a:lnTo>
                    <a:pt x="1532" y="257"/>
                  </a:lnTo>
                  <a:lnTo>
                    <a:pt x="1522" y="279"/>
                  </a:lnTo>
                  <a:lnTo>
                    <a:pt x="1516" y="307"/>
                  </a:lnTo>
                  <a:lnTo>
                    <a:pt x="1684" y="307"/>
                  </a:lnTo>
                  <a:lnTo>
                    <a:pt x="1681" y="282"/>
                  </a:lnTo>
                  <a:lnTo>
                    <a:pt x="1675" y="259"/>
                  </a:lnTo>
                  <a:lnTo>
                    <a:pt x="1666" y="243"/>
                  </a:lnTo>
                  <a:lnTo>
                    <a:pt x="1654" y="230"/>
                  </a:lnTo>
                  <a:lnTo>
                    <a:pt x="1639" y="220"/>
                  </a:lnTo>
                  <a:lnTo>
                    <a:pt x="1622" y="215"/>
                  </a:lnTo>
                  <a:lnTo>
                    <a:pt x="1602" y="213"/>
                  </a:lnTo>
                  <a:close/>
                  <a:moveTo>
                    <a:pt x="2671" y="135"/>
                  </a:moveTo>
                  <a:lnTo>
                    <a:pt x="2796" y="135"/>
                  </a:lnTo>
                  <a:lnTo>
                    <a:pt x="2796" y="419"/>
                  </a:lnTo>
                  <a:lnTo>
                    <a:pt x="2798" y="442"/>
                  </a:lnTo>
                  <a:lnTo>
                    <a:pt x="2803" y="461"/>
                  </a:lnTo>
                  <a:lnTo>
                    <a:pt x="2811" y="476"/>
                  </a:lnTo>
                  <a:lnTo>
                    <a:pt x="2824" y="486"/>
                  </a:lnTo>
                  <a:lnTo>
                    <a:pt x="2841" y="492"/>
                  </a:lnTo>
                  <a:lnTo>
                    <a:pt x="2861" y="494"/>
                  </a:lnTo>
                  <a:lnTo>
                    <a:pt x="2878" y="493"/>
                  </a:lnTo>
                  <a:lnTo>
                    <a:pt x="2895" y="487"/>
                  </a:lnTo>
                  <a:lnTo>
                    <a:pt x="2910" y="479"/>
                  </a:lnTo>
                  <a:lnTo>
                    <a:pt x="2922" y="467"/>
                  </a:lnTo>
                  <a:lnTo>
                    <a:pt x="2931" y="452"/>
                  </a:lnTo>
                  <a:lnTo>
                    <a:pt x="2937" y="434"/>
                  </a:lnTo>
                  <a:lnTo>
                    <a:pt x="2940" y="412"/>
                  </a:lnTo>
                  <a:lnTo>
                    <a:pt x="2940" y="135"/>
                  </a:lnTo>
                  <a:lnTo>
                    <a:pt x="3064" y="135"/>
                  </a:lnTo>
                  <a:lnTo>
                    <a:pt x="3064" y="583"/>
                  </a:lnTo>
                  <a:lnTo>
                    <a:pt x="2940" y="583"/>
                  </a:lnTo>
                  <a:lnTo>
                    <a:pt x="2940" y="517"/>
                  </a:lnTo>
                  <a:lnTo>
                    <a:pt x="2929" y="534"/>
                  </a:lnTo>
                  <a:lnTo>
                    <a:pt x="2916" y="550"/>
                  </a:lnTo>
                  <a:lnTo>
                    <a:pt x="2901" y="564"/>
                  </a:lnTo>
                  <a:lnTo>
                    <a:pt x="2882" y="575"/>
                  </a:lnTo>
                  <a:lnTo>
                    <a:pt x="2861" y="584"/>
                  </a:lnTo>
                  <a:lnTo>
                    <a:pt x="2837" y="590"/>
                  </a:lnTo>
                  <a:lnTo>
                    <a:pt x="2810" y="592"/>
                  </a:lnTo>
                  <a:lnTo>
                    <a:pt x="2784" y="590"/>
                  </a:lnTo>
                  <a:lnTo>
                    <a:pt x="2759" y="584"/>
                  </a:lnTo>
                  <a:lnTo>
                    <a:pt x="2738" y="575"/>
                  </a:lnTo>
                  <a:lnTo>
                    <a:pt x="2718" y="563"/>
                  </a:lnTo>
                  <a:lnTo>
                    <a:pt x="2702" y="545"/>
                  </a:lnTo>
                  <a:lnTo>
                    <a:pt x="2689" y="525"/>
                  </a:lnTo>
                  <a:lnTo>
                    <a:pt x="2679" y="500"/>
                  </a:lnTo>
                  <a:lnTo>
                    <a:pt x="2672" y="470"/>
                  </a:lnTo>
                  <a:lnTo>
                    <a:pt x="2671" y="437"/>
                  </a:lnTo>
                  <a:lnTo>
                    <a:pt x="2671" y="135"/>
                  </a:lnTo>
                  <a:close/>
                  <a:moveTo>
                    <a:pt x="3413" y="130"/>
                  </a:moveTo>
                  <a:lnTo>
                    <a:pt x="3413" y="252"/>
                  </a:lnTo>
                  <a:lnTo>
                    <a:pt x="3383" y="253"/>
                  </a:lnTo>
                  <a:lnTo>
                    <a:pt x="3357" y="258"/>
                  </a:lnTo>
                  <a:lnTo>
                    <a:pt x="3333" y="264"/>
                  </a:lnTo>
                  <a:lnTo>
                    <a:pt x="3314" y="275"/>
                  </a:lnTo>
                  <a:lnTo>
                    <a:pt x="3299" y="288"/>
                  </a:lnTo>
                  <a:lnTo>
                    <a:pt x="3288" y="305"/>
                  </a:lnTo>
                  <a:lnTo>
                    <a:pt x="3281" y="327"/>
                  </a:lnTo>
                  <a:lnTo>
                    <a:pt x="3279" y="353"/>
                  </a:lnTo>
                  <a:lnTo>
                    <a:pt x="3279" y="583"/>
                  </a:lnTo>
                  <a:lnTo>
                    <a:pt x="3154" y="583"/>
                  </a:lnTo>
                  <a:lnTo>
                    <a:pt x="3154" y="135"/>
                  </a:lnTo>
                  <a:lnTo>
                    <a:pt x="3279" y="135"/>
                  </a:lnTo>
                  <a:lnTo>
                    <a:pt x="3279" y="217"/>
                  </a:lnTo>
                  <a:lnTo>
                    <a:pt x="3293" y="190"/>
                  </a:lnTo>
                  <a:lnTo>
                    <a:pt x="3311" y="169"/>
                  </a:lnTo>
                  <a:lnTo>
                    <a:pt x="3331" y="151"/>
                  </a:lnTo>
                  <a:lnTo>
                    <a:pt x="3354" y="139"/>
                  </a:lnTo>
                  <a:lnTo>
                    <a:pt x="3383" y="132"/>
                  </a:lnTo>
                  <a:lnTo>
                    <a:pt x="3413" y="130"/>
                  </a:lnTo>
                  <a:close/>
                  <a:moveTo>
                    <a:pt x="3664" y="126"/>
                  </a:moveTo>
                  <a:lnTo>
                    <a:pt x="3695" y="127"/>
                  </a:lnTo>
                  <a:lnTo>
                    <a:pt x="3723" y="132"/>
                  </a:lnTo>
                  <a:lnTo>
                    <a:pt x="3750" y="140"/>
                  </a:lnTo>
                  <a:lnTo>
                    <a:pt x="3775" y="152"/>
                  </a:lnTo>
                  <a:lnTo>
                    <a:pt x="3797" y="167"/>
                  </a:lnTo>
                  <a:lnTo>
                    <a:pt x="3818" y="185"/>
                  </a:lnTo>
                  <a:lnTo>
                    <a:pt x="3835" y="207"/>
                  </a:lnTo>
                  <a:lnTo>
                    <a:pt x="3849" y="233"/>
                  </a:lnTo>
                  <a:lnTo>
                    <a:pt x="3860" y="264"/>
                  </a:lnTo>
                  <a:lnTo>
                    <a:pt x="3867" y="298"/>
                  </a:lnTo>
                  <a:lnTo>
                    <a:pt x="3869" y="336"/>
                  </a:lnTo>
                  <a:lnTo>
                    <a:pt x="3869" y="390"/>
                  </a:lnTo>
                  <a:lnTo>
                    <a:pt x="3578" y="390"/>
                  </a:lnTo>
                  <a:lnTo>
                    <a:pt x="3582" y="417"/>
                  </a:lnTo>
                  <a:lnTo>
                    <a:pt x="3588" y="441"/>
                  </a:lnTo>
                  <a:lnTo>
                    <a:pt x="3596" y="460"/>
                  </a:lnTo>
                  <a:lnTo>
                    <a:pt x="3606" y="475"/>
                  </a:lnTo>
                  <a:lnTo>
                    <a:pt x="3619" y="487"/>
                  </a:lnTo>
                  <a:lnTo>
                    <a:pt x="3635" y="495"/>
                  </a:lnTo>
                  <a:lnTo>
                    <a:pt x="3652" y="500"/>
                  </a:lnTo>
                  <a:lnTo>
                    <a:pt x="3671" y="501"/>
                  </a:lnTo>
                  <a:lnTo>
                    <a:pt x="3694" y="499"/>
                  </a:lnTo>
                  <a:lnTo>
                    <a:pt x="3712" y="493"/>
                  </a:lnTo>
                  <a:lnTo>
                    <a:pt x="3728" y="485"/>
                  </a:lnTo>
                  <a:lnTo>
                    <a:pt x="3740" y="473"/>
                  </a:lnTo>
                  <a:lnTo>
                    <a:pt x="3748" y="459"/>
                  </a:lnTo>
                  <a:lnTo>
                    <a:pt x="3754" y="443"/>
                  </a:lnTo>
                  <a:lnTo>
                    <a:pt x="3869" y="443"/>
                  </a:lnTo>
                  <a:lnTo>
                    <a:pt x="3862" y="470"/>
                  </a:lnTo>
                  <a:lnTo>
                    <a:pt x="3851" y="495"/>
                  </a:lnTo>
                  <a:lnTo>
                    <a:pt x="3837" y="519"/>
                  </a:lnTo>
                  <a:lnTo>
                    <a:pt x="3818" y="540"/>
                  </a:lnTo>
                  <a:lnTo>
                    <a:pt x="3796" y="558"/>
                  </a:lnTo>
                  <a:lnTo>
                    <a:pt x="3770" y="572"/>
                  </a:lnTo>
                  <a:lnTo>
                    <a:pt x="3740" y="583"/>
                  </a:lnTo>
                  <a:lnTo>
                    <a:pt x="3707" y="590"/>
                  </a:lnTo>
                  <a:lnTo>
                    <a:pt x="3669" y="592"/>
                  </a:lnTo>
                  <a:lnTo>
                    <a:pt x="3635" y="590"/>
                  </a:lnTo>
                  <a:lnTo>
                    <a:pt x="3603" y="584"/>
                  </a:lnTo>
                  <a:lnTo>
                    <a:pt x="3573" y="574"/>
                  </a:lnTo>
                  <a:lnTo>
                    <a:pt x="3548" y="561"/>
                  </a:lnTo>
                  <a:lnTo>
                    <a:pt x="3523" y="545"/>
                  </a:lnTo>
                  <a:lnTo>
                    <a:pt x="3503" y="524"/>
                  </a:lnTo>
                  <a:lnTo>
                    <a:pt x="3485" y="500"/>
                  </a:lnTo>
                  <a:lnTo>
                    <a:pt x="3471" y="472"/>
                  </a:lnTo>
                  <a:lnTo>
                    <a:pt x="3460" y="440"/>
                  </a:lnTo>
                  <a:lnTo>
                    <a:pt x="3454" y="404"/>
                  </a:lnTo>
                  <a:lnTo>
                    <a:pt x="3452" y="366"/>
                  </a:lnTo>
                  <a:lnTo>
                    <a:pt x="3452" y="357"/>
                  </a:lnTo>
                  <a:lnTo>
                    <a:pt x="3454" y="318"/>
                  </a:lnTo>
                  <a:lnTo>
                    <a:pt x="3461" y="283"/>
                  </a:lnTo>
                  <a:lnTo>
                    <a:pt x="3472" y="251"/>
                  </a:lnTo>
                  <a:lnTo>
                    <a:pt x="3486" y="222"/>
                  </a:lnTo>
                  <a:lnTo>
                    <a:pt x="3504" y="197"/>
                  </a:lnTo>
                  <a:lnTo>
                    <a:pt x="3524" y="176"/>
                  </a:lnTo>
                  <a:lnTo>
                    <a:pt x="3548" y="158"/>
                  </a:lnTo>
                  <a:lnTo>
                    <a:pt x="3575" y="144"/>
                  </a:lnTo>
                  <a:lnTo>
                    <a:pt x="3603" y="134"/>
                  </a:lnTo>
                  <a:lnTo>
                    <a:pt x="3632" y="128"/>
                  </a:lnTo>
                  <a:lnTo>
                    <a:pt x="3664" y="126"/>
                  </a:lnTo>
                  <a:close/>
                  <a:moveTo>
                    <a:pt x="2141" y="126"/>
                  </a:moveTo>
                  <a:lnTo>
                    <a:pt x="2167" y="127"/>
                  </a:lnTo>
                  <a:lnTo>
                    <a:pt x="2191" y="133"/>
                  </a:lnTo>
                  <a:lnTo>
                    <a:pt x="2213" y="143"/>
                  </a:lnTo>
                  <a:lnTo>
                    <a:pt x="2230" y="156"/>
                  </a:lnTo>
                  <a:lnTo>
                    <a:pt x="2247" y="173"/>
                  </a:lnTo>
                  <a:lnTo>
                    <a:pt x="2260" y="194"/>
                  </a:lnTo>
                  <a:lnTo>
                    <a:pt x="2268" y="219"/>
                  </a:lnTo>
                  <a:lnTo>
                    <a:pt x="2274" y="249"/>
                  </a:lnTo>
                  <a:lnTo>
                    <a:pt x="2276" y="283"/>
                  </a:lnTo>
                  <a:lnTo>
                    <a:pt x="2276" y="583"/>
                  </a:lnTo>
                  <a:lnTo>
                    <a:pt x="2151" y="583"/>
                  </a:lnTo>
                  <a:lnTo>
                    <a:pt x="2151" y="302"/>
                  </a:lnTo>
                  <a:lnTo>
                    <a:pt x="2150" y="278"/>
                  </a:lnTo>
                  <a:lnTo>
                    <a:pt x="2144" y="259"/>
                  </a:lnTo>
                  <a:lnTo>
                    <a:pt x="2135" y="245"/>
                  </a:lnTo>
                  <a:lnTo>
                    <a:pt x="2122" y="235"/>
                  </a:lnTo>
                  <a:lnTo>
                    <a:pt x="2105" y="229"/>
                  </a:lnTo>
                  <a:lnTo>
                    <a:pt x="2085" y="226"/>
                  </a:lnTo>
                  <a:lnTo>
                    <a:pt x="2067" y="229"/>
                  </a:lnTo>
                  <a:lnTo>
                    <a:pt x="2050" y="233"/>
                  </a:lnTo>
                  <a:lnTo>
                    <a:pt x="2036" y="242"/>
                  </a:lnTo>
                  <a:lnTo>
                    <a:pt x="2024" y="253"/>
                  </a:lnTo>
                  <a:lnTo>
                    <a:pt x="2015" y="269"/>
                  </a:lnTo>
                  <a:lnTo>
                    <a:pt x="2009" y="288"/>
                  </a:lnTo>
                  <a:lnTo>
                    <a:pt x="2006" y="310"/>
                  </a:lnTo>
                  <a:lnTo>
                    <a:pt x="2006" y="583"/>
                  </a:lnTo>
                  <a:lnTo>
                    <a:pt x="1882" y="583"/>
                  </a:lnTo>
                  <a:lnTo>
                    <a:pt x="1882" y="135"/>
                  </a:lnTo>
                  <a:lnTo>
                    <a:pt x="2006" y="135"/>
                  </a:lnTo>
                  <a:lnTo>
                    <a:pt x="2006" y="202"/>
                  </a:lnTo>
                  <a:lnTo>
                    <a:pt x="2017" y="185"/>
                  </a:lnTo>
                  <a:lnTo>
                    <a:pt x="2031" y="169"/>
                  </a:lnTo>
                  <a:lnTo>
                    <a:pt x="2048" y="154"/>
                  </a:lnTo>
                  <a:lnTo>
                    <a:pt x="2067" y="143"/>
                  </a:lnTo>
                  <a:lnTo>
                    <a:pt x="2089" y="134"/>
                  </a:lnTo>
                  <a:lnTo>
                    <a:pt x="2114" y="128"/>
                  </a:lnTo>
                  <a:lnTo>
                    <a:pt x="2141" y="126"/>
                  </a:lnTo>
                  <a:close/>
                  <a:moveTo>
                    <a:pt x="1601" y="126"/>
                  </a:moveTo>
                  <a:lnTo>
                    <a:pt x="1631" y="127"/>
                  </a:lnTo>
                  <a:lnTo>
                    <a:pt x="1659" y="132"/>
                  </a:lnTo>
                  <a:lnTo>
                    <a:pt x="1686" y="140"/>
                  </a:lnTo>
                  <a:lnTo>
                    <a:pt x="1712" y="152"/>
                  </a:lnTo>
                  <a:lnTo>
                    <a:pt x="1734" y="167"/>
                  </a:lnTo>
                  <a:lnTo>
                    <a:pt x="1754" y="185"/>
                  </a:lnTo>
                  <a:lnTo>
                    <a:pt x="1772" y="207"/>
                  </a:lnTo>
                  <a:lnTo>
                    <a:pt x="1786" y="233"/>
                  </a:lnTo>
                  <a:lnTo>
                    <a:pt x="1797" y="264"/>
                  </a:lnTo>
                  <a:lnTo>
                    <a:pt x="1803" y="298"/>
                  </a:lnTo>
                  <a:lnTo>
                    <a:pt x="1805" y="336"/>
                  </a:lnTo>
                  <a:lnTo>
                    <a:pt x="1805" y="390"/>
                  </a:lnTo>
                  <a:lnTo>
                    <a:pt x="1515" y="390"/>
                  </a:lnTo>
                  <a:lnTo>
                    <a:pt x="1519" y="417"/>
                  </a:lnTo>
                  <a:lnTo>
                    <a:pt x="1525" y="441"/>
                  </a:lnTo>
                  <a:lnTo>
                    <a:pt x="1533" y="460"/>
                  </a:lnTo>
                  <a:lnTo>
                    <a:pt x="1543" y="475"/>
                  </a:lnTo>
                  <a:lnTo>
                    <a:pt x="1556" y="487"/>
                  </a:lnTo>
                  <a:lnTo>
                    <a:pt x="1572" y="495"/>
                  </a:lnTo>
                  <a:lnTo>
                    <a:pt x="1588" y="500"/>
                  </a:lnTo>
                  <a:lnTo>
                    <a:pt x="1608" y="501"/>
                  </a:lnTo>
                  <a:lnTo>
                    <a:pt x="1629" y="499"/>
                  </a:lnTo>
                  <a:lnTo>
                    <a:pt x="1648" y="493"/>
                  </a:lnTo>
                  <a:lnTo>
                    <a:pt x="1664" y="485"/>
                  </a:lnTo>
                  <a:lnTo>
                    <a:pt x="1675" y="473"/>
                  </a:lnTo>
                  <a:lnTo>
                    <a:pt x="1684" y="459"/>
                  </a:lnTo>
                  <a:lnTo>
                    <a:pt x="1690" y="443"/>
                  </a:lnTo>
                  <a:lnTo>
                    <a:pt x="1805" y="443"/>
                  </a:lnTo>
                  <a:lnTo>
                    <a:pt x="1798" y="470"/>
                  </a:lnTo>
                  <a:lnTo>
                    <a:pt x="1787" y="495"/>
                  </a:lnTo>
                  <a:lnTo>
                    <a:pt x="1773" y="519"/>
                  </a:lnTo>
                  <a:lnTo>
                    <a:pt x="1754" y="540"/>
                  </a:lnTo>
                  <a:lnTo>
                    <a:pt x="1732" y="558"/>
                  </a:lnTo>
                  <a:lnTo>
                    <a:pt x="1706" y="572"/>
                  </a:lnTo>
                  <a:lnTo>
                    <a:pt x="1677" y="583"/>
                  </a:lnTo>
                  <a:lnTo>
                    <a:pt x="1642" y="590"/>
                  </a:lnTo>
                  <a:lnTo>
                    <a:pt x="1606" y="592"/>
                  </a:lnTo>
                  <a:lnTo>
                    <a:pt x="1572" y="590"/>
                  </a:lnTo>
                  <a:lnTo>
                    <a:pt x="1540" y="584"/>
                  </a:lnTo>
                  <a:lnTo>
                    <a:pt x="1510" y="574"/>
                  </a:lnTo>
                  <a:lnTo>
                    <a:pt x="1483" y="561"/>
                  </a:lnTo>
                  <a:lnTo>
                    <a:pt x="1460" y="545"/>
                  </a:lnTo>
                  <a:lnTo>
                    <a:pt x="1439" y="524"/>
                  </a:lnTo>
                  <a:lnTo>
                    <a:pt x="1421" y="500"/>
                  </a:lnTo>
                  <a:lnTo>
                    <a:pt x="1407" y="472"/>
                  </a:lnTo>
                  <a:lnTo>
                    <a:pt x="1397" y="440"/>
                  </a:lnTo>
                  <a:lnTo>
                    <a:pt x="1390" y="404"/>
                  </a:lnTo>
                  <a:lnTo>
                    <a:pt x="1389" y="366"/>
                  </a:lnTo>
                  <a:lnTo>
                    <a:pt x="1389" y="357"/>
                  </a:lnTo>
                  <a:lnTo>
                    <a:pt x="1391" y="318"/>
                  </a:lnTo>
                  <a:lnTo>
                    <a:pt x="1397" y="283"/>
                  </a:lnTo>
                  <a:lnTo>
                    <a:pt x="1408" y="251"/>
                  </a:lnTo>
                  <a:lnTo>
                    <a:pt x="1422" y="222"/>
                  </a:lnTo>
                  <a:lnTo>
                    <a:pt x="1440" y="197"/>
                  </a:lnTo>
                  <a:lnTo>
                    <a:pt x="1461" y="176"/>
                  </a:lnTo>
                  <a:lnTo>
                    <a:pt x="1485" y="158"/>
                  </a:lnTo>
                  <a:lnTo>
                    <a:pt x="1510" y="144"/>
                  </a:lnTo>
                  <a:lnTo>
                    <a:pt x="1539" y="134"/>
                  </a:lnTo>
                  <a:lnTo>
                    <a:pt x="1569" y="128"/>
                  </a:lnTo>
                  <a:lnTo>
                    <a:pt x="1601" y="126"/>
                  </a:lnTo>
                  <a:close/>
                  <a:moveTo>
                    <a:pt x="1138" y="126"/>
                  </a:moveTo>
                  <a:lnTo>
                    <a:pt x="1169" y="127"/>
                  </a:lnTo>
                  <a:lnTo>
                    <a:pt x="1197" y="132"/>
                  </a:lnTo>
                  <a:lnTo>
                    <a:pt x="1223" y="140"/>
                  </a:lnTo>
                  <a:lnTo>
                    <a:pt x="1248" y="152"/>
                  </a:lnTo>
                  <a:lnTo>
                    <a:pt x="1270" y="166"/>
                  </a:lnTo>
                  <a:lnTo>
                    <a:pt x="1290" y="185"/>
                  </a:lnTo>
                  <a:lnTo>
                    <a:pt x="1307" y="206"/>
                  </a:lnTo>
                  <a:lnTo>
                    <a:pt x="1320" y="232"/>
                  </a:lnTo>
                  <a:lnTo>
                    <a:pt x="1329" y="262"/>
                  </a:lnTo>
                  <a:lnTo>
                    <a:pt x="1334" y="295"/>
                  </a:lnTo>
                  <a:lnTo>
                    <a:pt x="1215" y="295"/>
                  </a:lnTo>
                  <a:lnTo>
                    <a:pt x="1209" y="273"/>
                  </a:lnTo>
                  <a:lnTo>
                    <a:pt x="1202" y="256"/>
                  </a:lnTo>
                  <a:lnTo>
                    <a:pt x="1191" y="242"/>
                  </a:lnTo>
                  <a:lnTo>
                    <a:pt x="1178" y="231"/>
                  </a:lnTo>
                  <a:lnTo>
                    <a:pt x="1161" y="225"/>
                  </a:lnTo>
                  <a:lnTo>
                    <a:pt x="1140" y="223"/>
                  </a:lnTo>
                  <a:lnTo>
                    <a:pt x="1122" y="224"/>
                  </a:lnTo>
                  <a:lnTo>
                    <a:pt x="1105" y="231"/>
                  </a:lnTo>
                  <a:lnTo>
                    <a:pt x="1090" y="240"/>
                  </a:lnTo>
                  <a:lnTo>
                    <a:pt x="1077" y="255"/>
                  </a:lnTo>
                  <a:lnTo>
                    <a:pt x="1066" y="272"/>
                  </a:lnTo>
                  <a:lnTo>
                    <a:pt x="1058" y="295"/>
                  </a:lnTo>
                  <a:lnTo>
                    <a:pt x="1053" y="322"/>
                  </a:lnTo>
                  <a:lnTo>
                    <a:pt x="1051" y="353"/>
                  </a:lnTo>
                  <a:lnTo>
                    <a:pt x="1051" y="366"/>
                  </a:lnTo>
                  <a:lnTo>
                    <a:pt x="1053" y="397"/>
                  </a:lnTo>
                  <a:lnTo>
                    <a:pt x="1058" y="424"/>
                  </a:lnTo>
                  <a:lnTo>
                    <a:pt x="1065" y="448"/>
                  </a:lnTo>
                  <a:lnTo>
                    <a:pt x="1075" y="466"/>
                  </a:lnTo>
                  <a:lnTo>
                    <a:pt x="1087" y="480"/>
                  </a:lnTo>
                  <a:lnTo>
                    <a:pt x="1103" y="489"/>
                  </a:lnTo>
                  <a:lnTo>
                    <a:pt x="1122" y="495"/>
                  </a:lnTo>
                  <a:lnTo>
                    <a:pt x="1142" y="498"/>
                  </a:lnTo>
                  <a:lnTo>
                    <a:pt x="1162" y="495"/>
                  </a:lnTo>
                  <a:lnTo>
                    <a:pt x="1181" y="488"/>
                  </a:lnTo>
                  <a:lnTo>
                    <a:pt x="1196" y="475"/>
                  </a:lnTo>
                  <a:lnTo>
                    <a:pt x="1209" y="460"/>
                  </a:lnTo>
                  <a:lnTo>
                    <a:pt x="1217" y="440"/>
                  </a:lnTo>
                  <a:lnTo>
                    <a:pt x="1223" y="417"/>
                  </a:lnTo>
                  <a:lnTo>
                    <a:pt x="1336" y="417"/>
                  </a:lnTo>
                  <a:lnTo>
                    <a:pt x="1331" y="450"/>
                  </a:lnTo>
                  <a:lnTo>
                    <a:pt x="1322" y="480"/>
                  </a:lnTo>
                  <a:lnTo>
                    <a:pt x="1308" y="508"/>
                  </a:lnTo>
                  <a:lnTo>
                    <a:pt x="1290" y="532"/>
                  </a:lnTo>
                  <a:lnTo>
                    <a:pt x="1268" y="552"/>
                  </a:lnTo>
                  <a:lnTo>
                    <a:pt x="1241" y="570"/>
                  </a:lnTo>
                  <a:lnTo>
                    <a:pt x="1211" y="581"/>
                  </a:lnTo>
                  <a:lnTo>
                    <a:pt x="1176" y="588"/>
                  </a:lnTo>
                  <a:lnTo>
                    <a:pt x="1138" y="592"/>
                  </a:lnTo>
                  <a:lnTo>
                    <a:pt x="1105" y="590"/>
                  </a:lnTo>
                  <a:lnTo>
                    <a:pt x="1073" y="584"/>
                  </a:lnTo>
                  <a:lnTo>
                    <a:pt x="1045" y="574"/>
                  </a:lnTo>
                  <a:lnTo>
                    <a:pt x="1019" y="561"/>
                  </a:lnTo>
                  <a:lnTo>
                    <a:pt x="996" y="544"/>
                  </a:lnTo>
                  <a:lnTo>
                    <a:pt x="974" y="524"/>
                  </a:lnTo>
                  <a:lnTo>
                    <a:pt x="957" y="499"/>
                  </a:lnTo>
                  <a:lnTo>
                    <a:pt x="944" y="470"/>
                  </a:lnTo>
                  <a:lnTo>
                    <a:pt x="933" y="439"/>
                  </a:lnTo>
                  <a:lnTo>
                    <a:pt x="926" y="403"/>
                  </a:lnTo>
                  <a:lnTo>
                    <a:pt x="925" y="363"/>
                  </a:lnTo>
                  <a:lnTo>
                    <a:pt x="925" y="357"/>
                  </a:lnTo>
                  <a:lnTo>
                    <a:pt x="926" y="318"/>
                  </a:lnTo>
                  <a:lnTo>
                    <a:pt x="933" y="282"/>
                  </a:lnTo>
                  <a:lnTo>
                    <a:pt x="944" y="250"/>
                  </a:lnTo>
                  <a:lnTo>
                    <a:pt x="959" y="222"/>
                  </a:lnTo>
                  <a:lnTo>
                    <a:pt x="977" y="196"/>
                  </a:lnTo>
                  <a:lnTo>
                    <a:pt x="998" y="174"/>
                  </a:lnTo>
                  <a:lnTo>
                    <a:pt x="1021" y="158"/>
                  </a:lnTo>
                  <a:lnTo>
                    <a:pt x="1049" y="144"/>
                  </a:lnTo>
                  <a:lnTo>
                    <a:pt x="1077" y="134"/>
                  </a:lnTo>
                  <a:lnTo>
                    <a:pt x="1106" y="128"/>
                  </a:lnTo>
                  <a:lnTo>
                    <a:pt x="1138" y="126"/>
                  </a:lnTo>
                  <a:close/>
                  <a:moveTo>
                    <a:pt x="674" y="126"/>
                  </a:moveTo>
                  <a:lnTo>
                    <a:pt x="705" y="127"/>
                  </a:lnTo>
                  <a:lnTo>
                    <a:pt x="733" y="132"/>
                  </a:lnTo>
                  <a:lnTo>
                    <a:pt x="759" y="140"/>
                  </a:lnTo>
                  <a:lnTo>
                    <a:pt x="783" y="152"/>
                  </a:lnTo>
                  <a:lnTo>
                    <a:pt x="806" y="166"/>
                  </a:lnTo>
                  <a:lnTo>
                    <a:pt x="826" y="185"/>
                  </a:lnTo>
                  <a:lnTo>
                    <a:pt x="842" y="206"/>
                  </a:lnTo>
                  <a:lnTo>
                    <a:pt x="855" y="232"/>
                  </a:lnTo>
                  <a:lnTo>
                    <a:pt x="865" y="262"/>
                  </a:lnTo>
                  <a:lnTo>
                    <a:pt x="869" y="295"/>
                  </a:lnTo>
                  <a:lnTo>
                    <a:pt x="751" y="295"/>
                  </a:lnTo>
                  <a:lnTo>
                    <a:pt x="745" y="273"/>
                  </a:lnTo>
                  <a:lnTo>
                    <a:pt x="738" y="256"/>
                  </a:lnTo>
                  <a:lnTo>
                    <a:pt x="727" y="242"/>
                  </a:lnTo>
                  <a:lnTo>
                    <a:pt x="714" y="231"/>
                  </a:lnTo>
                  <a:lnTo>
                    <a:pt x="696" y="225"/>
                  </a:lnTo>
                  <a:lnTo>
                    <a:pt x="676" y="223"/>
                  </a:lnTo>
                  <a:lnTo>
                    <a:pt x="657" y="224"/>
                  </a:lnTo>
                  <a:lnTo>
                    <a:pt x="641" y="231"/>
                  </a:lnTo>
                  <a:lnTo>
                    <a:pt x="626" y="240"/>
                  </a:lnTo>
                  <a:lnTo>
                    <a:pt x="613" y="255"/>
                  </a:lnTo>
                  <a:lnTo>
                    <a:pt x="602" y="272"/>
                  </a:lnTo>
                  <a:lnTo>
                    <a:pt x="594" y="295"/>
                  </a:lnTo>
                  <a:lnTo>
                    <a:pt x="589" y="322"/>
                  </a:lnTo>
                  <a:lnTo>
                    <a:pt x="587" y="353"/>
                  </a:lnTo>
                  <a:lnTo>
                    <a:pt x="587" y="366"/>
                  </a:lnTo>
                  <a:lnTo>
                    <a:pt x="589" y="397"/>
                  </a:lnTo>
                  <a:lnTo>
                    <a:pt x="593" y="424"/>
                  </a:lnTo>
                  <a:lnTo>
                    <a:pt x="601" y="448"/>
                  </a:lnTo>
                  <a:lnTo>
                    <a:pt x="610" y="466"/>
                  </a:lnTo>
                  <a:lnTo>
                    <a:pt x="623" y="480"/>
                  </a:lnTo>
                  <a:lnTo>
                    <a:pt x="639" y="489"/>
                  </a:lnTo>
                  <a:lnTo>
                    <a:pt x="657" y="495"/>
                  </a:lnTo>
                  <a:lnTo>
                    <a:pt x="677" y="498"/>
                  </a:lnTo>
                  <a:lnTo>
                    <a:pt x="697" y="495"/>
                  </a:lnTo>
                  <a:lnTo>
                    <a:pt x="716" y="488"/>
                  </a:lnTo>
                  <a:lnTo>
                    <a:pt x="732" y="475"/>
                  </a:lnTo>
                  <a:lnTo>
                    <a:pt x="745" y="460"/>
                  </a:lnTo>
                  <a:lnTo>
                    <a:pt x="753" y="440"/>
                  </a:lnTo>
                  <a:lnTo>
                    <a:pt x="759" y="417"/>
                  </a:lnTo>
                  <a:lnTo>
                    <a:pt x="872" y="417"/>
                  </a:lnTo>
                  <a:lnTo>
                    <a:pt x="867" y="450"/>
                  </a:lnTo>
                  <a:lnTo>
                    <a:pt x="858" y="480"/>
                  </a:lnTo>
                  <a:lnTo>
                    <a:pt x="844" y="508"/>
                  </a:lnTo>
                  <a:lnTo>
                    <a:pt x="826" y="532"/>
                  </a:lnTo>
                  <a:lnTo>
                    <a:pt x="804" y="552"/>
                  </a:lnTo>
                  <a:lnTo>
                    <a:pt x="776" y="570"/>
                  </a:lnTo>
                  <a:lnTo>
                    <a:pt x="746" y="581"/>
                  </a:lnTo>
                  <a:lnTo>
                    <a:pt x="712" y="588"/>
                  </a:lnTo>
                  <a:lnTo>
                    <a:pt x="674" y="592"/>
                  </a:lnTo>
                  <a:lnTo>
                    <a:pt x="641" y="590"/>
                  </a:lnTo>
                  <a:lnTo>
                    <a:pt x="609" y="584"/>
                  </a:lnTo>
                  <a:lnTo>
                    <a:pt x="581" y="574"/>
                  </a:lnTo>
                  <a:lnTo>
                    <a:pt x="555" y="561"/>
                  </a:lnTo>
                  <a:lnTo>
                    <a:pt x="531" y="544"/>
                  </a:lnTo>
                  <a:lnTo>
                    <a:pt x="510" y="524"/>
                  </a:lnTo>
                  <a:lnTo>
                    <a:pt x="492" y="499"/>
                  </a:lnTo>
                  <a:lnTo>
                    <a:pt x="478" y="470"/>
                  </a:lnTo>
                  <a:lnTo>
                    <a:pt x="469" y="439"/>
                  </a:lnTo>
                  <a:lnTo>
                    <a:pt x="462" y="403"/>
                  </a:lnTo>
                  <a:lnTo>
                    <a:pt x="459" y="363"/>
                  </a:lnTo>
                  <a:lnTo>
                    <a:pt x="459" y="357"/>
                  </a:lnTo>
                  <a:lnTo>
                    <a:pt x="462" y="318"/>
                  </a:lnTo>
                  <a:lnTo>
                    <a:pt x="469" y="282"/>
                  </a:lnTo>
                  <a:lnTo>
                    <a:pt x="480" y="250"/>
                  </a:lnTo>
                  <a:lnTo>
                    <a:pt x="495" y="222"/>
                  </a:lnTo>
                  <a:lnTo>
                    <a:pt x="513" y="196"/>
                  </a:lnTo>
                  <a:lnTo>
                    <a:pt x="534" y="174"/>
                  </a:lnTo>
                  <a:lnTo>
                    <a:pt x="557" y="158"/>
                  </a:lnTo>
                  <a:lnTo>
                    <a:pt x="583" y="144"/>
                  </a:lnTo>
                  <a:lnTo>
                    <a:pt x="613" y="134"/>
                  </a:lnTo>
                  <a:lnTo>
                    <a:pt x="642" y="128"/>
                  </a:lnTo>
                  <a:lnTo>
                    <a:pt x="674" y="126"/>
                  </a:lnTo>
                  <a:close/>
                  <a:moveTo>
                    <a:pt x="206" y="126"/>
                  </a:moveTo>
                  <a:lnTo>
                    <a:pt x="238" y="127"/>
                  </a:lnTo>
                  <a:lnTo>
                    <a:pt x="267" y="132"/>
                  </a:lnTo>
                  <a:lnTo>
                    <a:pt x="293" y="139"/>
                  </a:lnTo>
                  <a:lnTo>
                    <a:pt x="318" y="150"/>
                  </a:lnTo>
                  <a:lnTo>
                    <a:pt x="339" y="163"/>
                  </a:lnTo>
                  <a:lnTo>
                    <a:pt x="357" y="180"/>
                  </a:lnTo>
                  <a:lnTo>
                    <a:pt x="371" y="200"/>
                  </a:lnTo>
                  <a:lnTo>
                    <a:pt x="382" y="224"/>
                  </a:lnTo>
                  <a:lnTo>
                    <a:pt x="389" y="252"/>
                  </a:lnTo>
                  <a:lnTo>
                    <a:pt x="391" y="283"/>
                  </a:lnTo>
                  <a:lnTo>
                    <a:pt x="391" y="583"/>
                  </a:lnTo>
                  <a:lnTo>
                    <a:pt x="269" y="583"/>
                  </a:lnTo>
                  <a:lnTo>
                    <a:pt x="269" y="531"/>
                  </a:lnTo>
                  <a:lnTo>
                    <a:pt x="257" y="547"/>
                  </a:lnTo>
                  <a:lnTo>
                    <a:pt x="242" y="561"/>
                  </a:lnTo>
                  <a:lnTo>
                    <a:pt x="223" y="573"/>
                  </a:lnTo>
                  <a:lnTo>
                    <a:pt x="200" y="583"/>
                  </a:lnTo>
                  <a:lnTo>
                    <a:pt x="176" y="590"/>
                  </a:lnTo>
                  <a:lnTo>
                    <a:pt x="147" y="592"/>
                  </a:lnTo>
                  <a:lnTo>
                    <a:pt x="120" y="590"/>
                  </a:lnTo>
                  <a:lnTo>
                    <a:pt x="95" y="585"/>
                  </a:lnTo>
                  <a:lnTo>
                    <a:pt x="73" y="578"/>
                  </a:lnTo>
                  <a:lnTo>
                    <a:pt x="53" y="566"/>
                  </a:lnTo>
                  <a:lnTo>
                    <a:pt x="35" y="552"/>
                  </a:lnTo>
                  <a:lnTo>
                    <a:pt x="20" y="534"/>
                  </a:lnTo>
                  <a:lnTo>
                    <a:pt x="9" y="513"/>
                  </a:lnTo>
                  <a:lnTo>
                    <a:pt x="2" y="488"/>
                  </a:lnTo>
                  <a:lnTo>
                    <a:pt x="0" y="460"/>
                  </a:lnTo>
                  <a:lnTo>
                    <a:pt x="0" y="455"/>
                  </a:lnTo>
                  <a:lnTo>
                    <a:pt x="2" y="427"/>
                  </a:lnTo>
                  <a:lnTo>
                    <a:pt x="9" y="402"/>
                  </a:lnTo>
                  <a:lnTo>
                    <a:pt x="20" y="381"/>
                  </a:lnTo>
                  <a:lnTo>
                    <a:pt x="34" y="362"/>
                  </a:lnTo>
                  <a:lnTo>
                    <a:pt x="52" y="347"/>
                  </a:lnTo>
                  <a:lnTo>
                    <a:pt x="73" y="335"/>
                  </a:lnTo>
                  <a:lnTo>
                    <a:pt x="97" y="325"/>
                  </a:lnTo>
                  <a:lnTo>
                    <a:pt x="123" y="317"/>
                  </a:lnTo>
                  <a:lnTo>
                    <a:pt x="151" y="312"/>
                  </a:lnTo>
                  <a:lnTo>
                    <a:pt x="180" y="310"/>
                  </a:lnTo>
                  <a:lnTo>
                    <a:pt x="211" y="309"/>
                  </a:lnTo>
                  <a:lnTo>
                    <a:pt x="266" y="309"/>
                  </a:lnTo>
                  <a:lnTo>
                    <a:pt x="266" y="288"/>
                  </a:lnTo>
                  <a:lnTo>
                    <a:pt x="265" y="266"/>
                  </a:lnTo>
                  <a:lnTo>
                    <a:pt x="259" y="249"/>
                  </a:lnTo>
                  <a:lnTo>
                    <a:pt x="251" y="235"/>
                  </a:lnTo>
                  <a:lnTo>
                    <a:pt x="238" y="224"/>
                  </a:lnTo>
                  <a:lnTo>
                    <a:pt x="221" y="218"/>
                  </a:lnTo>
                  <a:lnTo>
                    <a:pt x="200" y="216"/>
                  </a:lnTo>
                  <a:lnTo>
                    <a:pt x="181" y="218"/>
                  </a:lnTo>
                  <a:lnTo>
                    <a:pt x="165" y="223"/>
                  </a:lnTo>
                  <a:lnTo>
                    <a:pt x="152" y="232"/>
                  </a:lnTo>
                  <a:lnTo>
                    <a:pt x="143" y="244"/>
                  </a:lnTo>
                  <a:lnTo>
                    <a:pt x="137" y="258"/>
                  </a:lnTo>
                  <a:lnTo>
                    <a:pt x="133" y="273"/>
                  </a:lnTo>
                  <a:lnTo>
                    <a:pt x="14" y="273"/>
                  </a:lnTo>
                  <a:lnTo>
                    <a:pt x="19" y="243"/>
                  </a:lnTo>
                  <a:lnTo>
                    <a:pt x="29" y="216"/>
                  </a:lnTo>
                  <a:lnTo>
                    <a:pt x="44" y="191"/>
                  </a:lnTo>
                  <a:lnTo>
                    <a:pt x="62" y="171"/>
                  </a:lnTo>
                  <a:lnTo>
                    <a:pt x="85" y="156"/>
                  </a:lnTo>
                  <a:lnTo>
                    <a:pt x="112" y="143"/>
                  </a:lnTo>
                  <a:lnTo>
                    <a:pt x="140" y="133"/>
                  </a:lnTo>
                  <a:lnTo>
                    <a:pt x="172" y="127"/>
                  </a:lnTo>
                  <a:lnTo>
                    <a:pt x="206" y="126"/>
                  </a:lnTo>
                  <a:close/>
                  <a:moveTo>
                    <a:pt x="2510" y="0"/>
                  </a:moveTo>
                  <a:lnTo>
                    <a:pt x="2510" y="135"/>
                  </a:lnTo>
                  <a:lnTo>
                    <a:pt x="2594" y="135"/>
                  </a:lnTo>
                  <a:lnTo>
                    <a:pt x="2594" y="229"/>
                  </a:lnTo>
                  <a:lnTo>
                    <a:pt x="2510" y="229"/>
                  </a:lnTo>
                  <a:lnTo>
                    <a:pt x="2510" y="440"/>
                  </a:lnTo>
                  <a:lnTo>
                    <a:pt x="2511" y="459"/>
                  </a:lnTo>
                  <a:lnTo>
                    <a:pt x="2517" y="472"/>
                  </a:lnTo>
                  <a:lnTo>
                    <a:pt x="2525" y="481"/>
                  </a:lnTo>
                  <a:lnTo>
                    <a:pt x="2538" y="487"/>
                  </a:lnTo>
                  <a:lnTo>
                    <a:pt x="2553" y="489"/>
                  </a:lnTo>
                  <a:lnTo>
                    <a:pt x="2570" y="488"/>
                  </a:lnTo>
                  <a:lnTo>
                    <a:pt x="2585" y="486"/>
                  </a:lnTo>
                  <a:lnTo>
                    <a:pt x="2597" y="481"/>
                  </a:lnTo>
                  <a:lnTo>
                    <a:pt x="2597" y="579"/>
                  </a:lnTo>
                  <a:lnTo>
                    <a:pt x="2579" y="584"/>
                  </a:lnTo>
                  <a:lnTo>
                    <a:pt x="2555" y="587"/>
                  </a:lnTo>
                  <a:lnTo>
                    <a:pt x="2527" y="588"/>
                  </a:lnTo>
                  <a:lnTo>
                    <a:pt x="2493" y="586"/>
                  </a:lnTo>
                  <a:lnTo>
                    <a:pt x="2464" y="580"/>
                  </a:lnTo>
                  <a:lnTo>
                    <a:pt x="2439" y="570"/>
                  </a:lnTo>
                  <a:lnTo>
                    <a:pt x="2419" y="554"/>
                  </a:lnTo>
                  <a:lnTo>
                    <a:pt x="2403" y="535"/>
                  </a:lnTo>
                  <a:lnTo>
                    <a:pt x="2393" y="513"/>
                  </a:lnTo>
                  <a:lnTo>
                    <a:pt x="2386" y="485"/>
                  </a:lnTo>
                  <a:lnTo>
                    <a:pt x="2383" y="453"/>
                  </a:lnTo>
                  <a:lnTo>
                    <a:pt x="2383" y="229"/>
                  </a:lnTo>
                  <a:lnTo>
                    <a:pt x="2332" y="229"/>
                  </a:lnTo>
                  <a:lnTo>
                    <a:pt x="2332" y="135"/>
                  </a:lnTo>
                  <a:lnTo>
                    <a:pt x="2383" y="135"/>
                  </a:lnTo>
                  <a:lnTo>
                    <a:pt x="2383" y="52"/>
                  </a:lnTo>
                  <a:lnTo>
                    <a:pt x="25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35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63713"/>
            <a:ext cx="114300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182875">
              <a:defRPr lang="en-US" sz="1600" dirty="0" smtClean="0"/>
            </a:lvl2pPr>
            <a:lvl3pPr marL="365751"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6703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03400"/>
            <a:ext cx="5553075" cy="4254500"/>
          </a:xfrm>
        </p:spPr>
        <p:txBody>
          <a:bodyPr/>
          <a:lstStyle>
            <a:lvl1pPr>
              <a:lnSpc>
                <a:spcPct val="80000"/>
              </a:lnSpc>
              <a:defRPr sz="5400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513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1">
          <p15:clr>
            <a:srgbClr val="FBAE40"/>
          </p15:clr>
        </p15:guide>
        <p15:guide id="2" pos="374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35"/>
          <p:cNvGrpSpPr/>
          <p:nvPr userDrawn="1"/>
        </p:nvGrpSpPr>
        <p:grpSpPr>
          <a:xfrm>
            <a:off x="1828800" y="1676821"/>
            <a:ext cx="4105275" cy="4190699"/>
            <a:chOff x="336907" y="342900"/>
            <a:chExt cx="2298344" cy="2346169"/>
          </a:xfrm>
        </p:grpSpPr>
        <p:sp>
          <p:nvSpPr>
            <p:cNvPr id="6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03400"/>
            <a:ext cx="5553075" cy="4254500"/>
          </a:xfrm>
        </p:spPr>
        <p:txBody>
          <a:bodyPr anchor="ctr" anchorCtr="0"/>
          <a:lstStyle>
            <a:lvl1pPr>
              <a:lnSpc>
                <a:spcPct val="80000"/>
              </a:lnSpc>
              <a:defRPr sz="5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119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0999" y="1763713"/>
            <a:ext cx="55530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0676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0999" y="1763729"/>
            <a:ext cx="3547493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7" y="1763713"/>
            <a:ext cx="354749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18828" y="1763713"/>
            <a:ext cx="354749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66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2479">
          <p15:clr>
            <a:srgbClr val="FBAE40"/>
          </p15:clr>
        </p15:guide>
        <p15:guide id="3" pos="4974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3375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8100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8650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368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  <p15:guide id="3" pos="5586">
          <p15:clr>
            <a:srgbClr val="FBAE40"/>
          </p15:clr>
        </p15:guide>
        <p15:guide id="4" pos="5813">
          <p15:clr>
            <a:srgbClr val="FBAE40"/>
          </p15:clr>
        </p15:guide>
        <p15:guide id="5" pos="2094">
          <p15:clr>
            <a:srgbClr val="FBAE40"/>
          </p15:clr>
        </p15:guide>
        <p15:guide id="6" pos="186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012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2268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pic>
        <p:nvPicPr>
          <p:cNvPr id="5" name="Picture 4" hidden="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-168620" y="1"/>
            <a:ext cx="12055819" cy="6857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5157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8718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gradFill>
          <a:gsLst>
            <a:gs pos="100000">
              <a:schemeClr val="accent1"/>
            </a:gs>
            <a:gs pos="64000">
              <a:schemeClr val="accent3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5899D8A-FE23-4DC1-8812-EA427C1B1D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5899D8A-FE23-4DC1-8812-EA427C1B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A6284F9-4365-4306-A46C-5FAB997F5F9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719880"/>
            <a:ext cx="9955742" cy="11510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4935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DE521DD-F869-4942-ACAE-34C787B89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60680"/>
            <a:ext cx="11430000" cy="9906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4000" b="0" i="0" cap="all" baseline="0">
                <a:solidFill>
                  <a:srgbClr val="000000"/>
                </a:solidFill>
                <a:latin typeface="Graphik Black" panose="020B0A03030202060203" pitchFamily="34" charset="0"/>
              </a:defRPr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</p:spTree>
    <p:extLst>
      <p:ext uri="{BB962C8B-B14F-4D97-AF65-F5344CB8AC3E}">
        <p14:creationId xmlns:p14="http://schemas.microsoft.com/office/powerpoint/2010/main" val="24436994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8804" y="6546469"/>
            <a:ext cx="770951" cy="13849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5A5A5A"/>
                </a:solidFill>
                <a:latin typeface="Graphik" panose="020B0503030202060203" pitchFamily="34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0000" y="6546469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5A5A5A"/>
                </a:solidFill>
                <a:latin typeface="Graphik" panose="020B0503030202060203" pitchFamily="34" charset="0"/>
                <a:sym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8643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D1AAF-D369-4DD1-852D-5D66A17C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343024"/>
          </a:xfrm>
        </p:spPr>
        <p:txBody>
          <a:bodyPr tIns="0" anchor="b" anchorCtr="0">
            <a:noAutofit/>
          </a:bodyPr>
          <a:lstStyle>
            <a:lvl1pPr>
              <a:lnSpc>
                <a:spcPct val="80000"/>
              </a:lnSpc>
              <a:defRPr sz="3200">
                <a:solidFill>
                  <a:srgbClr val="7E00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4ABF8-6417-4266-85FB-7678EEDC229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343025"/>
            <a:ext cx="11430000" cy="512445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0" cap="none">
                <a:latin typeface="+mj-lt"/>
              </a:defRPr>
            </a:lvl1pPr>
            <a:lvl2pPr marL="161925" indent="-161925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>
                <a:latin typeface="+mn-lt"/>
              </a:defRPr>
            </a:lvl2pPr>
            <a:lvl3pPr marL="352425" indent="-161925">
              <a:lnSpc>
                <a:spcPts val="2000"/>
              </a:lnSpc>
              <a:spcAft>
                <a:spcPts val="1000"/>
              </a:spcAft>
              <a:buFontTx/>
              <a:buChar char="-"/>
              <a:defRPr sz="1800" b="0">
                <a:latin typeface="+mn-lt"/>
              </a:defRPr>
            </a:lvl3pPr>
            <a:lvl4pPr marL="581025" indent="-161925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>
                <a:latin typeface="+mn-lt"/>
              </a:defRPr>
            </a:lvl4pPr>
            <a:lvl5pPr marL="733425" indent="-161925">
              <a:lnSpc>
                <a:spcPts val="2000"/>
              </a:lnSpc>
              <a:spcAft>
                <a:spcPts val="1000"/>
              </a:spcAft>
              <a:buFontTx/>
              <a:buChar char="-"/>
              <a:defRPr sz="18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56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12954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Graphik" panose="020B0503030202060203" pitchFamily="34" charset="0"/>
                <a:sym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A03F2D7-2EF8-452B-B7E7-ECCBE59810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1808163"/>
            <a:ext cx="11430000" cy="43576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 1</a:t>
            </a:r>
          </a:p>
          <a:p>
            <a:pPr lvl="1"/>
            <a:r>
              <a:rPr lang="en-US"/>
              <a:t>Text 2</a:t>
            </a:r>
          </a:p>
          <a:p>
            <a:pPr lvl="2"/>
            <a:r>
              <a:rPr lang="en-US"/>
              <a:t>Text 3</a:t>
            </a:r>
          </a:p>
          <a:p>
            <a:pPr lvl="3"/>
            <a:r>
              <a:rPr lang="en-US"/>
              <a:t>Text 4</a:t>
            </a:r>
          </a:p>
          <a:p>
            <a:pPr lvl="4"/>
            <a:r>
              <a:rPr lang="en-US"/>
              <a:t>Text 5</a:t>
            </a:r>
          </a:p>
        </p:txBody>
      </p:sp>
    </p:spTree>
    <p:extLst>
      <p:ext uri="{BB962C8B-B14F-4D97-AF65-F5344CB8AC3E}">
        <p14:creationId xmlns:p14="http://schemas.microsoft.com/office/powerpoint/2010/main" val="23079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626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©2018 Accenture.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943099"/>
            <a:ext cx="55368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74200" y="1943099"/>
            <a:ext cx="55368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451000" y="6525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1D7AC9-097A-C748-9CAF-086618482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9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F5F1FE0-C522-4A6E-9169-282B3139EC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4092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F5F1FE0-C522-4A6E-9169-282B3139EC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AF954D-A8B5-45A8-B252-B4A5F33237C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69492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FB99C89-D81F-4096-9B0D-074C8C8541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9113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FB99C89-D81F-4096-9B0D-074C8C854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EB1089-C912-46BF-BF90-738A542E5C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4025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737585-BAE7-4EF3-B6A4-D54E5E98AA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8820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737585-BAE7-4EF3-B6A4-D54E5E98A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22DF0B-34FC-41FF-A525-CC056CFC22A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979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7935762-4394-48C3-90D0-57F2BC3284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4875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7935762-4394-48C3-90D0-57F2BC328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926C035-212C-48C8-A759-D72AC24022F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27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1441B29-FD32-4D5E-87D7-C2BF459790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7071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1441B29-FD32-4D5E-87D7-C2BF45979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FD49C5-8334-46EA-9817-324120800E8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4235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A2C5F47-1F00-4FDA-BA0E-A1B49D2ED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182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A2C5F47-1F00-4FDA-BA0E-A1B49D2ED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20C6BF-CFFC-4D92-B428-054F2FB1D2D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451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52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: Black">
    <p:bg>
      <p:bgPr>
        <a:solidFill>
          <a:srgbClr val="71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err="1"/>
              <a:t>fIrst</a:t>
            </a:r>
            <a:r>
              <a:rPr lang="en-US"/>
              <a:t>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49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8FDB24-DF8F-4ACC-9487-5B599DD4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0D011F8-5DD5-49BB-8B51-5066959F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2" y="6519009"/>
            <a:ext cx="5714999" cy="206375"/>
          </a:xfr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A7E7AF2-3963-4B36-A6FC-0A394B8B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165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13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4644030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671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75" y="1411818"/>
            <a:ext cx="11331253" cy="2502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BD2D4-1074-48E5-B298-9D0D7BA2922A}" type="datetime1">
              <a:rPr lang="en-US">
                <a:solidFill>
                  <a:srgbClr val="000000"/>
                </a:solidFill>
              </a:rPr>
              <a:pPr>
                <a:defRPr/>
              </a:pPr>
              <a:t>7/6/2021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2C5EFB-4D23-4208-8647-3E7A700FE2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97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1.emf"/><Relationship Id="rId10" Type="http://schemas.openxmlformats.org/officeDocument/2006/relationships/slideLayout" Target="../slideLayouts/slideLayout3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ags" Target="../tags/tag12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ags" Target="../tags/tag1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14.emf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oleObject" Target="../embeddings/oleObject8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03041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745" r:id="rId9"/>
    <p:sldLayoutId id="2147483746" r:id="rId1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327066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22" imgW="425" imgH="426" progId="TCLayout.ActiveDocument.1">
                  <p:embed/>
                </p:oleObj>
              </mc:Choice>
              <mc:Fallback>
                <p:oleObj name="think-cell Folie" r:id="rId22" imgW="425" imgH="42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2D46ED98-0623-47E6-9825-23D46E43767A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63713"/>
            <a:ext cx="11430000" cy="4686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 1</a:t>
            </a:r>
          </a:p>
          <a:p>
            <a:pPr lvl="1"/>
            <a:r>
              <a:rPr lang="en-US"/>
              <a:t>Text 2</a:t>
            </a:r>
          </a:p>
          <a:p>
            <a:pPr lvl="2"/>
            <a:r>
              <a:rPr lang="en-US"/>
              <a:t>Text 3</a:t>
            </a:r>
          </a:p>
          <a:p>
            <a:pPr lvl="3"/>
            <a:r>
              <a:rPr lang="en-US"/>
              <a:t>Text 4</a:t>
            </a:r>
          </a:p>
          <a:p>
            <a:pPr lvl="4"/>
            <a:r>
              <a:rPr lang="en-US"/>
              <a:t>Text 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19" y="6381686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0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en-AU" sz="900" b="0" i="0">
                <a:solidFill>
                  <a:schemeClr val="tx2"/>
                </a:solidFill>
              </a:defRPr>
            </a:lvl1pPr>
          </a:lstStyle>
          <a:p>
            <a:pPr defTabSz="1087106"/>
            <a:r>
              <a:rPr lang="en-US">
                <a:solidFill>
                  <a:srgbClr val="919191"/>
                </a:solidFill>
              </a:rPr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23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2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0" kern="1200" cap="all" baseline="0">
          <a:solidFill>
            <a:schemeClr val="accent3"/>
          </a:solidFill>
          <a:latin typeface="+mj-lt"/>
          <a:ea typeface="+mn-ea"/>
          <a:cs typeface="+mn-cs"/>
        </a:defRPr>
      </a:lvl1pPr>
      <a:lvl2pPr marL="182563" indent="-18256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68275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7">
          <p15:clr>
            <a:srgbClr val="F26B43"/>
          </p15:clr>
        </p15:guide>
        <p15:guide id="5" orient="horz" pos="24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3884">
          <p15:clr>
            <a:srgbClr val="F26B43"/>
          </p15:clr>
        </p15:guide>
        <p15:guide id="14" pos="74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07715E0-5BB1-41A4-9224-1A3DEB59DB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435974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07715E0-5BB1-41A4-9224-1A3DEB59D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AC646FF-B4AE-4ABA-BC44-1E567697D54E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9" Type="http://schemas.openxmlformats.org/officeDocument/2006/relationships/notesSlide" Target="../notesSlides/notesSlide5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34" Type="http://schemas.openxmlformats.org/officeDocument/2006/relationships/tags" Target="../tags/tag58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tags" Target="../tags/tag57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37" Type="http://schemas.openxmlformats.org/officeDocument/2006/relationships/tags" Target="../tags/tag61.xml"/><Relationship Id="rId40" Type="http://schemas.openxmlformats.org/officeDocument/2006/relationships/image" Target="../media/image46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36" Type="http://schemas.openxmlformats.org/officeDocument/2006/relationships/tags" Target="../tags/tag60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1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sv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19" Type="http://schemas.openxmlformats.org/officeDocument/2006/relationships/image" Target="../media/image3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>
            <a:normAutofit/>
          </a:bodyPr>
          <a:lstStyle/>
          <a:p>
            <a:r>
              <a:rPr lang="en-US"/>
              <a:t>Workforce </a:t>
            </a:r>
            <a:br>
              <a:rPr lang="en-US"/>
            </a:br>
            <a:r>
              <a:rPr lang="en-US"/>
              <a:t>Systems of Record</a:t>
            </a:r>
            <a:endParaRPr lang="en-GB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0261" y="3467400"/>
            <a:ext cx="5378452" cy="1231107"/>
          </a:xfrm>
        </p:spPr>
        <p:txBody>
          <a:bodyPr>
            <a:normAutofit/>
          </a:bodyPr>
          <a:lstStyle/>
          <a:p>
            <a:r>
              <a:rPr lang="en-US"/>
              <a:t>Presentation to Andi Karaboutis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A597B-644B-487B-895A-1E82DC57470D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43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05B2-3512-4AD4-BA08-567DC24E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State Architecture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80C6EA-05B5-4DCA-90F8-A37CA5BE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"/>
          <a:stretch/>
        </p:blipFill>
        <p:spPr bwMode="auto">
          <a:xfrm>
            <a:off x="1930364" y="951069"/>
            <a:ext cx="8329844" cy="495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781E0F-358F-4BBA-8BD2-DDC5D503158F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9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C97E4443-00D8-445E-88F0-59AF6CF609DB}"/>
              </a:ext>
            </a:extLst>
          </p:cNvPr>
          <p:cNvSpPr/>
          <p:nvPr/>
        </p:nvSpPr>
        <p:spPr>
          <a:xfrm>
            <a:off x="10273738" y="270535"/>
            <a:ext cx="1817593" cy="28713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121920" tIns="0" rIns="0" bIns="0"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933">
                <a:solidFill>
                  <a:srgbClr val="C800A1">
                    <a:lumMod val="60000"/>
                    <a:lumOff val="40000"/>
                  </a:srgbClr>
                </a:solidFill>
                <a:latin typeface="Arial"/>
                <a:ea typeface="ＭＳ Ｐゴシック"/>
              </a:rPr>
              <a:t>IAM </a:t>
            </a:r>
          </a:p>
          <a:p>
            <a:pPr defTabSz="1219140">
              <a:buClr>
                <a:srgbClr val="55555A"/>
              </a:buClr>
              <a:defRPr/>
            </a:pPr>
            <a:r>
              <a:rPr lang="en-US" sz="933">
                <a:solidFill>
                  <a:srgbClr val="00AFF0"/>
                </a:solidFill>
                <a:latin typeface="Arial"/>
                <a:ea typeface="ＭＳ Ｐゴシック"/>
              </a:rPr>
              <a:t>Workforce Data Domain (WDD)</a:t>
            </a:r>
            <a:endParaRPr lang="en-US" sz="933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CA45006-2609-44FB-A183-311DEE2661C9}"/>
              </a:ext>
            </a:extLst>
          </p:cNvPr>
          <p:cNvSpPr txBox="1"/>
          <p:nvPr/>
        </p:nvSpPr>
        <p:spPr bwMode="auto">
          <a:xfrm>
            <a:off x="10255812" y="120462"/>
            <a:ext cx="1359346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933">
                <a:solidFill>
                  <a:srgbClr val="55555A"/>
                </a:solidFill>
                <a:latin typeface="Arial"/>
                <a:ea typeface="ＭＳ Ｐゴシック"/>
              </a:rPr>
              <a:t>Delivery / Value Streams:</a:t>
            </a:r>
          </a:p>
        </p:txBody>
      </p:sp>
      <p:sp>
        <p:nvSpPr>
          <p:cNvPr id="85" name="OTLSHAPE_SL_f6ffadc9780a4f3ab22a7e53bade919d_BackgroundRectangle">
            <a:extLst>
              <a:ext uri="{FF2B5EF4-FFF2-40B4-BE49-F238E27FC236}">
                <a16:creationId xmlns:a16="http://schemas.microsoft.com/office/drawing/2014/main" id="{58B7720C-BF08-4AEE-BE09-226A0766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557" y="5421374"/>
            <a:ext cx="11953095" cy="77920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6" name="OTLSHAPE_SL_f6ffadc9780a4f3ab22a7e53bade919d_BackgroundRectangle">
            <a:extLst>
              <a:ext uri="{FF2B5EF4-FFF2-40B4-BE49-F238E27FC236}">
                <a16:creationId xmlns:a16="http://schemas.microsoft.com/office/drawing/2014/main" id="{23E89D2D-6E3A-4930-94FB-9A41F46C75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63" y="4637647"/>
            <a:ext cx="11953095" cy="75426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7" name="OTLSHAPE_SLT_e8a0d0690d7843edaca796e8b25719da_Shape">
            <a:extLst>
              <a:ext uri="{FF2B5EF4-FFF2-40B4-BE49-F238E27FC236}">
                <a16:creationId xmlns:a16="http://schemas.microsoft.com/office/drawing/2014/main" id="{66DCC5A3-3370-4055-B4D2-BD637B47D6C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350" y="4800446"/>
            <a:ext cx="11953093" cy="152823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 MDM/DQ/DG</a:t>
            </a:r>
          </a:p>
        </p:txBody>
      </p:sp>
      <p:sp>
        <p:nvSpPr>
          <p:cNvPr id="88" name="OTLSHAPE_SLT_e8a0d0690d7843edaca796e8b25719da_Shape">
            <a:extLst>
              <a:ext uri="{FF2B5EF4-FFF2-40B4-BE49-F238E27FC236}">
                <a16:creationId xmlns:a16="http://schemas.microsoft.com/office/drawing/2014/main" id="{EE28E206-2224-4825-91D0-F72341AC6F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4350" y="5594408"/>
            <a:ext cx="11953093" cy="16825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CDP (Snowflake)</a:t>
            </a:r>
          </a:p>
        </p:txBody>
      </p:sp>
      <p:sp>
        <p:nvSpPr>
          <p:cNvPr id="89" name="OTLSHAPE_SLM_0aec949068fc4edb9016a17022f2fa0f_Title">
            <a:extLst>
              <a:ext uri="{FF2B5EF4-FFF2-40B4-BE49-F238E27FC236}">
                <a16:creationId xmlns:a16="http://schemas.microsoft.com/office/drawing/2014/main" id="{564FC827-9F84-47B9-85BD-64944536BA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15365" y="4640194"/>
            <a:ext cx="870876" cy="1435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933" spc="-3">
                <a:solidFill>
                  <a:srgbClr val="55555A"/>
                </a:solidFill>
                <a:latin typeface="Calibri" panose="020F0502020204030204" pitchFamily="34" charset="0"/>
                <a:ea typeface="ＭＳ Ｐゴシック"/>
              </a:rPr>
              <a:t>Pre-work</a:t>
            </a:r>
          </a:p>
        </p:txBody>
      </p:sp>
      <p:sp>
        <p:nvSpPr>
          <p:cNvPr id="91" name="OTLSHAPE_SLM_0aec949068fc4edb9016a17022f2fa0f_Shape">
            <a:extLst>
              <a:ext uri="{FF2B5EF4-FFF2-40B4-BE49-F238E27FC236}">
                <a16:creationId xmlns:a16="http://schemas.microsoft.com/office/drawing/2014/main" id="{46022D4B-E9CE-4FC8-868F-65DA66BF89F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276311" y="479659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3" name="OTLSHAPE_SLM_0aec949068fc4edb9016a17022f2fa0f_Shape">
            <a:extLst>
              <a:ext uri="{FF2B5EF4-FFF2-40B4-BE49-F238E27FC236}">
                <a16:creationId xmlns:a16="http://schemas.microsoft.com/office/drawing/2014/main" id="{0A6B3A5E-9C47-48DD-BE68-2D214E3270D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996224" y="5586757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4" name="OTLSHAPE_SL_f6ffadc9780a4f3ab22a7e53bade919d_BackgroundRectangle">
            <a:extLst>
              <a:ext uri="{FF2B5EF4-FFF2-40B4-BE49-F238E27FC236}">
                <a16:creationId xmlns:a16="http://schemas.microsoft.com/office/drawing/2014/main" id="{2299157D-A076-46A3-BD41-6DAEFE145D5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8039" y="2006429"/>
            <a:ext cx="11913632" cy="2583023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12CA404-6760-4856-B524-FC7EB8EFB4B2}"/>
              </a:ext>
            </a:extLst>
          </p:cNvPr>
          <p:cNvCxnSpPr>
            <a:cxnSpLocks/>
            <a:stCxn id="96" idx="2"/>
            <a:endCxn id="170" idx="2"/>
          </p:cNvCxnSpPr>
          <p:nvPr/>
        </p:nvCxnSpPr>
        <p:spPr bwMode="auto">
          <a:xfrm>
            <a:off x="8279632" y="1489572"/>
            <a:ext cx="26877" cy="427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OTLSHAPE_SLM_0aec949068fc4edb9016a17022f2fa0f_Title">
            <a:extLst>
              <a:ext uri="{FF2B5EF4-FFF2-40B4-BE49-F238E27FC236}">
                <a16:creationId xmlns:a16="http://schemas.microsoft.com/office/drawing/2014/main" id="{22D62F15-0863-4255-B34F-50EE6B8E38F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693706" y="1325360"/>
            <a:ext cx="1171852" cy="1642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>
                <a:solidFill>
                  <a:srgbClr val="55555A"/>
                </a:solidFill>
                <a:latin typeface="Arial"/>
                <a:ea typeface="ＭＳ Ｐゴシック"/>
              </a:rPr>
              <a:t>MVP Release 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F02C180-CD4F-4FD3-A882-D51501373911}"/>
              </a:ext>
            </a:extLst>
          </p:cNvPr>
          <p:cNvCxnSpPr>
            <a:cxnSpLocks/>
            <a:stCxn id="100" idx="2"/>
          </p:cNvCxnSpPr>
          <p:nvPr/>
        </p:nvCxnSpPr>
        <p:spPr bwMode="auto">
          <a:xfrm>
            <a:off x="3516117" y="1640581"/>
            <a:ext cx="37393" cy="3825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OTLSHAPE_SLM_0aec949068fc4edb9016a17022f2fa0f_Title">
            <a:extLst>
              <a:ext uri="{FF2B5EF4-FFF2-40B4-BE49-F238E27FC236}">
                <a16:creationId xmlns:a16="http://schemas.microsoft.com/office/drawing/2014/main" id="{C1B1957A-29B6-412E-B4A7-62E95C9DF44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079492" y="1302025"/>
            <a:ext cx="873249" cy="3385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endParaRPr lang="en-US" sz="1067" spc="-3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>
                <a:solidFill>
                  <a:srgbClr val="55555A"/>
                </a:solidFill>
                <a:latin typeface="Arial"/>
                <a:ea typeface="ＭＳ Ｐゴシック"/>
              </a:rPr>
              <a:t>(WDD Phase 1)</a:t>
            </a:r>
          </a:p>
        </p:txBody>
      </p:sp>
      <p:sp>
        <p:nvSpPr>
          <p:cNvPr id="103" name="OTLSHAPE_SLM_0aec949068fc4edb9016a17022f2fa0f_Title">
            <a:extLst>
              <a:ext uri="{FF2B5EF4-FFF2-40B4-BE49-F238E27FC236}">
                <a16:creationId xmlns:a16="http://schemas.microsoft.com/office/drawing/2014/main" id="{62324F70-0F3D-49E7-BDAD-AE0AF4C7464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89888" y="1269380"/>
            <a:ext cx="963221" cy="386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>
                <a:solidFill>
                  <a:srgbClr val="55555A"/>
                </a:solidFill>
                <a:latin typeface="Arial"/>
                <a:ea typeface="ＭＳ Ｐゴシック"/>
              </a:rPr>
              <a:t>MVP Release 2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>
                <a:solidFill>
                  <a:srgbClr val="55555A"/>
                </a:solidFill>
                <a:latin typeface="Arial"/>
                <a:ea typeface="ＭＳ Ｐゴシック"/>
              </a:rPr>
              <a:t>(WDD Phase 3)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A1214A6-3BEC-4558-A81D-F66A686FB901}"/>
              </a:ext>
            </a:extLst>
          </p:cNvPr>
          <p:cNvCxnSpPr>
            <a:cxnSpLocks/>
            <a:stCxn id="108" idx="2"/>
          </p:cNvCxnSpPr>
          <p:nvPr/>
        </p:nvCxnSpPr>
        <p:spPr bwMode="auto">
          <a:xfrm>
            <a:off x="4986710" y="1630306"/>
            <a:ext cx="78700" cy="413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OTLSHAPE_SLM_0aec949068fc4edb9016a17022f2fa0f_Title">
            <a:extLst>
              <a:ext uri="{FF2B5EF4-FFF2-40B4-BE49-F238E27FC236}">
                <a16:creationId xmlns:a16="http://schemas.microsoft.com/office/drawing/2014/main" id="{D5409082-9816-41A2-B697-E40378C12BB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93672" y="1285067"/>
            <a:ext cx="986075" cy="3452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>
                <a:solidFill>
                  <a:srgbClr val="55555A"/>
                </a:solidFill>
                <a:latin typeface="Arial"/>
                <a:ea typeface="ＭＳ Ｐゴシック"/>
              </a:rPr>
              <a:t>MVP Release 1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>
                <a:solidFill>
                  <a:srgbClr val="55555A"/>
                </a:solidFill>
                <a:latin typeface="Arial"/>
                <a:ea typeface="ＭＳ Ｐゴシック"/>
              </a:rPr>
              <a:t>(WDD Phase 2)</a:t>
            </a:r>
          </a:p>
        </p:txBody>
      </p:sp>
      <p:sp>
        <p:nvSpPr>
          <p:cNvPr id="109" name="OTLSHAPE_SLT_e8a0d0690d7843edaca796e8b25719da_Shape">
            <a:extLst>
              <a:ext uri="{FF2B5EF4-FFF2-40B4-BE49-F238E27FC236}">
                <a16:creationId xmlns:a16="http://schemas.microsoft.com/office/drawing/2014/main" id="{2953D0EA-F607-44B6-856D-D89D1279B2A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0330" y="1810131"/>
            <a:ext cx="11904321" cy="16501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Data Integration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4285F70D-BE35-4862-8B85-ECD56571645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885898" y="2032910"/>
            <a:ext cx="189572" cy="186247"/>
          </a:xfrm>
          <a:prstGeom prst="rect">
            <a:avLst/>
          </a:prstGeom>
        </p:spPr>
      </p:pic>
      <p:sp>
        <p:nvSpPr>
          <p:cNvPr id="113" name="OTLSHAPE_SLM_0aec949068fc4edb9016a17022f2fa0f_Shape">
            <a:extLst>
              <a:ext uri="{FF2B5EF4-FFF2-40B4-BE49-F238E27FC236}">
                <a16:creationId xmlns:a16="http://schemas.microsoft.com/office/drawing/2014/main" id="{491ECB5D-8302-494E-AEB2-7DA0C35521A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913009" y="19343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EC633B8-A309-4EC8-937A-E1ED19D56A6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179279" y="2032910"/>
            <a:ext cx="189572" cy="186247"/>
          </a:xfrm>
          <a:prstGeom prst="rect">
            <a:avLst/>
          </a:prstGeom>
        </p:spPr>
      </p:pic>
      <p:sp>
        <p:nvSpPr>
          <p:cNvPr id="115" name="OTLSHAPE_SLM_0aec949068fc4edb9016a17022f2fa0f_Shape">
            <a:extLst>
              <a:ext uri="{FF2B5EF4-FFF2-40B4-BE49-F238E27FC236}">
                <a16:creationId xmlns:a16="http://schemas.microsoft.com/office/drawing/2014/main" id="{8C261054-4FB8-4296-A678-EBBD47B83F8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03009" y="19343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8437E3F-E6BA-4617-B993-2FAE817ED94C}"/>
              </a:ext>
            </a:extLst>
          </p:cNvPr>
          <p:cNvSpPr/>
          <p:nvPr/>
        </p:nvSpPr>
        <p:spPr>
          <a:xfrm>
            <a:off x="16179" y="1202270"/>
            <a:ext cx="7887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1067" spc="-3">
                <a:solidFill>
                  <a:srgbClr val="55555A"/>
                </a:solidFill>
                <a:latin typeface="Arial"/>
                <a:ea typeface="ＭＳ Ｐゴシック"/>
              </a:rPr>
              <a:t>Releases:</a:t>
            </a:r>
            <a:endParaRPr lang="en-US" sz="1067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C931BD4D-C8DC-4673-9960-C02E0473235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159170" y="2020947"/>
            <a:ext cx="189572" cy="186247"/>
          </a:xfrm>
          <a:prstGeom prst="rect">
            <a:avLst/>
          </a:prstGeom>
        </p:spPr>
      </p:pic>
      <p:sp>
        <p:nvSpPr>
          <p:cNvPr id="118" name="OTLSHAPE_SLM_0aec949068fc4edb9016a17022f2fa0f_Shape">
            <a:extLst>
              <a:ext uri="{FF2B5EF4-FFF2-40B4-BE49-F238E27FC236}">
                <a16:creationId xmlns:a16="http://schemas.microsoft.com/office/drawing/2014/main" id="{0875427D-EB51-40AA-8C1B-ECB45D96B17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84169" y="1922364"/>
            <a:ext cx="152400" cy="17780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9" name="OTLSHAPE_SLM_0aec949068fc4edb9016a17022f2fa0f_Shape">
            <a:extLst>
              <a:ext uri="{FF2B5EF4-FFF2-40B4-BE49-F238E27FC236}">
                <a16:creationId xmlns:a16="http://schemas.microsoft.com/office/drawing/2014/main" id="{051689E2-F393-4C0C-9FC1-2E1D2E1D6C6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984512" y="4806192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48D4FFA-184E-4726-B439-AD125DC9E55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421554" y="2049619"/>
            <a:ext cx="189572" cy="186247"/>
          </a:xfrm>
          <a:prstGeom prst="rect">
            <a:avLst/>
          </a:prstGeom>
        </p:spPr>
      </p:pic>
      <p:sp>
        <p:nvSpPr>
          <p:cNvPr id="121" name="OTLSHAPE_SLM_0aec949068fc4edb9016a17022f2fa0f_Shape">
            <a:extLst>
              <a:ext uri="{FF2B5EF4-FFF2-40B4-BE49-F238E27FC236}">
                <a16:creationId xmlns:a16="http://schemas.microsoft.com/office/drawing/2014/main" id="{D3069606-8E64-4DEB-BC9B-B81B417532A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445285" y="195103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8E17E5B1-FE00-489C-9BB2-D47F15BC439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174003" y="2028161"/>
            <a:ext cx="189572" cy="186247"/>
          </a:xfrm>
          <a:prstGeom prst="rect">
            <a:avLst/>
          </a:prstGeom>
        </p:spPr>
      </p:pic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B70E7539-752A-4C29-B2E6-EA78A1CC00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99000" y="192957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24" name="OTLSHAPE_SLM_0aec949068fc4edb9016a17022f2fa0f_Title">
            <a:extLst>
              <a:ext uri="{FF2B5EF4-FFF2-40B4-BE49-F238E27FC236}">
                <a16:creationId xmlns:a16="http://schemas.microsoft.com/office/drawing/2014/main" id="{73A84B22-1080-47FE-9B1D-039C82035D7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852310" y="4980578"/>
            <a:ext cx="135116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hierarchy, Cost Center, Location, Union, Legal Entity,</a:t>
            </a:r>
          </a:p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Vendor, Work order</a:t>
            </a:r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8E5A4A7D-A880-4B79-94C4-57097CA52A3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591787" y="4991266"/>
            <a:ext cx="152788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 Data Governance </a:t>
            </a:r>
          </a:p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Rules/Requirement</a:t>
            </a:r>
          </a:p>
        </p:txBody>
      </p:sp>
      <p:sp>
        <p:nvSpPr>
          <p:cNvPr id="128" name="OTLSHAPE_SLM_0aec949068fc4edb9016a17022f2fa0f_Title">
            <a:extLst>
              <a:ext uri="{FF2B5EF4-FFF2-40B4-BE49-F238E27FC236}">
                <a16:creationId xmlns:a16="http://schemas.microsoft.com/office/drawing/2014/main" id="{4392698E-D3D0-4511-AAD9-590930A3BA3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351203" y="4969924"/>
            <a:ext cx="144400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Worker Persistent ID (leverage Tactical IAM MDM) , Key Worker &amp; </a:t>
            </a:r>
            <a:r>
              <a:rPr lang="en-US" sz="800" spc="-3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Position </a:t>
            </a: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fields, </a:t>
            </a:r>
            <a:endParaRPr lang="en-US" sz="800" spc="-3">
              <a:solidFill>
                <a:srgbClr val="55555A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" name="OTLSHAPE_SLM_0aec949068fc4edb9016a17022f2fa0f_Title">
            <a:extLst>
              <a:ext uri="{FF2B5EF4-FFF2-40B4-BE49-F238E27FC236}">
                <a16:creationId xmlns:a16="http://schemas.microsoft.com/office/drawing/2014/main" id="{2CDBE013-8DE1-456F-AA83-2DBC8522E6F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510405" y="5781468"/>
            <a:ext cx="110198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MDM Worker </a:t>
            </a:r>
            <a:r>
              <a:rPr lang="en-US" sz="800" spc="-3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 ID, Key worker fields, Position </a:t>
            </a:r>
            <a:r>
              <a:rPr lang="en-US" sz="800" spc="-3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Data Sync</a:t>
            </a:r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12AF9E59-0931-4484-BD1E-B778914187C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746861" y="5784951"/>
            <a:ext cx="158835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MDM Org hierarchy, Cost Center, Location, Union, Legal Entity,</a:t>
            </a:r>
          </a:p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Vendor, Work order Data Sync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630FF13C-04CF-4292-8284-E0977FB6E5B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635013" y="5785115"/>
            <a:ext cx="133468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SF  </a:t>
            </a: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Training, Competencies,</a:t>
            </a: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Measure </a:t>
            </a:r>
            <a:r>
              <a:rPr lang="en-US" sz="800" spc="-3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Data Sync</a:t>
            </a:r>
          </a:p>
        </p:txBody>
      </p:sp>
      <p:sp>
        <p:nvSpPr>
          <p:cNvPr id="151" name="OTLSHAPE_SLM_0aec949068fc4edb9016a17022f2fa0f_Title">
            <a:extLst>
              <a:ext uri="{FF2B5EF4-FFF2-40B4-BE49-F238E27FC236}">
                <a16:creationId xmlns:a16="http://schemas.microsoft.com/office/drawing/2014/main" id="{462158B7-509E-49DD-97DD-F8998B88335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02283" y="2242815"/>
            <a:ext cx="1287327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IAM Tactical MDM Solution with Unique </a:t>
            </a:r>
            <a:r>
              <a:rPr lang="en-US" sz="80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Persistent ID </a:t>
            </a:r>
            <a:endParaRPr lang="en-US" sz="800">
              <a:solidFill>
                <a:srgbClr val="C800A1">
                  <a:lumMod val="60000"/>
                  <a:lumOff val="40000"/>
                </a:srgbClr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CA6D242-BDDC-40D6-91DE-750F5A4CC991}"/>
              </a:ext>
            </a:extLst>
          </p:cNvPr>
          <p:cNvSpPr/>
          <p:nvPr/>
        </p:nvSpPr>
        <p:spPr>
          <a:xfrm>
            <a:off x="2812041" y="2176253"/>
            <a:ext cx="1443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Impact analysis of ~140 workforce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FC4415-DE21-4150-9DDA-E87EB66D3459}"/>
              </a:ext>
            </a:extLst>
          </p:cNvPr>
          <p:cNvSpPr/>
          <p:nvPr/>
        </p:nvSpPr>
        <p:spPr>
          <a:xfrm>
            <a:off x="2888273" y="4092033"/>
            <a:ext cx="1297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MDM and CDP detail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Roadmap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C10F2F-3AA3-403D-B736-7E2C9DF821AD}"/>
              </a:ext>
            </a:extLst>
          </p:cNvPr>
          <p:cNvSpPr/>
          <p:nvPr/>
        </p:nvSpPr>
        <p:spPr>
          <a:xfrm>
            <a:off x="1691585" y="2197934"/>
            <a:ext cx="1194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Deep dive Integration issues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5E8606D-6BBE-4D72-8A89-F887978C8248}"/>
              </a:ext>
            </a:extLst>
          </p:cNvPr>
          <p:cNvSpPr/>
          <p:nvPr/>
        </p:nvSpPr>
        <p:spPr>
          <a:xfrm>
            <a:off x="2816087" y="2545657"/>
            <a:ext cx="1416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Consolidated systems and interfaces  Architecture View 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540C8-AD87-4075-B827-952001AF80D6}"/>
              </a:ext>
            </a:extLst>
          </p:cNvPr>
          <p:cNvCxnSpPr>
            <a:cxnSpLocks/>
          </p:cNvCxnSpPr>
          <p:nvPr/>
        </p:nvCxnSpPr>
        <p:spPr bwMode="auto">
          <a:xfrm>
            <a:off x="6449129" y="1655930"/>
            <a:ext cx="61676" cy="4116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5E7E98-2777-4F9B-B8DD-7A9DBE8C156D}"/>
              </a:ext>
            </a:extLst>
          </p:cNvPr>
          <p:cNvSpPr/>
          <p:nvPr/>
        </p:nvSpPr>
        <p:spPr>
          <a:xfrm>
            <a:off x="2883163" y="3055426"/>
            <a:ext cx="1297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Enterprise data model and data glossary in ER/Studio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40AE57C9-0344-4A5C-BA32-15030DD7700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366741" y="2020926"/>
            <a:ext cx="189572" cy="186247"/>
          </a:xfrm>
          <a:prstGeom prst="rect">
            <a:avLst/>
          </a:prstGeom>
        </p:spPr>
      </p:pic>
      <p:sp>
        <p:nvSpPr>
          <p:cNvPr id="164" name="OTLSHAPE_SLM_0aec949068fc4edb9016a17022f2fa0f_Shape">
            <a:extLst>
              <a:ext uri="{FF2B5EF4-FFF2-40B4-BE49-F238E27FC236}">
                <a16:creationId xmlns:a16="http://schemas.microsoft.com/office/drawing/2014/main" id="{6DEA526F-2898-401F-863A-D1AF5EC8F55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90471" y="1922341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5" name="OTLSHAPE_SLM_0aec949068fc4edb9016a17022f2fa0f_Title">
            <a:extLst>
              <a:ext uri="{FF2B5EF4-FFF2-40B4-BE49-F238E27FC236}">
                <a16:creationId xmlns:a16="http://schemas.microsoft.com/office/drawing/2014/main" id="{EF51F17A-54C5-4AE9-AE69-216B878AA65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149427" y="4994428"/>
            <a:ext cx="81298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>
                <a:solidFill>
                  <a:srgbClr val="55555A"/>
                </a:solidFill>
                <a:latin typeface="Arial"/>
                <a:ea typeface="ＭＳ Ｐゴシック"/>
                <a:cs typeface="Calibri"/>
              </a:rPr>
              <a:t>Data Catalog, DQ Program</a:t>
            </a:r>
            <a:endParaRPr lang="en-US" sz="800" spc="-3">
              <a:solidFill>
                <a:srgbClr val="55555A"/>
              </a:solidFill>
              <a:latin typeface="Arial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68" name="OTLSHAPE_SLM_0aec949068fc4edb9016a17022f2fa0f_Shape">
            <a:extLst>
              <a:ext uri="{FF2B5EF4-FFF2-40B4-BE49-F238E27FC236}">
                <a16:creationId xmlns:a16="http://schemas.microsoft.com/office/drawing/2014/main" id="{52C275A8-C855-4943-A866-47019F02860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475196" y="477263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60F02E9D-D05E-4602-8ADE-5426A178ED1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456975" y="55945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0" name="OTLSHAPE_SLM_0aec949068fc4edb9016a17022f2fa0f_Shape">
            <a:extLst>
              <a:ext uri="{FF2B5EF4-FFF2-40B4-BE49-F238E27FC236}">
                <a16:creationId xmlns:a16="http://schemas.microsoft.com/office/drawing/2014/main" id="{80AD804F-CA8D-4BE8-BE55-95A7AE30346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230309" y="558271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1" name="OTLSHAPE_SLM_0aec949068fc4edb9016a17022f2fa0f_Shape">
            <a:extLst>
              <a:ext uri="{FF2B5EF4-FFF2-40B4-BE49-F238E27FC236}">
                <a16:creationId xmlns:a16="http://schemas.microsoft.com/office/drawing/2014/main" id="{1ECB4C3A-0DCD-466E-85DF-E7E4BFBB754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431896" y="4797580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0C9837-0337-4839-A736-A0DA26A59A56}"/>
              </a:ext>
            </a:extLst>
          </p:cNvPr>
          <p:cNvSpPr/>
          <p:nvPr/>
        </p:nvSpPr>
        <p:spPr>
          <a:xfrm>
            <a:off x="4231614" y="2639462"/>
            <a:ext cx="1552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Integration improvements to Downstream systems are driven from Golden Record recommendations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6EF18D1-B090-48AF-A816-131E9640B124}"/>
              </a:ext>
            </a:extLst>
          </p:cNvPr>
          <p:cNvSpPr/>
          <p:nvPr/>
        </p:nvSpPr>
        <p:spPr>
          <a:xfrm>
            <a:off x="4236522" y="3219865"/>
            <a:ext cx="1552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KPIs and information ready to be consumed in a consistent approach (use of a CDP solution).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9A8353-56FF-4398-AA1E-6C70BFAA9642}"/>
              </a:ext>
            </a:extLst>
          </p:cNvPr>
          <p:cNvSpPr/>
          <p:nvPr/>
        </p:nvSpPr>
        <p:spPr>
          <a:xfrm>
            <a:off x="4260563" y="3799973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BC23775-FE39-462E-B293-6BEC3BF0DF04}"/>
              </a:ext>
            </a:extLst>
          </p:cNvPr>
          <p:cNvSpPr/>
          <p:nvPr/>
        </p:nvSpPr>
        <p:spPr>
          <a:xfrm>
            <a:off x="4210867" y="4141815"/>
            <a:ext cx="165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23F34D0-9BFA-4831-B871-C4A55CDD64C7}"/>
              </a:ext>
            </a:extLst>
          </p:cNvPr>
          <p:cNvSpPr/>
          <p:nvPr/>
        </p:nvSpPr>
        <p:spPr>
          <a:xfrm>
            <a:off x="5710371" y="2602953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43D94BB-C307-414A-9B88-FCEEE9026B6B}"/>
              </a:ext>
            </a:extLst>
          </p:cNvPr>
          <p:cNvSpPr/>
          <p:nvPr/>
        </p:nvSpPr>
        <p:spPr>
          <a:xfrm>
            <a:off x="5701097" y="2986410"/>
            <a:ext cx="165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07B6FD-43E3-4FA0-8963-A1A55D1B4ED9}"/>
              </a:ext>
            </a:extLst>
          </p:cNvPr>
          <p:cNvSpPr/>
          <p:nvPr/>
        </p:nvSpPr>
        <p:spPr>
          <a:xfrm>
            <a:off x="7512688" y="2183748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FAC2A76-68A9-4223-BA6D-EEB3F734F81F}"/>
              </a:ext>
            </a:extLst>
          </p:cNvPr>
          <p:cNvSpPr/>
          <p:nvPr/>
        </p:nvSpPr>
        <p:spPr>
          <a:xfrm>
            <a:off x="7400834" y="2568277"/>
            <a:ext cx="1796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2871BFF-17C3-4025-A94E-A11801DCD712}"/>
              </a:ext>
            </a:extLst>
          </p:cNvPr>
          <p:cNvSpPr/>
          <p:nvPr/>
        </p:nvSpPr>
        <p:spPr>
          <a:xfrm>
            <a:off x="2847127" y="3548711"/>
            <a:ext cx="1395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Data Linage &amp; Data Glossary in Informatica Data Catalog tool</a:t>
            </a:r>
          </a:p>
        </p:txBody>
      </p:sp>
      <p:sp>
        <p:nvSpPr>
          <p:cNvPr id="189" name="OTLSHAPE_SLM_0aec949068fc4edb9016a17022f2fa0f_Title">
            <a:extLst>
              <a:ext uri="{FF2B5EF4-FFF2-40B4-BE49-F238E27FC236}">
                <a16:creationId xmlns:a16="http://schemas.microsoft.com/office/drawing/2014/main" id="{C88D507E-CD29-4CB6-BAB8-24B3D1664B9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920324" y="2210898"/>
            <a:ext cx="1144309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Transition  and retire  IAM Interim MDM Solution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B9C48391-D516-4B99-9594-2AABB5CA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7" y="142485"/>
            <a:ext cx="11842703" cy="5025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/>
              <a:t>Workforce Data Domain Proposed Roadmap (Draft)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21EC70C-5342-4A33-BCF1-291E49A50ABD}"/>
              </a:ext>
            </a:extLst>
          </p:cNvPr>
          <p:cNvSpPr/>
          <p:nvPr/>
        </p:nvSpPr>
        <p:spPr>
          <a:xfrm>
            <a:off x="818457" y="1031579"/>
            <a:ext cx="534721" cy="24290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D620A-8CB3-4820-95E0-4C8002CD2BAB}"/>
              </a:ext>
            </a:extLst>
          </p:cNvPr>
          <p:cNvSpPr/>
          <p:nvPr/>
        </p:nvSpPr>
        <p:spPr>
          <a:xfrm>
            <a:off x="262752" y="1030697"/>
            <a:ext cx="534721" cy="251675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FC6D5AD-037E-45E6-99D3-7EABEBB0A762}"/>
              </a:ext>
            </a:extLst>
          </p:cNvPr>
          <p:cNvSpPr txBox="1"/>
          <p:nvPr/>
        </p:nvSpPr>
        <p:spPr bwMode="auto">
          <a:xfrm flipH="1">
            <a:off x="262749" y="737811"/>
            <a:ext cx="4826849" cy="225767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766" fontAlgn="auto">
              <a:spcBef>
                <a:spcPts val="0"/>
              </a:spcBef>
              <a:buClr>
                <a:srgbClr val="55555A"/>
              </a:buClr>
              <a:defRPr sz="1100">
                <a:solidFill>
                  <a:srgbClr val="FFFFFF"/>
                </a:solidFill>
                <a:latin typeface="Arial"/>
                <a:ea typeface="ＭＳ Ｐゴシック"/>
              </a:defRPr>
            </a:lvl1pPr>
          </a:lstStyle>
          <a:p>
            <a:r>
              <a:rPr lang="en-US" sz="1467"/>
              <a:t>2021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D76B765-BC7D-4449-ADC6-3EEBC2FD3093}"/>
              </a:ext>
            </a:extLst>
          </p:cNvPr>
          <p:cNvSpPr/>
          <p:nvPr/>
        </p:nvSpPr>
        <p:spPr>
          <a:xfrm>
            <a:off x="1965679" y="1028514"/>
            <a:ext cx="608621" cy="2504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0C00B8-4E69-40B8-9564-1AD1951C71F6}"/>
              </a:ext>
            </a:extLst>
          </p:cNvPr>
          <p:cNvSpPr/>
          <p:nvPr/>
        </p:nvSpPr>
        <p:spPr>
          <a:xfrm>
            <a:off x="1375687" y="1031202"/>
            <a:ext cx="559160" cy="24517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B6B909B-E542-4F5F-A56C-FAF78A99BCA1}"/>
              </a:ext>
            </a:extLst>
          </p:cNvPr>
          <p:cNvSpPr/>
          <p:nvPr/>
        </p:nvSpPr>
        <p:spPr>
          <a:xfrm>
            <a:off x="4476372" y="1027844"/>
            <a:ext cx="608621" cy="24338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EB7719E-8674-43A8-8886-38FD1C3569F8}"/>
              </a:ext>
            </a:extLst>
          </p:cNvPr>
          <p:cNvSpPr/>
          <p:nvPr/>
        </p:nvSpPr>
        <p:spPr>
          <a:xfrm>
            <a:off x="3841218" y="1029668"/>
            <a:ext cx="608621" cy="24909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4E574EF-8163-40B1-8415-B7AF1116807F}"/>
              </a:ext>
            </a:extLst>
          </p:cNvPr>
          <p:cNvSpPr/>
          <p:nvPr/>
        </p:nvSpPr>
        <p:spPr>
          <a:xfrm>
            <a:off x="5123440" y="1028155"/>
            <a:ext cx="534721" cy="2429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0EB145-F508-47BC-B133-BCBC583F398D}"/>
              </a:ext>
            </a:extLst>
          </p:cNvPr>
          <p:cNvSpPr txBox="1"/>
          <p:nvPr/>
        </p:nvSpPr>
        <p:spPr bwMode="auto">
          <a:xfrm flipH="1">
            <a:off x="5123439" y="738941"/>
            <a:ext cx="6783488" cy="225767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766" fontAlgn="auto">
              <a:spcBef>
                <a:spcPts val="0"/>
              </a:spcBef>
              <a:buClr>
                <a:srgbClr val="55555A"/>
              </a:buClr>
              <a:defRPr sz="1100">
                <a:solidFill>
                  <a:srgbClr val="FFFFFF"/>
                </a:solidFill>
                <a:latin typeface="Arial"/>
                <a:ea typeface="ＭＳ Ｐゴシック"/>
              </a:defRPr>
            </a:lvl1pPr>
          </a:lstStyle>
          <a:p>
            <a:r>
              <a:rPr lang="en-US" sz="1467"/>
              <a:t>2022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F9AD033-3222-4BE0-81B8-8C33382DF5EF}"/>
              </a:ext>
            </a:extLst>
          </p:cNvPr>
          <p:cNvSpPr/>
          <p:nvPr/>
        </p:nvSpPr>
        <p:spPr>
          <a:xfrm>
            <a:off x="5687017" y="1030354"/>
            <a:ext cx="534721" cy="24602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0149444-B59B-48C5-8735-29E22194356F}"/>
              </a:ext>
            </a:extLst>
          </p:cNvPr>
          <p:cNvSpPr/>
          <p:nvPr/>
        </p:nvSpPr>
        <p:spPr>
          <a:xfrm>
            <a:off x="6256437" y="1027085"/>
            <a:ext cx="534721" cy="24928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31DAF4-D016-4DED-A438-A2C32F38C6C0}"/>
              </a:ext>
            </a:extLst>
          </p:cNvPr>
          <p:cNvSpPr/>
          <p:nvPr/>
        </p:nvSpPr>
        <p:spPr>
          <a:xfrm>
            <a:off x="7340260" y="1027085"/>
            <a:ext cx="486771" cy="251673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BDB6959-B939-4791-8329-9A32CF1A93BC}"/>
              </a:ext>
            </a:extLst>
          </p:cNvPr>
          <p:cNvSpPr/>
          <p:nvPr/>
        </p:nvSpPr>
        <p:spPr>
          <a:xfrm>
            <a:off x="6817058" y="1027085"/>
            <a:ext cx="490484" cy="251672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BBCFCEB-8F54-40F4-85A1-D334FE73D4C9}"/>
              </a:ext>
            </a:extLst>
          </p:cNvPr>
          <p:cNvSpPr/>
          <p:nvPr/>
        </p:nvSpPr>
        <p:spPr>
          <a:xfrm>
            <a:off x="3234899" y="1032679"/>
            <a:ext cx="578429" cy="239880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6B0DEE9-AE44-4D7D-A118-2A0A69ACD663}"/>
              </a:ext>
            </a:extLst>
          </p:cNvPr>
          <p:cNvSpPr/>
          <p:nvPr/>
        </p:nvSpPr>
        <p:spPr>
          <a:xfrm>
            <a:off x="2601259" y="1033965"/>
            <a:ext cx="608621" cy="24240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A893023-7845-4D83-B67D-EA67DA1F7565}"/>
              </a:ext>
            </a:extLst>
          </p:cNvPr>
          <p:cNvSpPr/>
          <p:nvPr/>
        </p:nvSpPr>
        <p:spPr>
          <a:xfrm>
            <a:off x="10817097" y="1026096"/>
            <a:ext cx="534721" cy="253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1200885-13CD-408C-A33F-DCE08522E70E}"/>
              </a:ext>
            </a:extLst>
          </p:cNvPr>
          <p:cNvSpPr/>
          <p:nvPr/>
        </p:nvSpPr>
        <p:spPr>
          <a:xfrm>
            <a:off x="11372206" y="1026096"/>
            <a:ext cx="534721" cy="25382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F0BBABA-21F1-48CA-98FE-20C93CF9CFC2}"/>
              </a:ext>
            </a:extLst>
          </p:cNvPr>
          <p:cNvSpPr/>
          <p:nvPr/>
        </p:nvSpPr>
        <p:spPr>
          <a:xfrm>
            <a:off x="10262010" y="1026869"/>
            <a:ext cx="534721" cy="252633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7753CB6-4BB5-41E6-98D8-82C8331EEA84}"/>
              </a:ext>
            </a:extLst>
          </p:cNvPr>
          <p:cNvSpPr/>
          <p:nvPr/>
        </p:nvSpPr>
        <p:spPr>
          <a:xfrm>
            <a:off x="7849041" y="1027259"/>
            <a:ext cx="534721" cy="245141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AD4B63A-D55F-488F-A11D-D29D0C71F13E}"/>
              </a:ext>
            </a:extLst>
          </p:cNvPr>
          <p:cNvSpPr/>
          <p:nvPr/>
        </p:nvSpPr>
        <p:spPr>
          <a:xfrm>
            <a:off x="8996263" y="1032841"/>
            <a:ext cx="608621" cy="24613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ED5B048-6116-461D-B9C7-83B164EAC102}"/>
              </a:ext>
            </a:extLst>
          </p:cNvPr>
          <p:cNvSpPr/>
          <p:nvPr/>
        </p:nvSpPr>
        <p:spPr>
          <a:xfrm>
            <a:off x="8406271" y="1026881"/>
            <a:ext cx="559160" cy="2504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A5F3C-7CC8-4A22-B9C3-07546F0BF733}"/>
              </a:ext>
            </a:extLst>
          </p:cNvPr>
          <p:cNvSpPr/>
          <p:nvPr/>
        </p:nvSpPr>
        <p:spPr>
          <a:xfrm>
            <a:off x="9631843" y="1029645"/>
            <a:ext cx="608621" cy="24933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211" name="OTLSHAPE_SLT_e8a0d0690d7843edaca796e8b25719da_Shape">
            <a:extLst>
              <a:ext uri="{FF2B5EF4-FFF2-40B4-BE49-F238E27FC236}">
                <a16:creationId xmlns:a16="http://schemas.microsoft.com/office/drawing/2014/main" id="{4E0B6F50-1BEB-4AC3-A4AA-D8C30B82EA0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64877" y="1435366"/>
            <a:ext cx="2034123" cy="164204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MDM Tool</a:t>
            </a:r>
          </a:p>
        </p:txBody>
      </p:sp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4B5CC930-2486-4E58-ADF1-C87A0B22F49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074006" y="1437256"/>
            <a:ext cx="136207" cy="171973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  <a:highlight>
                <a:srgbClr val="FF0000"/>
              </a:highlight>
            </a:endParaRPr>
          </a:p>
        </p:txBody>
      </p:sp>
      <p:sp>
        <p:nvSpPr>
          <p:cNvPr id="214" name="OTLSHAPE_SLM_0aec949068fc4edb9016a17022f2fa0f_Title">
            <a:extLst>
              <a:ext uri="{FF2B5EF4-FFF2-40B4-BE49-F238E27FC236}">
                <a16:creationId xmlns:a16="http://schemas.microsoft.com/office/drawing/2014/main" id="{A42C1389-0420-45B0-8E26-71CFB517FBE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103869" y="1361096"/>
            <a:ext cx="87087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MDM  tool</a:t>
            </a:r>
          </a:p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Ready to use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E9389B-E5B1-4B32-B261-29D796C9A240}"/>
              </a:ext>
            </a:extLst>
          </p:cNvPr>
          <p:cNvSpPr txBox="1"/>
          <p:nvPr/>
        </p:nvSpPr>
        <p:spPr bwMode="auto">
          <a:xfrm>
            <a:off x="5971721" y="6222868"/>
            <a:ext cx="4582316" cy="6078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267"/>
              </a:spcAft>
            </a:pPr>
            <a:r>
              <a:rPr lang="en-US" sz="800"/>
              <a:t>Note: 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/>
              <a:t>All Timelines are subject to budget approval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/>
              <a:t>Scope of each release will be finalized as per pre-work findings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/>
              <a:t>Future Release timeline will be changed based on the current release date change</a:t>
            </a:r>
          </a:p>
        </p:txBody>
      </p: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1C85BA79-D196-4613-B86F-DC6CFF58527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337967" y="2237490"/>
            <a:ext cx="131373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Retire/replace  IAM Interim MDM Unique Worker Persistent ID Generation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67E009-CBC8-433E-ABAA-629B2F768028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175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24">
            <a:extLst>
              <a:ext uri="{FF2B5EF4-FFF2-40B4-BE49-F238E27FC236}">
                <a16:creationId xmlns:a16="http://schemas.microsoft.com/office/drawing/2014/main" id="{070AD3DD-7B48-42AF-870D-1B0C02498793}"/>
              </a:ext>
            </a:extLst>
          </p:cNvPr>
          <p:cNvSpPr/>
          <p:nvPr/>
        </p:nvSpPr>
        <p:spPr>
          <a:xfrm>
            <a:off x="5571483" y="1549937"/>
            <a:ext cx="3275432" cy="89527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i="1" kern="0">
                <a:solidFill>
                  <a:srgbClr val="002060"/>
                </a:solidFill>
                <a:latin typeface="Calibri"/>
              </a:rPr>
              <a:t>A person linked to a POSITION in an ORGANIZATION (employee, contingent) or having a IT network identity (MSP)</a:t>
            </a:r>
          </a:p>
        </p:txBody>
      </p:sp>
      <p:sp>
        <p:nvSpPr>
          <p:cNvPr id="53" name="Rectangle: Rounded Corners 24">
            <a:extLst>
              <a:ext uri="{FF2B5EF4-FFF2-40B4-BE49-F238E27FC236}">
                <a16:creationId xmlns:a16="http://schemas.microsoft.com/office/drawing/2014/main" id="{714D254C-682A-47DA-AA08-939DB1543401}"/>
              </a:ext>
            </a:extLst>
          </p:cNvPr>
          <p:cNvSpPr/>
          <p:nvPr/>
        </p:nvSpPr>
        <p:spPr>
          <a:xfrm>
            <a:off x="121456" y="4007224"/>
            <a:ext cx="3275432" cy="1958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i="1">
              <a:solidFill>
                <a:srgbClr val="002060"/>
              </a:solidFill>
              <a:latin typeface="Calibri"/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i="1">
                <a:solidFill>
                  <a:srgbClr val="002060"/>
                </a:solidFill>
                <a:latin typeface="Calibri"/>
              </a:rPr>
              <a:t>Contingent work, casual work, or contract work, is an employment relationship with limited job security, payment on a piece work basis, typically part-time that is considered non-permanent. Contingent workers are provided to NG by MSPs that act as agents. NG pays the agent and the agent pays the worker.</a:t>
            </a:r>
          </a:p>
        </p:txBody>
      </p:sp>
      <p:sp>
        <p:nvSpPr>
          <p:cNvPr id="52" name="Rectangle: Rounded Corners 24">
            <a:extLst>
              <a:ext uri="{FF2B5EF4-FFF2-40B4-BE49-F238E27FC236}">
                <a16:creationId xmlns:a16="http://schemas.microsoft.com/office/drawing/2014/main" id="{8C7EE3A5-0B2E-4E9F-BB74-B1E48D77060A}"/>
              </a:ext>
            </a:extLst>
          </p:cNvPr>
          <p:cNvSpPr/>
          <p:nvPr/>
        </p:nvSpPr>
        <p:spPr>
          <a:xfrm>
            <a:off x="3998261" y="4007225"/>
            <a:ext cx="3275432" cy="1958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i="1">
                <a:solidFill>
                  <a:srgbClr val="002060"/>
                </a:solidFill>
                <a:latin typeface="Calibri"/>
              </a:rPr>
              <a:t>Employees have a contract of employment and get paid directly by NG. Permanent employees do not have a predetermined end date to employment. In addition to their salaries, they often receive benefits like subsidized health care, paid vacations, holidays, sick time etc.</a:t>
            </a:r>
          </a:p>
        </p:txBody>
      </p:sp>
      <p:sp>
        <p:nvSpPr>
          <p:cNvPr id="41" name="Rectangle: Rounded Corners 24">
            <a:extLst>
              <a:ext uri="{FF2B5EF4-FFF2-40B4-BE49-F238E27FC236}">
                <a16:creationId xmlns:a16="http://schemas.microsoft.com/office/drawing/2014/main" id="{64800DF0-1598-43DF-A243-FBBFA05CC71D}"/>
              </a:ext>
            </a:extLst>
          </p:cNvPr>
          <p:cNvSpPr/>
          <p:nvPr/>
        </p:nvSpPr>
        <p:spPr>
          <a:xfrm>
            <a:off x="7748914" y="3990062"/>
            <a:ext cx="4084591" cy="197528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i="1">
                <a:solidFill>
                  <a:srgbClr val="002060"/>
                </a:solidFill>
                <a:latin typeface="Calibri"/>
              </a:rPr>
              <a:t>A Managed Service Provider (MSP) is a contingent and/or statement of work service implemented by an external organization that combines process, personal expertise and technology to support an organization’s gig, temporary, temp-to-hire, direct hire, independent contractor administration, Statement of Work (SOW) hiring and other complex services such as vendor management.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1693CD-F7CB-4884-A518-253D19D5F653}"/>
              </a:ext>
            </a:extLst>
          </p:cNvPr>
          <p:cNvSpPr txBox="1">
            <a:spLocks/>
          </p:cNvSpPr>
          <p:nvPr/>
        </p:nvSpPr>
        <p:spPr bwMode="auto">
          <a:xfrm>
            <a:off x="711200" y="162173"/>
            <a:ext cx="11018734" cy="42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4571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914264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371396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82852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r>
              <a:rPr lang="en-GB" sz="2800" kern="0"/>
              <a:t>What is a Worker?</a:t>
            </a:r>
          </a:p>
        </p:txBody>
      </p:sp>
      <p:sp>
        <p:nvSpPr>
          <p:cNvPr id="9" name="Rectangle: Rounded Corners 24">
            <a:extLst>
              <a:ext uri="{FF2B5EF4-FFF2-40B4-BE49-F238E27FC236}">
                <a16:creationId xmlns:a16="http://schemas.microsoft.com/office/drawing/2014/main" id="{E8C26807-360E-40A7-ACA1-CF5E703B7483}"/>
              </a:ext>
            </a:extLst>
          </p:cNvPr>
          <p:cNvSpPr/>
          <p:nvPr/>
        </p:nvSpPr>
        <p:spPr>
          <a:xfrm>
            <a:off x="9031173" y="3705598"/>
            <a:ext cx="1213685" cy="4914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MSP</a:t>
            </a:r>
          </a:p>
        </p:txBody>
      </p:sp>
      <p:sp>
        <p:nvSpPr>
          <p:cNvPr id="10" name="Rectangle: Rounded Corners 25">
            <a:extLst>
              <a:ext uri="{FF2B5EF4-FFF2-40B4-BE49-F238E27FC236}">
                <a16:creationId xmlns:a16="http://schemas.microsoft.com/office/drawing/2014/main" id="{52E63C6E-D07C-4E5B-B8A7-1B171FDEEDD8}"/>
              </a:ext>
            </a:extLst>
          </p:cNvPr>
          <p:cNvSpPr/>
          <p:nvPr/>
        </p:nvSpPr>
        <p:spPr>
          <a:xfrm>
            <a:off x="962417" y="3712974"/>
            <a:ext cx="1213685" cy="4914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Contingent Worker</a:t>
            </a:r>
          </a:p>
        </p:txBody>
      </p:sp>
      <p:sp>
        <p:nvSpPr>
          <p:cNvPr id="15" name="Rectangle: Rounded Corners 32">
            <a:extLst>
              <a:ext uri="{FF2B5EF4-FFF2-40B4-BE49-F238E27FC236}">
                <a16:creationId xmlns:a16="http://schemas.microsoft.com/office/drawing/2014/main" id="{FEE4DB54-8E2B-4D20-A56E-82CC9E4EED2B}"/>
              </a:ext>
            </a:extLst>
          </p:cNvPr>
          <p:cNvSpPr/>
          <p:nvPr/>
        </p:nvSpPr>
        <p:spPr>
          <a:xfrm>
            <a:off x="4835297" y="3744348"/>
            <a:ext cx="1213685" cy="4914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Employee</a:t>
            </a:r>
          </a:p>
        </p:txBody>
      </p:sp>
      <p:pic>
        <p:nvPicPr>
          <p:cNvPr id="24" name="Graphic 23" descr="Construction worker">
            <a:extLst>
              <a:ext uri="{FF2B5EF4-FFF2-40B4-BE49-F238E27FC236}">
                <a16:creationId xmlns:a16="http://schemas.microsoft.com/office/drawing/2014/main" id="{92ABCBD7-0B26-4CE6-9942-37B3ED56E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6506" y="530208"/>
            <a:ext cx="719854" cy="719854"/>
          </a:xfrm>
          <a:prstGeom prst="rect">
            <a:avLst/>
          </a:prstGeom>
        </p:spPr>
      </p:pic>
      <p:sp>
        <p:nvSpPr>
          <p:cNvPr id="28" name="Rectangle: Rounded Corners 32">
            <a:extLst>
              <a:ext uri="{FF2B5EF4-FFF2-40B4-BE49-F238E27FC236}">
                <a16:creationId xmlns:a16="http://schemas.microsoft.com/office/drawing/2014/main" id="{138EBA15-F3F3-4E74-A47A-AD2B47CCC953}"/>
              </a:ext>
            </a:extLst>
          </p:cNvPr>
          <p:cNvSpPr/>
          <p:nvPr/>
        </p:nvSpPr>
        <p:spPr>
          <a:xfrm>
            <a:off x="4835297" y="1193823"/>
            <a:ext cx="1213685" cy="4914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Worker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23A54-4321-4825-BC5B-24E76A97D289}"/>
              </a:ext>
            </a:extLst>
          </p:cNvPr>
          <p:cNvCxnSpPr>
            <a:stCxn id="28" idx="2"/>
            <a:endCxn id="15" idx="0"/>
          </p:cNvCxnSpPr>
          <p:nvPr/>
        </p:nvCxnSpPr>
        <p:spPr bwMode="auto">
          <a:xfrm>
            <a:off x="5442140" y="1685252"/>
            <a:ext cx="0" cy="2059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36940D-B40D-465D-902F-F51646787E88}"/>
              </a:ext>
            </a:extLst>
          </p:cNvPr>
          <p:cNvCxnSpPr>
            <a:stCxn id="28" idx="2"/>
            <a:endCxn id="10" idx="0"/>
          </p:cNvCxnSpPr>
          <p:nvPr/>
        </p:nvCxnSpPr>
        <p:spPr bwMode="auto">
          <a:xfrm rot="5400000">
            <a:off x="2491839" y="762673"/>
            <a:ext cx="2027722" cy="38728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C26B6B2-C28B-4F8D-BEDA-7CE7E0A5F2F0}"/>
              </a:ext>
            </a:extLst>
          </p:cNvPr>
          <p:cNvCxnSpPr>
            <a:stCxn id="28" idx="2"/>
            <a:endCxn id="9" idx="0"/>
          </p:cNvCxnSpPr>
          <p:nvPr/>
        </p:nvCxnSpPr>
        <p:spPr bwMode="auto">
          <a:xfrm rot="16200000" flipH="1">
            <a:off x="6529905" y="597487"/>
            <a:ext cx="2020346" cy="41958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201B66-CBC8-408D-91CE-2265E30856A7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9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618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8A06-5D7F-48CD-ADC9-0A641428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7"/>
            <a:ext cx="11329827" cy="574516"/>
          </a:xfrm>
        </p:spPr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3D5A5F-3F65-41E9-AEDA-C93706787AF0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38754E0-F034-4569-B53B-33A872030EC2}"/>
              </a:ext>
            </a:extLst>
          </p:cNvPr>
          <p:cNvSpPr txBox="1">
            <a:spLocks/>
          </p:cNvSpPr>
          <p:nvPr/>
        </p:nvSpPr>
        <p:spPr>
          <a:xfrm>
            <a:off x="466553" y="1205477"/>
            <a:ext cx="11222504" cy="5398980"/>
          </a:xfrm>
        </p:spPr>
        <p:txBody>
          <a:bodyPr anchor="t"/>
          <a:lstStyle>
            <a:defPPr>
              <a:defRPr lang="en-GB"/>
            </a:defPPr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 indent="-167">
              <a:spcAft>
                <a:spcPts val="533"/>
              </a:spcAft>
            </a:pPr>
            <a:endParaRPr lang="en-US" sz="1600">
              <a:solidFill>
                <a:srgbClr val="00148C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D4DBA-35BE-4E67-BFD8-A85ADA2BDE37}"/>
              </a:ext>
            </a:extLst>
          </p:cNvPr>
          <p:cNvSpPr/>
          <p:nvPr/>
        </p:nvSpPr>
        <p:spPr>
          <a:xfrm>
            <a:off x="430373" y="1003097"/>
            <a:ext cx="11222504" cy="25135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400" b="1" i="1">
                <a:solidFill>
                  <a:srgbClr val="00148C"/>
                </a:solidFill>
                <a:cs typeface="Arial"/>
              </a:rPr>
              <a:t>Following the Group Data Strategy presentation to ITLT on 24</a:t>
            </a:r>
            <a:r>
              <a:rPr lang="en-US" sz="1400" b="1" i="1" baseline="30000">
                <a:solidFill>
                  <a:srgbClr val="00148C"/>
                </a:solidFill>
                <a:cs typeface="Arial"/>
              </a:rPr>
              <a:t>th</a:t>
            </a:r>
            <a:r>
              <a:rPr lang="en-US" sz="1400" b="1" i="1">
                <a:solidFill>
                  <a:srgbClr val="00148C"/>
                </a:solidFill>
                <a:cs typeface="Arial"/>
              </a:rPr>
              <a:t> June a request was made to report back on the source systems, specifically for Workforce Data, the current challenges today and how the Group Data Strategy will tackle and resolve these issues.</a:t>
            </a:r>
          </a:p>
          <a:p>
            <a:pPr lvl="1">
              <a:spcAft>
                <a:spcPts val="133"/>
              </a:spcAft>
            </a:pPr>
            <a:endParaRPr lang="en-US" sz="140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400">
                <a:solidFill>
                  <a:srgbClr val="00148C"/>
                </a:solidFill>
                <a:cs typeface="Arial"/>
              </a:rPr>
              <a:t>A deep dive was completed on the Workforce Domain in 2020 that identified three major challenges:</a:t>
            </a:r>
          </a:p>
          <a:p>
            <a:pPr lvl="1">
              <a:spcAft>
                <a:spcPts val="133"/>
              </a:spcAft>
            </a:pPr>
            <a:endParaRPr lang="en-US" sz="140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>
              <a:solidFill>
                <a:srgbClr val="00148C"/>
              </a:solidFill>
              <a:cs typeface="Arial"/>
            </a:endParaRPr>
          </a:p>
          <a:p>
            <a:pPr lvl="2"/>
            <a:endParaRPr lang="en-US" sz="1400">
              <a:solidFill>
                <a:srgbClr val="00148C"/>
              </a:solidFill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40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b="1" u="sng">
              <a:solidFill>
                <a:srgbClr val="00148C"/>
              </a:solidFill>
              <a:cs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BE99C4-8C9A-49C3-8DEB-59632364C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1565"/>
              </p:ext>
            </p:extLst>
          </p:nvPr>
        </p:nvGraphicFramePr>
        <p:xfrm>
          <a:off x="981974" y="2472407"/>
          <a:ext cx="1017370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235">
                  <a:extLst>
                    <a:ext uri="{9D8B030D-6E8A-4147-A177-3AD203B41FA5}">
                      <a16:colId xmlns:a16="http://schemas.microsoft.com/office/drawing/2014/main" val="3219152426"/>
                    </a:ext>
                  </a:extLst>
                </a:gridCol>
                <a:gridCol w="3391235">
                  <a:extLst>
                    <a:ext uri="{9D8B030D-6E8A-4147-A177-3AD203B41FA5}">
                      <a16:colId xmlns:a16="http://schemas.microsoft.com/office/drawing/2014/main" val="3252121464"/>
                    </a:ext>
                  </a:extLst>
                </a:gridCol>
                <a:gridCol w="3391235">
                  <a:extLst>
                    <a:ext uri="{9D8B030D-6E8A-4147-A177-3AD203B41FA5}">
                      <a16:colId xmlns:a16="http://schemas.microsoft.com/office/drawing/2014/main" val="1191529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00148C"/>
                          </a:solidFill>
                          <a:cs typeface="Arial"/>
                        </a:rPr>
                        <a:t>Lack of master data source for workforce</a:t>
                      </a:r>
                    </a:p>
                    <a:p>
                      <a:endParaRPr lang="en-GB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/>
                        <a:t>Establish golden master record</a:t>
                      </a:r>
                    </a:p>
                    <a:p>
                      <a:r>
                        <a:rPr lang="en-GB" sz="1400" b="0"/>
                        <a:t>Combine and share data from MDM and CDP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/>
                        <a:t>Workforce Data Domain Project (Start-up end July) and Global Workforce Tracking Project (On 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43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00148C"/>
                          </a:solidFill>
                          <a:cs typeface="Arial"/>
                        </a:rPr>
                        <a:t>Data quality issues, lack of trust ; misunderstanding of data</a:t>
                      </a:r>
                    </a:p>
                    <a:p>
                      <a:endParaRPr lang="en-GB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/>
                        <a:t>Data Quality reporting and ongoing business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/>
                        <a:t>Workforce Data Domain Project (Start-up end July)</a:t>
                      </a:r>
                    </a:p>
                    <a:p>
                      <a:endParaRPr lang="en-GB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0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00148C"/>
                          </a:solidFill>
                          <a:cs typeface="Arial"/>
                        </a:rPr>
                        <a:t>Headcount reporting issues across HR and Finance</a:t>
                      </a:r>
                    </a:p>
                    <a:p>
                      <a:endParaRPr lang="en-GB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/>
                        <a:t>Clear responsibilities between data owners and consumers</a:t>
                      </a:r>
                    </a:p>
                    <a:p>
                      <a:endParaRPr lang="en-GB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/>
                        <a:t>Raising awareness through training and education, supported partially through Workforce Data Domain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456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152D32C-30A0-407E-94EA-EFBA4F873C0F}"/>
              </a:ext>
            </a:extLst>
          </p:cNvPr>
          <p:cNvSpPr/>
          <p:nvPr/>
        </p:nvSpPr>
        <p:spPr>
          <a:xfrm>
            <a:off x="5039870" y="5581241"/>
            <a:ext cx="6115809" cy="67197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200" b="1">
                <a:solidFill>
                  <a:schemeClr val="bg1"/>
                </a:solidFill>
                <a:cs typeface="Arial"/>
              </a:rPr>
              <a:t>Additional Support Required: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  <a:cs typeface="Arial"/>
              </a:rPr>
              <a:t>The Global Workforce Tracking Project remains on hold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  <a:cs typeface="Arial"/>
              </a:rPr>
              <a:t>Wider Enterprise approach to raise Data Literacy in other business areas</a:t>
            </a:r>
          </a:p>
        </p:txBody>
      </p:sp>
    </p:spTree>
    <p:extLst>
      <p:ext uri="{BB962C8B-B14F-4D97-AF65-F5344CB8AC3E}">
        <p14:creationId xmlns:p14="http://schemas.microsoft.com/office/powerpoint/2010/main" val="176098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FCB-E9C1-4307-B342-9F39692E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Master Data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27986-86D2-4F53-9F9A-1FE20F032AB0}"/>
              </a:ext>
            </a:extLst>
          </p:cNvPr>
          <p:cNvSpPr/>
          <p:nvPr/>
        </p:nvSpPr>
        <p:spPr>
          <a:xfrm>
            <a:off x="430373" y="859001"/>
            <a:ext cx="11222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>
                <a:solidFill>
                  <a:srgbClr val="00148C"/>
                </a:solidFill>
                <a:cs typeface="Arial"/>
              </a:rPr>
              <a:t>Today in the absence of Workforce master data and accompanying data solutions it is difficult to report and manage total workforce numbers accurately and consistently</a:t>
            </a:r>
            <a:endParaRPr lang="en-US" sz="1600" b="1" u="sng">
              <a:solidFill>
                <a:srgbClr val="00148C"/>
              </a:solidFill>
              <a:cs typeface="Arial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EBBA0D8-7FD3-446B-B193-093340CF3635}"/>
              </a:ext>
            </a:extLst>
          </p:cNvPr>
          <p:cNvGrpSpPr/>
          <p:nvPr/>
        </p:nvGrpSpPr>
        <p:grpSpPr>
          <a:xfrm>
            <a:off x="430370" y="1746815"/>
            <a:ext cx="5201913" cy="4029134"/>
            <a:chOff x="430373" y="1746815"/>
            <a:chExt cx="4896081" cy="40291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6830A9-E8C2-4AAA-84CF-42D7466D7971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 bwMode="auto">
            <a:xfrm flipH="1">
              <a:off x="2241871" y="4443242"/>
              <a:ext cx="625249" cy="7314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B81D1DD6-C411-4C17-91D7-583D53814FC5}"/>
                </a:ext>
              </a:extLst>
            </p:cNvPr>
            <p:cNvSpPr/>
            <p:nvPr/>
          </p:nvSpPr>
          <p:spPr bwMode="auto">
            <a:xfrm>
              <a:off x="792833" y="3355674"/>
              <a:ext cx="866223" cy="479297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900" b="1">
                  <a:solidFill>
                    <a:schemeClr val="bg1"/>
                  </a:solidFill>
                  <a:cs typeface="Arial"/>
                </a:rPr>
                <a:t>MyHub</a:t>
              </a:r>
              <a:endParaRPr lang="en-GB" sz="900" b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A31A092B-8474-44FA-B302-17B841CAC2E3}"/>
                </a:ext>
              </a:extLst>
            </p:cNvPr>
            <p:cNvSpPr/>
            <p:nvPr/>
          </p:nvSpPr>
          <p:spPr bwMode="auto">
            <a:xfrm>
              <a:off x="3693904" y="3355674"/>
              <a:ext cx="605798" cy="479297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900" b="1">
                  <a:solidFill>
                    <a:schemeClr val="bg1"/>
                  </a:solidFill>
                  <a:latin typeface="+mn-lt"/>
                  <a:cs typeface="Arial"/>
                </a:rPr>
                <a:t>ACG (UK)</a:t>
              </a:r>
            </a:p>
          </p:txBody>
        </p:sp>
        <p:pic>
          <p:nvPicPr>
            <p:cNvPr id="13" name="Graphic 12" descr="Group">
              <a:extLst>
                <a:ext uri="{FF2B5EF4-FFF2-40B4-BE49-F238E27FC236}">
                  <a16:creationId xmlns:a16="http://schemas.microsoft.com/office/drawing/2014/main" id="{B10EB891-95D6-4D93-92C0-783FF421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5910" y="1980832"/>
              <a:ext cx="863146" cy="86496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58482B-4A81-4E34-BCAE-B57A1B5D6448}"/>
                </a:ext>
              </a:extLst>
            </p:cNvPr>
            <p:cNvSpPr txBox="1"/>
            <p:nvPr/>
          </p:nvSpPr>
          <p:spPr bwMode="auto">
            <a:xfrm>
              <a:off x="588679" y="2875733"/>
              <a:ext cx="12745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kern="0"/>
                <a:t>Employees &amp; US Contingent Workers</a:t>
              </a:r>
              <a:endParaRPr lang="en-GB" sz="1200" b="0" ker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pic>
          <p:nvPicPr>
            <p:cNvPr id="15" name="Graphic 14" descr="Group">
              <a:extLst>
                <a:ext uri="{FF2B5EF4-FFF2-40B4-BE49-F238E27FC236}">
                  <a16:creationId xmlns:a16="http://schemas.microsoft.com/office/drawing/2014/main" id="{37F14CBE-6142-4383-9885-4B764EAB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5090" y="1980832"/>
              <a:ext cx="863146" cy="8649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97D08C-9744-49E5-A4EB-C6C631F8D1DD}"/>
                </a:ext>
              </a:extLst>
            </p:cNvPr>
            <p:cNvSpPr txBox="1"/>
            <p:nvPr/>
          </p:nvSpPr>
          <p:spPr bwMode="auto">
            <a:xfrm>
              <a:off x="2155703" y="2891376"/>
              <a:ext cx="9983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b="0" kern="0">
                  <a:solidFill>
                    <a:schemeClr val="tx1"/>
                  </a:solidFill>
                  <a:latin typeface="+mn-lt"/>
                  <a:ea typeface="+mn-ea"/>
                </a:rPr>
                <a:t>UK Contingent Workers </a:t>
              </a:r>
            </a:p>
          </p:txBody>
        </p:sp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95E33A98-911F-4E86-9560-82FF2CCE0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4270" y="1980832"/>
              <a:ext cx="863146" cy="8649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0161EC-E41B-401D-8238-DFE9CDF9FE2B}"/>
                </a:ext>
              </a:extLst>
            </p:cNvPr>
            <p:cNvSpPr txBox="1"/>
            <p:nvPr/>
          </p:nvSpPr>
          <p:spPr bwMode="auto">
            <a:xfrm>
              <a:off x="4024082" y="2940479"/>
              <a:ext cx="387367" cy="17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kern="0"/>
                <a:t>MSPs</a:t>
              </a:r>
              <a:endParaRPr lang="en-GB" sz="1200" b="0" ker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0EB70B-6930-445F-B586-F5F1A5DC6067}"/>
                </a:ext>
              </a:extLst>
            </p:cNvPr>
            <p:cNvCxnSpPr>
              <a:stCxn id="7" idx="3"/>
              <a:endCxn id="26" idx="0"/>
            </p:cNvCxnSpPr>
            <p:nvPr/>
          </p:nvCxnSpPr>
          <p:spPr bwMode="auto">
            <a:xfrm>
              <a:off x="1225944" y="3834970"/>
              <a:ext cx="860853" cy="7681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978C3B-D061-40FB-8116-9403777E4EF6}"/>
                </a:ext>
              </a:extLst>
            </p:cNvPr>
            <p:cNvCxnSpPr>
              <a:stCxn id="22" idx="1"/>
              <a:endCxn id="26" idx="0"/>
            </p:cNvCxnSpPr>
            <p:nvPr/>
          </p:nvCxnSpPr>
          <p:spPr bwMode="auto">
            <a:xfrm flipH="1">
              <a:off x="2086797" y="4258859"/>
              <a:ext cx="596327" cy="3442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B6647F-8EF8-4885-82D3-8576E4BF452F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 bwMode="auto">
            <a:xfrm>
              <a:off x="2394201" y="3822607"/>
              <a:ext cx="472918" cy="2518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6F6EF7-24EC-4713-83EA-E4A1BEAE7EB3}"/>
                </a:ext>
              </a:extLst>
            </p:cNvPr>
            <p:cNvCxnSpPr>
              <a:cxnSpLocks/>
              <a:stCxn id="11" idx="3"/>
              <a:endCxn id="28" idx="0"/>
            </p:cNvCxnSpPr>
            <p:nvPr/>
          </p:nvCxnSpPr>
          <p:spPr bwMode="auto">
            <a:xfrm flipH="1">
              <a:off x="2846340" y="3834971"/>
              <a:ext cx="1150464" cy="1081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D8C763-55FD-4D01-AD8B-B337C25940B9}"/>
                </a:ext>
              </a:extLst>
            </p:cNvPr>
            <p:cNvCxnSpPr>
              <a:stCxn id="7" idx="3"/>
              <a:endCxn id="36" idx="0"/>
            </p:cNvCxnSpPr>
            <p:nvPr/>
          </p:nvCxnSpPr>
          <p:spPr bwMode="auto">
            <a:xfrm flipH="1">
              <a:off x="1194277" y="3834970"/>
              <a:ext cx="31667" cy="1279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560087-C750-4BFC-BCDB-75D004E7EA8F}"/>
                </a:ext>
              </a:extLst>
            </p:cNvPr>
            <p:cNvCxnSpPr>
              <a:stCxn id="7" idx="3"/>
              <a:endCxn id="35" idx="0"/>
            </p:cNvCxnSpPr>
            <p:nvPr/>
          </p:nvCxnSpPr>
          <p:spPr bwMode="auto">
            <a:xfrm flipH="1">
              <a:off x="889503" y="3834970"/>
              <a:ext cx="336441" cy="6232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E15C2D-9AAF-47D9-8AC3-2459D84E63E3}"/>
                </a:ext>
              </a:extLst>
            </p:cNvPr>
            <p:cNvCxnSpPr>
              <a:stCxn id="7" idx="3"/>
              <a:endCxn id="20" idx="0"/>
            </p:cNvCxnSpPr>
            <p:nvPr/>
          </p:nvCxnSpPr>
          <p:spPr bwMode="auto">
            <a:xfrm>
              <a:off x="1225944" y="3834970"/>
              <a:ext cx="166687" cy="7716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3428F-302B-41C4-B1C3-9D6ADAB97124}"/>
                </a:ext>
              </a:extLst>
            </p:cNvPr>
            <p:cNvCxnSpPr>
              <a:stCxn id="7" idx="3"/>
              <a:endCxn id="34" idx="1"/>
            </p:cNvCxnSpPr>
            <p:nvPr/>
          </p:nvCxnSpPr>
          <p:spPr bwMode="auto">
            <a:xfrm>
              <a:off x="1225945" y="3834971"/>
              <a:ext cx="2119690" cy="10261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" name="Graphic 19" descr="Paper">
              <a:extLst>
                <a:ext uri="{FF2B5EF4-FFF2-40B4-BE49-F238E27FC236}">
                  <a16:creationId xmlns:a16="http://schemas.microsoft.com/office/drawing/2014/main" id="{EF3FE2D7-DDD5-48DB-BDCA-E20FE612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8635" y="4606633"/>
              <a:ext cx="367991" cy="368766"/>
            </a:xfrm>
            <a:prstGeom prst="rect">
              <a:avLst/>
            </a:prstGeom>
          </p:spPr>
        </p:pic>
        <p:pic>
          <p:nvPicPr>
            <p:cNvPr id="22" name="Graphic 21" descr="Document">
              <a:extLst>
                <a:ext uri="{FF2B5EF4-FFF2-40B4-BE49-F238E27FC236}">
                  <a16:creationId xmlns:a16="http://schemas.microsoft.com/office/drawing/2014/main" id="{7DFEB34F-E7F9-4B1F-8FF9-F26386A6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3124" y="4074476"/>
              <a:ext cx="367991" cy="368766"/>
            </a:xfrm>
            <a:prstGeom prst="rect">
              <a:avLst/>
            </a:prstGeom>
          </p:spPr>
        </p:pic>
        <p:pic>
          <p:nvPicPr>
            <p:cNvPr id="24" name="Graphic 23" descr="Bar chart RTL">
              <a:extLst>
                <a:ext uri="{FF2B5EF4-FFF2-40B4-BE49-F238E27FC236}">
                  <a16:creationId xmlns:a16="http://schemas.microsoft.com/office/drawing/2014/main" id="{5D39F020-9AD7-47C0-8A45-8B0AF5387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7875" y="5174721"/>
              <a:ext cx="367991" cy="368766"/>
            </a:xfrm>
            <a:prstGeom prst="rect">
              <a:avLst/>
            </a:prstGeom>
          </p:spPr>
        </p:pic>
        <p:pic>
          <p:nvPicPr>
            <p:cNvPr id="26" name="Graphic 25" descr="Statistics">
              <a:extLst>
                <a:ext uri="{FF2B5EF4-FFF2-40B4-BE49-F238E27FC236}">
                  <a16:creationId xmlns:a16="http://schemas.microsoft.com/office/drawing/2014/main" id="{8DBA4AF2-7F1B-4EC1-BD50-EDD6AB42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02801" y="4603103"/>
              <a:ext cx="367991" cy="368766"/>
            </a:xfrm>
            <a:prstGeom prst="rect">
              <a:avLst/>
            </a:prstGeom>
          </p:spPr>
        </p:pic>
        <p:pic>
          <p:nvPicPr>
            <p:cNvPr id="28" name="Graphic 27" descr="Pie chart">
              <a:extLst>
                <a:ext uri="{FF2B5EF4-FFF2-40B4-BE49-F238E27FC236}">
                  <a16:creationId xmlns:a16="http://schemas.microsoft.com/office/drawing/2014/main" id="{3489CF86-8A6C-4A8D-AEBB-386C04AF9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662344" y="4916197"/>
              <a:ext cx="367991" cy="368766"/>
            </a:xfrm>
            <a:prstGeom prst="rect">
              <a:avLst/>
            </a:prstGeom>
          </p:spPr>
        </p:pic>
        <p:pic>
          <p:nvPicPr>
            <p:cNvPr id="30" name="Graphic 29" descr="Venn diagram">
              <a:extLst>
                <a:ext uri="{FF2B5EF4-FFF2-40B4-BE49-F238E27FC236}">
                  <a16:creationId xmlns:a16="http://schemas.microsoft.com/office/drawing/2014/main" id="{B28C9EE7-E1F9-4423-AE6C-26ABCF0FB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09402" y="5045458"/>
              <a:ext cx="367991" cy="368766"/>
            </a:xfrm>
            <a:prstGeom prst="rect">
              <a:avLst/>
            </a:prstGeom>
          </p:spPr>
        </p:pic>
        <p:pic>
          <p:nvPicPr>
            <p:cNvPr id="31" name="Graphic 30" descr="Paper">
              <a:extLst>
                <a:ext uri="{FF2B5EF4-FFF2-40B4-BE49-F238E27FC236}">
                  <a16:creationId xmlns:a16="http://schemas.microsoft.com/office/drawing/2014/main" id="{511157CD-C0A5-4379-8F39-1484F808C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41752" y="4261973"/>
              <a:ext cx="367991" cy="368766"/>
            </a:xfrm>
            <a:prstGeom prst="rect">
              <a:avLst/>
            </a:prstGeom>
          </p:spPr>
        </p:pic>
        <p:pic>
          <p:nvPicPr>
            <p:cNvPr id="32" name="Graphic 31" descr="Document">
              <a:extLst>
                <a:ext uri="{FF2B5EF4-FFF2-40B4-BE49-F238E27FC236}">
                  <a16:creationId xmlns:a16="http://schemas.microsoft.com/office/drawing/2014/main" id="{FBBBB2EC-B976-4A4D-BFA0-3F830B332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05470" y="5248861"/>
              <a:ext cx="367991" cy="368766"/>
            </a:xfrm>
            <a:prstGeom prst="rect">
              <a:avLst/>
            </a:prstGeom>
          </p:spPr>
        </p:pic>
        <p:pic>
          <p:nvPicPr>
            <p:cNvPr id="33" name="Graphic 32" descr="Bar chart RTL">
              <a:extLst>
                <a:ext uri="{FF2B5EF4-FFF2-40B4-BE49-F238E27FC236}">
                  <a16:creationId xmlns:a16="http://schemas.microsoft.com/office/drawing/2014/main" id="{4C31B69E-DED8-4EB7-B15C-C289A8B3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88470" y="4826812"/>
              <a:ext cx="367991" cy="368766"/>
            </a:xfrm>
            <a:prstGeom prst="rect">
              <a:avLst/>
            </a:prstGeom>
          </p:spPr>
        </p:pic>
        <p:pic>
          <p:nvPicPr>
            <p:cNvPr id="34" name="Graphic 33" descr="Statistics">
              <a:extLst>
                <a:ext uri="{FF2B5EF4-FFF2-40B4-BE49-F238E27FC236}">
                  <a16:creationId xmlns:a16="http://schemas.microsoft.com/office/drawing/2014/main" id="{74A55E36-7953-4B5D-9438-9BA3D943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45635" y="4676692"/>
              <a:ext cx="367991" cy="368766"/>
            </a:xfrm>
            <a:prstGeom prst="rect">
              <a:avLst/>
            </a:prstGeom>
          </p:spPr>
        </p:pic>
        <p:pic>
          <p:nvPicPr>
            <p:cNvPr id="35" name="Graphic 34" descr="Pie chart">
              <a:extLst>
                <a:ext uri="{FF2B5EF4-FFF2-40B4-BE49-F238E27FC236}">
                  <a16:creationId xmlns:a16="http://schemas.microsoft.com/office/drawing/2014/main" id="{682F0EBD-EC5E-491F-B236-AC5799340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5507" y="4458246"/>
              <a:ext cx="367991" cy="368766"/>
            </a:xfrm>
            <a:prstGeom prst="rect">
              <a:avLst/>
            </a:prstGeom>
          </p:spPr>
        </p:pic>
        <p:pic>
          <p:nvPicPr>
            <p:cNvPr id="36" name="Graphic 35" descr="Venn diagram">
              <a:extLst>
                <a:ext uri="{FF2B5EF4-FFF2-40B4-BE49-F238E27FC236}">
                  <a16:creationId xmlns:a16="http://schemas.microsoft.com/office/drawing/2014/main" id="{5849FCC3-DB68-4719-A1A7-965CAC38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0281" y="5114038"/>
              <a:ext cx="367991" cy="368766"/>
            </a:xfrm>
            <a:prstGeom prst="rect">
              <a:avLst/>
            </a:prstGeom>
          </p:spPr>
        </p:pic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2F5D30E-B8B4-445A-941C-BB24B2AA4D38}"/>
                </a:ext>
              </a:extLst>
            </p:cNvPr>
            <p:cNvCxnSpPr>
              <a:stCxn id="28" idx="3"/>
              <a:endCxn id="32" idx="0"/>
            </p:cNvCxnSpPr>
            <p:nvPr/>
          </p:nvCxnSpPr>
          <p:spPr bwMode="auto">
            <a:xfrm>
              <a:off x="3030335" y="5100581"/>
              <a:ext cx="259131" cy="148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0F356F0-E54E-491F-B25B-412E81FF9365}"/>
                </a:ext>
              </a:extLst>
            </p:cNvPr>
            <p:cNvCxnSpPr>
              <a:stCxn id="34" idx="2"/>
              <a:endCxn id="30" idx="1"/>
            </p:cNvCxnSpPr>
            <p:nvPr/>
          </p:nvCxnSpPr>
          <p:spPr bwMode="auto">
            <a:xfrm>
              <a:off x="3529631" y="5045458"/>
              <a:ext cx="479771" cy="1843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9D06BB-772C-40B6-9234-A1BF1FEF1B05}"/>
                </a:ext>
              </a:extLst>
            </p:cNvPr>
            <p:cNvCxnSpPr>
              <a:stCxn id="22" idx="3"/>
              <a:endCxn id="31" idx="0"/>
            </p:cNvCxnSpPr>
            <p:nvPr/>
          </p:nvCxnSpPr>
          <p:spPr bwMode="auto">
            <a:xfrm>
              <a:off x="3051116" y="4258859"/>
              <a:ext cx="1174632" cy="3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ACBC91E-D52E-4802-BD17-2A17E9256E2F}"/>
                </a:ext>
              </a:extLst>
            </p:cNvPr>
            <p:cNvCxnSpPr>
              <a:cxnSpLocks/>
              <a:stCxn id="11" idx="3"/>
              <a:endCxn id="31" idx="0"/>
            </p:cNvCxnSpPr>
            <p:nvPr/>
          </p:nvCxnSpPr>
          <p:spPr bwMode="auto">
            <a:xfrm>
              <a:off x="3996804" y="3834971"/>
              <a:ext cx="228944" cy="4270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E0D1F6B-61D0-41D0-A511-EFB8201843AB}"/>
                </a:ext>
              </a:extLst>
            </p:cNvPr>
            <p:cNvCxnSpPr>
              <a:cxnSpLocks/>
              <a:stCxn id="64" idx="3"/>
              <a:endCxn id="33" idx="0"/>
            </p:cNvCxnSpPr>
            <p:nvPr/>
          </p:nvCxnSpPr>
          <p:spPr bwMode="auto">
            <a:xfrm>
              <a:off x="4750969" y="3823924"/>
              <a:ext cx="221496" cy="1002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F98C2B9-4933-4A9F-AF14-2A042DAF916C}"/>
                </a:ext>
              </a:extLst>
            </p:cNvPr>
            <p:cNvSpPr txBox="1"/>
            <p:nvPr/>
          </p:nvSpPr>
          <p:spPr bwMode="auto">
            <a:xfrm>
              <a:off x="472780" y="1746815"/>
              <a:ext cx="48536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400" b="1" kern="0">
                  <a:solidFill>
                    <a:schemeClr val="accent1"/>
                  </a:solidFill>
                  <a:latin typeface="+mn-lt"/>
                  <a:ea typeface="+mn-ea"/>
                </a:rPr>
                <a:t>Multiple Data Repositories and Data Consumption Channels 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D989F79-00DF-4B6A-8324-EC1775EB9DC5}"/>
                </a:ext>
              </a:extLst>
            </p:cNvPr>
            <p:cNvSpPr/>
            <p:nvPr/>
          </p:nvSpPr>
          <p:spPr bwMode="auto">
            <a:xfrm>
              <a:off x="430373" y="2002925"/>
              <a:ext cx="4833247" cy="3773024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spcAft>
                  <a:spcPts val="450"/>
                </a:spcAft>
              </a:pPr>
              <a:endParaRPr lang="en-GB" sz="1800" err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DDFDE56-145B-49B6-8580-7C48EE1237C4}"/>
              </a:ext>
            </a:extLst>
          </p:cNvPr>
          <p:cNvGrpSpPr/>
          <p:nvPr/>
        </p:nvGrpSpPr>
        <p:grpSpPr>
          <a:xfrm>
            <a:off x="6148556" y="1746815"/>
            <a:ext cx="5611644" cy="4029134"/>
            <a:chOff x="6148556" y="1746815"/>
            <a:chExt cx="5305145" cy="402913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E1A3DB-0CF1-47BC-8AB2-ACBC788E1AAC}"/>
                </a:ext>
              </a:extLst>
            </p:cNvPr>
            <p:cNvSpPr txBox="1"/>
            <p:nvPr/>
          </p:nvSpPr>
          <p:spPr bwMode="auto">
            <a:xfrm>
              <a:off x="6148556" y="1746815"/>
              <a:ext cx="522779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400" b="1" kern="0">
                  <a:solidFill>
                    <a:schemeClr val="accent1"/>
                  </a:solidFill>
                  <a:latin typeface="+mn-lt"/>
                  <a:ea typeface="+mn-ea"/>
                </a:rPr>
                <a:t>No Golden Master Record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D5FA7-CD67-4AD6-B3ED-4897D7BD0C5F}"/>
                </a:ext>
              </a:extLst>
            </p:cNvPr>
            <p:cNvSpPr/>
            <p:nvPr/>
          </p:nvSpPr>
          <p:spPr bwMode="auto">
            <a:xfrm>
              <a:off x="6148558" y="2002925"/>
              <a:ext cx="5305143" cy="3773024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spcAft>
                  <a:spcPts val="450"/>
                </a:spcAft>
              </a:pPr>
              <a:endParaRPr lang="en-GB" sz="1800" err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E5803AA-C9CD-4891-AD8A-91EF4AE348F8}"/>
              </a:ext>
            </a:extLst>
          </p:cNvPr>
          <p:cNvSpPr/>
          <p:nvPr/>
        </p:nvSpPr>
        <p:spPr>
          <a:xfrm>
            <a:off x="436853" y="5857064"/>
            <a:ext cx="5135157" cy="461665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/>
                </a:solidFill>
                <a:cs typeface="Arial"/>
              </a:rPr>
              <a:t>Consolidate master sources, remove manual processes and create consolidated data platform and reporting solutions 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7FB771-193A-4AE1-B36C-619F347E44CD}"/>
              </a:ext>
            </a:extLst>
          </p:cNvPr>
          <p:cNvSpPr/>
          <p:nvPr/>
        </p:nvSpPr>
        <p:spPr>
          <a:xfrm>
            <a:off x="6148557" y="5845331"/>
            <a:ext cx="5606590" cy="461665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cs typeface="Arial"/>
              </a:rPr>
              <a:t>Golden</a:t>
            </a:r>
            <a:r>
              <a:rPr lang="en-GB" sz="1200">
                <a:solidFill>
                  <a:schemeClr val="bg1"/>
                </a:solidFill>
                <a:cs typeface="Arial"/>
              </a:rPr>
              <a:t> master</a:t>
            </a:r>
            <a:r>
              <a:rPr lang="en-US" sz="1200">
                <a:solidFill>
                  <a:schemeClr val="bg1"/>
                </a:solidFill>
                <a:cs typeface="Arial"/>
              </a:rPr>
              <a:t> record definition fully implemented </a:t>
            </a:r>
            <a:r>
              <a:rPr lang="en-GB" sz="1200">
                <a:solidFill>
                  <a:schemeClr val="bg1"/>
                </a:solidFill>
                <a:cs typeface="Arial"/>
              </a:rPr>
              <a:t>improving data quality and minimizing reporting </a:t>
            </a:r>
            <a:r>
              <a:rPr lang="en-US" sz="1200">
                <a:solidFill>
                  <a:schemeClr val="bg1"/>
                </a:solidFill>
                <a:cs typeface="Arial"/>
              </a:rPr>
              <a:t>errors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49EBA943-3619-485D-8842-454C6B01F656}"/>
              </a:ext>
            </a:extLst>
          </p:cNvPr>
          <p:cNvSpPr/>
          <p:nvPr/>
        </p:nvSpPr>
        <p:spPr bwMode="auto">
          <a:xfrm>
            <a:off x="4610772" y="3355674"/>
            <a:ext cx="734602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SAP ECC (US)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8C0FC-F842-481D-A3C6-0178061B68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3923" y="3354603"/>
            <a:ext cx="505890" cy="46800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B14BC9-B13D-41BF-90A9-5AACC9FEFC70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1735802" y="3588605"/>
            <a:ext cx="528121" cy="6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34F5F909-3301-4FFD-A889-34400B468063}"/>
              </a:ext>
            </a:extLst>
          </p:cNvPr>
          <p:cNvSpPr/>
          <p:nvPr/>
        </p:nvSpPr>
        <p:spPr bwMode="auto">
          <a:xfrm>
            <a:off x="2815740" y="3343985"/>
            <a:ext cx="709606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SAP ECC (UK)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25CD39-87AA-441E-B22B-9440C87B3648}"/>
              </a:ext>
            </a:extLst>
          </p:cNvPr>
          <p:cNvCxnSpPr>
            <a:cxnSpLocks/>
            <a:stCxn id="66" idx="3"/>
          </p:cNvCxnSpPr>
          <p:nvPr/>
        </p:nvCxnSpPr>
        <p:spPr bwMode="auto">
          <a:xfrm flipH="1">
            <a:off x="3138527" y="3812235"/>
            <a:ext cx="32016" cy="307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774B0694-D466-4E6E-B4D8-8F7424B946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79417" y="2574020"/>
            <a:ext cx="5324532" cy="300091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C6C5FF9-0ABA-4552-B952-C6282F1E6267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FCB-E9C1-4307-B342-9F39692E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Quality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F4344-82A4-4E47-96F9-6F7705507E24}"/>
              </a:ext>
            </a:extLst>
          </p:cNvPr>
          <p:cNvSpPr/>
          <p:nvPr/>
        </p:nvSpPr>
        <p:spPr>
          <a:xfrm>
            <a:off x="430373" y="832929"/>
            <a:ext cx="11222504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>
                <a:solidFill>
                  <a:srgbClr val="00148C"/>
                </a:solidFill>
                <a:cs typeface="Arial"/>
              </a:rPr>
              <a:t>Progress has been made over the last 12 months in reporting and improving data quality; however some issues are still being resolved manually leading to lack of trust in the data and consequently perception of data issues</a:t>
            </a:r>
          </a:p>
          <a:p>
            <a:pPr lvl="1">
              <a:spcAft>
                <a:spcPts val="133"/>
              </a:spcAft>
            </a:pPr>
            <a:endParaRPr lang="en-US" sz="1600" b="1" u="sng">
              <a:solidFill>
                <a:srgbClr val="00148C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98004-932B-43D4-8E0D-8EBDA60D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00" y="1664014"/>
            <a:ext cx="4935221" cy="27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1F3BC0-C5AF-42AB-B14D-820CB7F75E5E}"/>
              </a:ext>
            </a:extLst>
          </p:cNvPr>
          <p:cNvSpPr/>
          <p:nvPr/>
        </p:nvSpPr>
        <p:spPr>
          <a:xfrm>
            <a:off x="6496100" y="4462993"/>
            <a:ext cx="4935221" cy="1754326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The Golden thread DQ completeness score and data alignment across various platforms for Worker focused on 5 data points;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Worker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Worker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Status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Username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Email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>
              <a:solidFill>
                <a:schemeClr val="bg1"/>
              </a:solidFill>
            </a:endParaRPr>
          </a:p>
          <a:p>
            <a:r>
              <a:rPr lang="en-GB" sz="1200">
                <a:solidFill>
                  <a:schemeClr val="bg1"/>
                </a:solidFill>
              </a:rPr>
              <a:t>We now need to progress on the validity of the data within the fields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C3C58-E9E7-41F3-B0FB-EFE1136F1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" t="8610"/>
          <a:stretch/>
        </p:blipFill>
        <p:spPr>
          <a:xfrm>
            <a:off x="637586" y="1676750"/>
            <a:ext cx="5121434" cy="27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5910D9-8EB5-47E7-A6C4-896EE37C59E8}"/>
              </a:ext>
            </a:extLst>
          </p:cNvPr>
          <p:cNvSpPr/>
          <p:nvPr/>
        </p:nvSpPr>
        <p:spPr>
          <a:xfrm>
            <a:off x="637585" y="4465574"/>
            <a:ext cx="5121433" cy="1754326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An example of the UK Contractor DQ report – MyHub v Fieldglass</a:t>
            </a:r>
          </a:p>
          <a:p>
            <a:endParaRPr lang="en-GB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8.6% (58 Contactors) have inaccurate or misaligned cost centres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  <a:cs typeface="Arial"/>
              </a:rPr>
              <a:t>42.5% (286</a:t>
            </a:r>
            <a:r>
              <a:rPr lang="en-GB" sz="1200">
                <a:solidFill>
                  <a:schemeClr val="bg1"/>
                </a:solidFill>
              </a:rPr>
              <a:t> Contactors</a:t>
            </a:r>
            <a:r>
              <a:rPr lang="en-GB" sz="1200">
                <a:solidFill>
                  <a:schemeClr val="bg1"/>
                </a:solidFill>
                <a:cs typeface="Arial"/>
              </a:rPr>
              <a:t>) have inaccurate start and termination dates. Potentially related to multiple Purchase Order start dates in </a:t>
            </a:r>
            <a:r>
              <a:rPr lang="en-GB" sz="1200" err="1">
                <a:solidFill>
                  <a:schemeClr val="bg1"/>
                </a:solidFill>
                <a:cs typeface="Arial"/>
              </a:rPr>
              <a:t>FieldGlass</a:t>
            </a:r>
            <a:r>
              <a:rPr lang="en-GB" sz="1200">
                <a:solidFill>
                  <a:schemeClr val="bg1"/>
                </a:solidFill>
                <a:cs typeface="Arial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  <a:cs typeface="Arial"/>
              </a:rPr>
              <a:t>24.5% (164</a:t>
            </a:r>
            <a:r>
              <a:rPr lang="en-GB" sz="1200">
                <a:solidFill>
                  <a:schemeClr val="bg1"/>
                </a:solidFill>
              </a:rPr>
              <a:t> Contactors) have a invalid or missing Manager</a:t>
            </a:r>
          </a:p>
          <a:p>
            <a:endParaRPr lang="en-GB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E194B-38B0-4881-9C75-BAAD46B86DF7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02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FCB-E9C1-4307-B342-9F39692E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148C"/>
                </a:solidFill>
                <a:cs typeface="Arial"/>
              </a:rPr>
              <a:t>HR versus Finance Headcount Differences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4C3C7-15E2-49A9-A949-FCFA7DF47E99}"/>
              </a:ext>
            </a:extLst>
          </p:cNvPr>
          <p:cNvSpPr/>
          <p:nvPr/>
        </p:nvSpPr>
        <p:spPr>
          <a:xfrm>
            <a:off x="430373" y="832929"/>
            <a:ext cx="11222504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>
                <a:solidFill>
                  <a:srgbClr val="00148C"/>
                </a:solidFill>
                <a:cs typeface="Arial"/>
              </a:rPr>
              <a:t>Today business users complain our total workforce numbers do not align between our HR and Finance systems and find it hard to report on them</a:t>
            </a:r>
          </a:p>
          <a:p>
            <a:pPr lvl="1">
              <a:spcAft>
                <a:spcPts val="133"/>
              </a:spcAft>
            </a:pPr>
            <a:endParaRPr lang="en-US" sz="1600" b="1" u="sng">
              <a:solidFill>
                <a:srgbClr val="00148C"/>
              </a:solidFill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680E7F-3871-4AEB-9C11-7CDF8FFE0191}"/>
              </a:ext>
            </a:extLst>
          </p:cNvPr>
          <p:cNvSpPr/>
          <p:nvPr/>
        </p:nvSpPr>
        <p:spPr>
          <a:xfrm>
            <a:off x="510906" y="1464195"/>
            <a:ext cx="6337546" cy="210826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 b="1">
                <a:solidFill>
                  <a:schemeClr val="bg1"/>
                </a:solidFill>
                <a:cs typeface="Arial"/>
              </a:rPr>
              <a:t>We have an absence of agreed common definitions:</a:t>
            </a:r>
          </a:p>
          <a:p>
            <a:pPr>
              <a:spcAft>
                <a:spcPts val="133"/>
              </a:spcAft>
            </a:pPr>
            <a:endParaRPr lang="en-US" sz="1200" b="1">
              <a:solidFill>
                <a:schemeClr val="bg1"/>
              </a:solidFill>
              <a:cs typeface="Arial"/>
            </a:endParaRPr>
          </a:p>
          <a:p>
            <a:pPr>
              <a:spcAft>
                <a:spcPts val="133"/>
              </a:spcAft>
            </a:pPr>
            <a:r>
              <a:rPr lang="en-US" sz="1200" b="1">
                <a:solidFill>
                  <a:schemeClr val="bg1"/>
                </a:solidFill>
                <a:cs typeface="Arial"/>
              </a:rPr>
              <a:t>Head count</a:t>
            </a:r>
          </a:p>
          <a:p>
            <a:pPr>
              <a:spcAft>
                <a:spcPts val="133"/>
              </a:spcAft>
            </a:pPr>
            <a:r>
              <a:rPr lang="en-GB" sz="1200">
                <a:solidFill>
                  <a:schemeClr val="bg1"/>
                </a:solidFill>
                <a:cs typeface="Arial"/>
              </a:rPr>
              <a:t>“Count of the number of people who work in the organization at a particular point in time; including employees and contractors but not managed service providers”</a:t>
            </a:r>
          </a:p>
          <a:p>
            <a:pPr>
              <a:spcAft>
                <a:spcPts val="133"/>
              </a:spcAft>
            </a:pPr>
            <a:endParaRPr lang="en-US" sz="1200" b="1">
              <a:solidFill>
                <a:schemeClr val="bg1"/>
              </a:solidFill>
              <a:cs typeface="Arial"/>
            </a:endParaRPr>
          </a:p>
          <a:p>
            <a:pPr>
              <a:spcAft>
                <a:spcPts val="133"/>
              </a:spcAft>
            </a:pPr>
            <a:r>
              <a:rPr lang="en-US" sz="1200" b="1">
                <a:solidFill>
                  <a:schemeClr val="bg1"/>
                </a:solidFill>
                <a:cs typeface="Arial"/>
              </a:rPr>
              <a:t>FTE – Full time equivalent</a:t>
            </a:r>
          </a:p>
          <a:p>
            <a:pPr>
              <a:spcAft>
                <a:spcPts val="133"/>
              </a:spcAft>
            </a:pPr>
            <a:r>
              <a:rPr lang="en-GB" sz="1200">
                <a:solidFill>
                  <a:schemeClr val="bg1"/>
                </a:solidFill>
                <a:cs typeface="Arial"/>
              </a:rPr>
              <a:t>“Refers to a unit of measurement based on the total number of hours worked that shows how many full-time equivalent employees in the organization at a particular point in time; across employees, contractors and some managed service providers”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1BFD13-3F10-462C-A20D-CA3296F773D6}"/>
              </a:ext>
            </a:extLst>
          </p:cNvPr>
          <p:cNvSpPr/>
          <p:nvPr/>
        </p:nvSpPr>
        <p:spPr>
          <a:xfrm>
            <a:off x="513357" y="3686435"/>
            <a:ext cx="6335018" cy="17389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 b="1">
                <a:solidFill>
                  <a:srgbClr val="00148C"/>
                </a:solidFill>
                <a:cs typeface="Arial"/>
              </a:rPr>
              <a:t>Differences in how we manage heads / FTE not always known:</a:t>
            </a:r>
          </a:p>
          <a:p>
            <a:pPr>
              <a:spcAft>
                <a:spcPts val="133"/>
              </a:spcAft>
            </a:pPr>
            <a:endParaRPr lang="en-US" sz="1600" b="1">
              <a:solidFill>
                <a:srgbClr val="00148C"/>
              </a:solidFill>
              <a:cs typeface="Arial"/>
            </a:endParaRPr>
          </a:p>
          <a:p>
            <a:pPr marL="285750" indent="-285750">
              <a:spcAft>
                <a:spcPts val="133"/>
              </a:spcAft>
              <a:buFontTx/>
              <a:buChar char="-"/>
            </a:pPr>
            <a:r>
              <a:rPr lang="en-US" sz="1400" b="1">
                <a:solidFill>
                  <a:srgbClr val="00148C"/>
                </a:solidFill>
                <a:cs typeface="Arial"/>
              </a:rPr>
              <a:t>Timing </a:t>
            </a:r>
            <a:r>
              <a:rPr lang="en-US" sz="1400">
                <a:solidFill>
                  <a:srgbClr val="00148C"/>
                </a:solidFill>
                <a:cs typeface="Arial"/>
              </a:rPr>
              <a:t>; figures will vary based upon point in time they are taken</a:t>
            </a:r>
          </a:p>
          <a:p>
            <a:pPr marL="285750" indent="-285750">
              <a:spcAft>
                <a:spcPts val="133"/>
              </a:spcAft>
              <a:buFontTx/>
              <a:buChar char="-"/>
            </a:pPr>
            <a:r>
              <a:rPr lang="en-US" sz="1400" b="1">
                <a:solidFill>
                  <a:srgbClr val="00148C"/>
                </a:solidFill>
                <a:cs typeface="Arial"/>
              </a:rPr>
              <a:t>Process </a:t>
            </a:r>
            <a:r>
              <a:rPr lang="en-US" sz="1400">
                <a:solidFill>
                  <a:srgbClr val="00148C"/>
                </a:solidFill>
                <a:cs typeface="Arial"/>
              </a:rPr>
              <a:t>; </a:t>
            </a:r>
            <a:r>
              <a:rPr lang="en-US" sz="1400" err="1">
                <a:solidFill>
                  <a:srgbClr val="00148C"/>
                </a:solidFill>
                <a:cs typeface="Arial"/>
              </a:rPr>
              <a:t>centralised</a:t>
            </a:r>
            <a:r>
              <a:rPr lang="en-US" sz="1400">
                <a:solidFill>
                  <a:srgbClr val="00148C"/>
                </a:solidFill>
                <a:cs typeface="Arial"/>
              </a:rPr>
              <a:t> costs but organization aligned heads</a:t>
            </a:r>
          </a:p>
          <a:p>
            <a:pPr marL="285750" indent="-285750">
              <a:spcAft>
                <a:spcPts val="133"/>
              </a:spcAft>
              <a:buFontTx/>
              <a:buChar char="-"/>
            </a:pPr>
            <a:r>
              <a:rPr lang="en-US" sz="1400" b="1">
                <a:solidFill>
                  <a:srgbClr val="00148C"/>
                </a:solidFill>
                <a:cs typeface="Arial"/>
              </a:rPr>
              <a:t>Standards </a:t>
            </a:r>
            <a:r>
              <a:rPr lang="en-US" sz="1400">
                <a:solidFill>
                  <a:srgbClr val="00148C"/>
                </a:solidFill>
                <a:cs typeface="Arial"/>
              </a:rPr>
              <a:t>; Finance org structure different to HR org structure</a:t>
            </a:r>
          </a:p>
          <a:p>
            <a:pPr marL="285750" indent="-285750">
              <a:spcAft>
                <a:spcPts val="133"/>
              </a:spcAft>
              <a:buFontTx/>
              <a:buChar char="-"/>
            </a:pPr>
            <a:r>
              <a:rPr lang="en-US" sz="1400" b="1">
                <a:solidFill>
                  <a:srgbClr val="00148C"/>
                </a:solidFill>
                <a:cs typeface="Arial"/>
              </a:rPr>
              <a:t>Data errors </a:t>
            </a:r>
            <a:r>
              <a:rPr lang="en-US" sz="1400">
                <a:solidFill>
                  <a:srgbClr val="00148C"/>
                </a:solidFill>
                <a:cs typeface="Arial"/>
              </a:rPr>
              <a:t>; Incorrect employee data e.g. cost </a:t>
            </a:r>
            <a:r>
              <a:rPr lang="en-US" sz="1400" err="1">
                <a:solidFill>
                  <a:srgbClr val="00148C"/>
                </a:solidFill>
                <a:cs typeface="Arial"/>
              </a:rPr>
              <a:t>centre</a:t>
            </a:r>
            <a:r>
              <a:rPr lang="en-US" sz="1400">
                <a:solidFill>
                  <a:srgbClr val="00148C"/>
                </a:solidFill>
                <a:cs typeface="Arial"/>
              </a:rPr>
              <a:t>, organization unit</a:t>
            </a:r>
          </a:p>
          <a:p>
            <a:pPr marL="285750" indent="-285750">
              <a:spcAft>
                <a:spcPts val="133"/>
              </a:spcAft>
              <a:buFontTx/>
              <a:buChar char="-"/>
            </a:pPr>
            <a:endParaRPr lang="en-US" sz="1400">
              <a:solidFill>
                <a:srgbClr val="00148C"/>
              </a:solidFill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003CE7-FABF-4AAF-8B57-33EE6EFBAFCB}"/>
              </a:ext>
            </a:extLst>
          </p:cNvPr>
          <p:cNvSpPr/>
          <p:nvPr/>
        </p:nvSpPr>
        <p:spPr>
          <a:xfrm>
            <a:off x="11385685" y="1603230"/>
            <a:ext cx="7029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b="1"/>
              <a:t>498.9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118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24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10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30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42.9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6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92.8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127.5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47.7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DCDA5AF-42BF-4096-B20F-2BD82E82F912}"/>
              </a:ext>
            </a:extLst>
          </p:cNvPr>
          <p:cNvGrpSpPr/>
          <p:nvPr/>
        </p:nvGrpSpPr>
        <p:grpSpPr>
          <a:xfrm>
            <a:off x="6995934" y="1254839"/>
            <a:ext cx="4774403" cy="5316584"/>
            <a:chOff x="7261933" y="1350843"/>
            <a:chExt cx="4774403" cy="53165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483B2BE-A390-418C-8754-B4842D450C9B}"/>
                </a:ext>
              </a:extLst>
            </p:cNvPr>
            <p:cNvGrpSpPr/>
            <p:nvPr/>
          </p:nvGrpSpPr>
          <p:grpSpPr>
            <a:xfrm>
              <a:off x="7261933" y="1350843"/>
              <a:ext cx="4774403" cy="5316584"/>
              <a:chOff x="7421102" y="1398920"/>
              <a:chExt cx="4774403" cy="531658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EB51ACC-AE12-4F7E-90B9-629C04D9E3E1}"/>
                  </a:ext>
                </a:extLst>
              </p:cNvPr>
              <p:cNvGrpSpPr/>
              <p:nvPr/>
            </p:nvGrpSpPr>
            <p:grpSpPr>
              <a:xfrm>
                <a:off x="10001156" y="1717863"/>
                <a:ext cx="1864557" cy="4347940"/>
                <a:chOff x="9310976" y="1990087"/>
                <a:chExt cx="2223686" cy="4434327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CD37FEA-E285-40EB-B898-A4F0E6BA5D01}"/>
                    </a:ext>
                  </a:extLst>
                </p:cNvPr>
                <p:cNvGrpSpPr/>
                <p:nvPr/>
              </p:nvGrpSpPr>
              <p:grpSpPr>
                <a:xfrm>
                  <a:off x="9310976" y="1990087"/>
                  <a:ext cx="2223686" cy="3676637"/>
                  <a:chOff x="283607" y="1534116"/>
                  <a:chExt cx="1127647" cy="3676637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B9990D26-67DC-4C56-B02C-BD9E5947E7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3607" y="1534116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I&amp;O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8E9E28E-7FF9-43E2-ABAE-94E1D2BDD5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000829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IT Operations</a:t>
                    </a: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292BDCAC-BCB4-4181-BB3C-81F5A08606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474261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Networks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9907FC0-4738-4166-BA2A-CC46C90674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947693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End Use Services 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27DFE3B-4D48-4FF0-BA4B-7559ABD1F3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3421125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Cloud &amp; Hosting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1F89BF03-57AD-448F-BA8E-C02C341DF1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3894557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Commercial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617FEB9-A864-4D82-BB2C-058184C945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4367989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IT Subscription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23A70C9C-7B18-4FA0-BCCF-4DFDD2F69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4841421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Program Delivery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ED3AA98-F4DC-44B1-90F0-9904E0B7BCCF}"/>
                    </a:ext>
                  </a:extLst>
                </p:cNvPr>
                <p:cNvCxnSpPr/>
                <p:nvPr/>
              </p:nvCxnSpPr>
              <p:spPr bwMode="auto">
                <a:xfrm flipH="1">
                  <a:off x="9688722" y="2359419"/>
                  <a:ext cx="3332" cy="406499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ED674F2-85C1-45A5-8D2C-8CC95D875301}"/>
                    </a:ext>
                  </a:extLst>
                </p:cNvPr>
                <p:cNvCxnSpPr>
                  <a:endCxn id="30" idx="1"/>
                </p:cNvCxnSpPr>
                <p:nvPr/>
              </p:nvCxnSpPr>
              <p:spPr bwMode="auto">
                <a:xfrm>
                  <a:off x="9692054" y="2641466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4A1D9BC-3EBB-4962-8C3E-93701DE5AB7F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3104018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C670970-7E5A-4F5C-958B-33A4B40BFA73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3603827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BECF2CD-FFF6-4F35-BD74-0F3767E9ABEC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4061762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165C8B9-77EF-4FC2-A1F1-82CE41C0EFCD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4548494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557E328-0021-4BD8-9163-5D734ACDA9EF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5008626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BE6A42-A635-4FDE-8845-9266056A0F7C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5482058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68A75B-DECF-424D-A016-920B1938CF4B}"/>
                  </a:ext>
                </a:extLst>
              </p:cNvPr>
              <p:cNvGrpSpPr/>
              <p:nvPr/>
            </p:nvGrpSpPr>
            <p:grpSpPr>
              <a:xfrm>
                <a:off x="7542005" y="1717863"/>
                <a:ext cx="1864557" cy="4997641"/>
                <a:chOff x="4697563" y="1227889"/>
                <a:chExt cx="2223686" cy="509693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9F80AB9-0B70-4D94-B1F3-13153AE1D4DD}"/>
                    </a:ext>
                  </a:extLst>
                </p:cNvPr>
                <p:cNvGrpSpPr/>
                <p:nvPr/>
              </p:nvGrpSpPr>
              <p:grpSpPr>
                <a:xfrm>
                  <a:off x="4697563" y="1227889"/>
                  <a:ext cx="2223686" cy="5096937"/>
                  <a:chOff x="283607" y="1534116"/>
                  <a:chExt cx="1127647" cy="5096937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59F3DAB7-A41F-48E0-A998-74F918A78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3607" y="1534116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I&amp;O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1C912B5-716B-4DF8-AD63-337537608B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000829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IT Operations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85E7416-3D3E-4C28-85E6-58B19044AB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474261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Network Infra Services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E832F63-F7B9-46B9-A14E-2446D259DA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947693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End User Experience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AB6D34C-CC89-46D0-BCAD-6351060235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3421125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Cloud &amp; Hosting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F64D9A6-B70A-49A5-A65C-3489373A4D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3894557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IT Commercial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2C710B28-DAA6-4172-A7AE-265E5CAFEE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4367989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Global Infrastructure, Audit &amp; Controls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B037E393-87A5-4FE6-81EA-328FA343E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4841421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Strategy, Performance &amp; Infrastructure Solution Delivery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0F260A-0394-46C9-BF1D-F5F275E69A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5314853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Strategic Business Relationship Management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1436033-CE7F-4EC4-933B-0E9DDA6C33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5788285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UK CNI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5E9FB5D-1825-4EC1-B73A-427A3F411F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6261721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US CNI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68ADC72-C547-4A8C-BFDE-69744612AC6B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1597221"/>
                  <a:ext cx="0" cy="45384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02B59F6-CBAB-4749-BCCF-7A58EBAB8B44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1844297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72E7A9D-2B83-4136-941C-8200DC9E81EF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2306849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022058B-B593-4D9B-B566-E4828FB9382E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2806658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376C6B6-7FFB-4E3E-AA36-C477A0C0EB3D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3264593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1961B32-7C5A-4685-BA7B-811B3DF6524F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3751325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F62C68-CACB-45DA-8FCA-FFBD92EEAF6E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4211457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42AEA1D-6A7B-4747-A247-6CA35D877412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4684889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12A7A72-61C8-4EE5-846F-74C73A62A4D0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5202084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E8C4B4D-7F37-4343-8F61-B3FDA8456B84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5662216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D8F5F1D-7D2B-43B9-AE45-F066403694B8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6135648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4838DF-EF0E-45FE-BA65-251B804B309C}"/>
                  </a:ext>
                </a:extLst>
              </p:cNvPr>
              <p:cNvSpPr/>
              <p:nvPr/>
            </p:nvSpPr>
            <p:spPr>
              <a:xfrm>
                <a:off x="7421102" y="1398920"/>
                <a:ext cx="244650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33"/>
                  </a:spcAft>
                </a:pPr>
                <a:r>
                  <a:rPr lang="en-US" sz="1100" b="1">
                    <a:cs typeface="Arial"/>
                  </a:rPr>
                  <a:t>Example – Org (</a:t>
                </a:r>
                <a:r>
                  <a:rPr lang="en-US" sz="1100" b="1" err="1">
                    <a:cs typeface="Arial"/>
                  </a:rPr>
                  <a:t>MyHub</a:t>
                </a:r>
                <a:r>
                  <a:rPr lang="en-US" sz="1100" b="1">
                    <a:cs typeface="Arial"/>
                  </a:rPr>
                  <a:t>) hierarchy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8F26A96-8340-40B2-AA4C-806D65C46EBB}"/>
                  </a:ext>
                </a:extLst>
              </p:cNvPr>
              <p:cNvSpPr/>
              <p:nvPr/>
            </p:nvSpPr>
            <p:spPr>
              <a:xfrm>
                <a:off x="9896478" y="1398920"/>
                <a:ext cx="229902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33"/>
                  </a:spcAft>
                </a:pPr>
                <a:r>
                  <a:rPr lang="en-US" sz="1100" b="1">
                    <a:cs typeface="Arial"/>
                  </a:rPr>
                  <a:t>Example - Cost </a:t>
                </a:r>
                <a:r>
                  <a:rPr lang="en-GB" sz="1100" b="1">
                    <a:cs typeface="Arial"/>
                  </a:rPr>
                  <a:t>(SAP) </a:t>
                </a:r>
                <a:r>
                  <a:rPr lang="en-US" sz="1100" b="1">
                    <a:cs typeface="Arial"/>
                  </a:rPr>
                  <a:t>hierarchy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D6B1864-2903-4F0A-9F80-17EADEEA12C1}"/>
                </a:ext>
              </a:extLst>
            </p:cNvPr>
            <p:cNvSpPr/>
            <p:nvPr/>
          </p:nvSpPr>
          <p:spPr bwMode="auto">
            <a:xfrm>
              <a:off x="10504515" y="5365462"/>
              <a:ext cx="1226275" cy="3621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750">
                  <a:solidFill>
                    <a:schemeClr val="bg1"/>
                  </a:solidFill>
                  <a:cs typeface="Arial"/>
                </a:rPr>
                <a:t>CNI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EE10CB6-7D9C-41B9-BAD3-C7C5E0447807}"/>
                </a:ext>
              </a:extLst>
            </p:cNvPr>
            <p:cNvCxnSpPr/>
            <p:nvPr/>
          </p:nvCxnSpPr>
          <p:spPr bwMode="auto">
            <a:xfrm>
              <a:off x="11225512" y="5997879"/>
              <a:ext cx="3446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69AFC87-F223-4BAE-BECA-35C7227ED1C1}"/>
              </a:ext>
            </a:extLst>
          </p:cNvPr>
          <p:cNvSpPr/>
          <p:nvPr/>
        </p:nvSpPr>
        <p:spPr>
          <a:xfrm>
            <a:off x="8898913" y="1618520"/>
            <a:ext cx="7029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b="1"/>
              <a:t>686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163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20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121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48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13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124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14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71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86</a:t>
            </a:r>
          </a:p>
          <a:p>
            <a:pPr algn="ctr"/>
            <a:endParaRPr lang="en-GB" sz="9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175EAB-C987-4D4C-B5EE-0264117D6540}"/>
              </a:ext>
            </a:extLst>
          </p:cNvPr>
          <p:cNvSpPr/>
          <p:nvPr/>
        </p:nvSpPr>
        <p:spPr bwMode="auto">
          <a:xfrm>
            <a:off x="10238516" y="5741879"/>
            <a:ext cx="1226275" cy="3621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750">
                <a:solidFill>
                  <a:schemeClr val="bg1"/>
                </a:solidFill>
                <a:cs typeface="Arial"/>
              </a:rPr>
              <a:t>I&amp;O Management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A58BB9-1575-4940-84EE-F49AF8C500D8}"/>
              </a:ext>
            </a:extLst>
          </p:cNvPr>
          <p:cNvCxnSpPr/>
          <p:nvPr/>
        </p:nvCxnSpPr>
        <p:spPr bwMode="auto">
          <a:xfrm>
            <a:off x="9893837" y="5922947"/>
            <a:ext cx="3446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C7C5E4-4299-49FA-B6D6-77B532C415A2}"/>
              </a:ext>
            </a:extLst>
          </p:cNvPr>
          <p:cNvCxnSpPr/>
          <p:nvPr/>
        </p:nvCxnSpPr>
        <p:spPr bwMode="auto">
          <a:xfrm>
            <a:off x="9893836" y="5438582"/>
            <a:ext cx="3446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6BA721-FD73-4684-8201-5D6FAD80EA81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25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FCB-E9C1-4307-B342-9F39692E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Workforce Data Improvements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27986-86D2-4F53-9F9A-1FE20F032AB0}"/>
              </a:ext>
            </a:extLst>
          </p:cNvPr>
          <p:cNvSpPr/>
          <p:nvPr/>
        </p:nvSpPr>
        <p:spPr>
          <a:xfrm>
            <a:off x="430373" y="832929"/>
            <a:ext cx="11222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GB" sz="1600">
                <a:solidFill>
                  <a:srgbClr val="00148C"/>
                </a:solidFill>
                <a:cs typeface="Arial"/>
              </a:rPr>
              <a:t>The Workforce Data Domain &amp; Global Workforce Tracking projects will deliver key products to address majority of these challenges; Single data repository, Master Data, DQ reporting, Data Governance and Data Insights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BEFA6D-490D-4D7A-A13E-349B66C63BDD}"/>
              </a:ext>
            </a:extLst>
          </p:cNvPr>
          <p:cNvGrpSpPr/>
          <p:nvPr/>
        </p:nvGrpSpPr>
        <p:grpSpPr>
          <a:xfrm>
            <a:off x="427376" y="1523187"/>
            <a:ext cx="5063501" cy="4561108"/>
            <a:chOff x="3757814" y="1313909"/>
            <a:chExt cx="4940632" cy="4427016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B81D1DD6-C411-4C17-91D7-583D53814FC5}"/>
                </a:ext>
              </a:extLst>
            </p:cNvPr>
            <p:cNvSpPr/>
            <p:nvPr/>
          </p:nvSpPr>
          <p:spPr bwMode="auto">
            <a:xfrm>
              <a:off x="4058821" y="2374472"/>
              <a:ext cx="843381" cy="454245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900" b="1" err="1">
                  <a:solidFill>
                    <a:schemeClr val="bg1"/>
                  </a:solidFill>
                  <a:cs typeface="Arial"/>
                </a:rPr>
                <a:t>MyHub</a:t>
              </a:r>
              <a:endParaRPr lang="en-GB" sz="900" b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  <p:pic>
          <p:nvPicPr>
            <p:cNvPr id="13" name="Graphic 12" descr="Group">
              <a:extLst>
                <a:ext uri="{FF2B5EF4-FFF2-40B4-BE49-F238E27FC236}">
                  <a16:creationId xmlns:a16="http://schemas.microsoft.com/office/drawing/2014/main" id="{B10EB891-95D6-4D93-92C0-783FF421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1541" y="1313909"/>
              <a:ext cx="863146" cy="86496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58482B-4A81-4E34-BCAE-B57A1B5D6448}"/>
                </a:ext>
              </a:extLst>
            </p:cNvPr>
            <p:cNvSpPr txBox="1"/>
            <p:nvPr/>
          </p:nvSpPr>
          <p:spPr bwMode="auto">
            <a:xfrm>
              <a:off x="3757814" y="1985272"/>
              <a:ext cx="1430427" cy="358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kern="0"/>
                <a:t>Employees &amp; US Contingent Workers</a:t>
              </a:r>
              <a:endParaRPr lang="en-GB" sz="1200" b="0" ker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pic>
          <p:nvPicPr>
            <p:cNvPr id="15" name="Graphic 14" descr="Group">
              <a:extLst>
                <a:ext uri="{FF2B5EF4-FFF2-40B4-BE49-F238E27FC236}">
                  <a16:creationId xmlns:a16="http://schemas.microsoft.com/office/drawing/2014/main" id="{37F14CBE-6142-4383-9885-4B764EAB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5637" y="1319091"/>
              <a:ext cx="863146" cy="8649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97D08C-9744-49E5-A4EB-C6C631F8D1DD}"/>
                </a:ext>
              </a:extLst>
            </p:cNvPr>
            <p:cNvSpPr txBox="1"/>
            <p:nvPr/>
          </p:nvSpPr>
          <p:spPr bwMode="auto">
            <a:xfrm>
              <a:off x="5438514" y="2015483"/>
              <a:ext cx="863146" cy="358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b="0" kern="0">
                  <a:solidFill>
                    <a:schemeClr val="tx1"/>
                  </a:solidFill>
                  <a:latin typeface="+mn-lt"/>
                  <a:ea typeface="+mn-ea"/>
                </a:rPr>
                <a:t>Contingent Workers </a:t>
              </a:r>
            </a:p>
          </p:txBody>
        </p:sp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95E33A98-911F-4E86-9560-82FF2CCE0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01181" y="1328952"/>
              <a:ext cx="863146" cy="8649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0161EC-E41B-401D-8238-DFE9CDF9FE2B}"/>
                </a:ext>
              </a:extLst>
            </p:cNvPr>
            <p:cNvSpPr txBox="1"/>
            <p:nvPr/>
          </p:nvSpPr>
          <p:spPr bwMode="auto">
            <a:xfrm>
              <a:off x="7553712" y="2041494"/>
              <a:ext cx="387367" cy="17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kern="0"/>
                <a:t>MSPs</a:t>
              </a:r>
              <a:endParaRPr lang="en-GB" sz="1200" b="0" ker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B6647F-8EF8-4885-82D3-8576E4BF452F}"/>
                </a:ext>
              </a:extLst>
            </p:cNvPr>
            <p:cNvCxnSpPr>
              <a:cxnSpLocks/>
              <a:stCxn id="50" idx="3"/>
              <a:endCxn id="22" idx="0"/>
            </p:cNvCxnSpPr>
            <p:nvPr/>
          </p:nvCxnSpPr>
          <p:spPr bwMode="auto">
            <a:xfrm>
              <a:off x="6201248" y="4405765"/>
              <a:ext cx="644301" cy="6993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D8C763-55FD-4D01-AD8B-B337C25940B9}"/>
                </a:ext>
              </a:extLst>
            </p:cNvPr>
            <p:cNvCxnSpPr>
              <a:cxnSpLocks/>
              <a:stCxn id="50" idx="3"/>
              <a:endCxn id="36" idx="0"/>
            </p:cNvCxnSpPr>
            <p:nvPr/>
          </p:nvCxnSpPr>
          <p:spPr bwMode="auto">
            <a:xfrm flipH="1">
              <a:off x="5031158" y="4405765"/>
              <a:ext cx="1170090" cy="515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560087-C750-4BFC-BCDB-75D004E7EA8F}"/>
                </a:ext>
              </a:extLst>
            </p:cNvPr>
            <p:cNvCxnSpPr>
              <a:cxnSpLocks/>
              <a:stCxn id="50" idx="3"/>
              <a:endCxn id="35" idx="3"/>
            </p:cNvCxnSpPr>
            <p:nvPr/>
          </p:nvCxnSpPr>
          <p:spPr bwMode="auto">
            <a:xfrm flipH="1">
              <a:off x="4569713" y="4405765"/>
              <a:ext cx="1631535" cy="399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3428F-302B-41C4-B1C3-9D6ADAB97124}"/>
                </a:ext>
              </a:extLst>
            </p:cNvPr>
            <p:cNvCxnSpPr>
              <a:cxnSpLocks/>
              <a:stCxn id="50" idx="3"/>
              <a:endCxn id="34" idx="0"/>
            </p:cNvCxnSpPr>
            <p:nvPr/>
          </p:nvCxnSpPr>
          <p:spPr bwMode="auto">
            <a:xfrm flipH="1">
              <a:off x="5904742" y="4405765"/>
              <a:ext cx="296506" cy="7162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2" name="Graphic 21" descr="Document">
              <a:extLst>
                <a:ext uri="{FF2B5EF4-FFF2-40B4-BE49-F238E27FC236}">
                  <a16:creationId xmlns:a16="http://schemas.microsoft.com/office/drawing/2014/main" id="{7DFEB34F-E7F9-4B1F-8FF9-F26386A6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61553" y="5105162"/>
              <a:ext cx="367991" cy="368766"/>
            </a:xfrm>
            <a:prstGeom prst="rect">
              <a:avLst/>
            </a:prstGeom>
          </p:spPr>
        </p:pic>
        <p:pic>
          <p:nvPicPr>
            <p:cNvPr id="31" name="Graphic 30" descr="Paper">
              <a:extLst>
                <a:ext uri="{FF2B5EF4-FFF2-40B4-BE49-F238E27FC236}">
                  <a16:creationId xmlns:a16="http://schemas.microsoft.com/office/drawing/2014/main" id="{511157CD-C0A5-4379-8F39-1484F808C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95211" y="4900561"/>
              <a:ext cx="367991" cy="368766"/>
            </a:xfrm>
            <a:prstGeom prst="rect">
              <a:avLst/>
            </a:prstGeom>
          </p:spPr>
        </p:pic>
        <p:pic>
          <p:nvPicPr>
            <p:cNvPr id="33" name="Graphic 32" descr="Bar chart RTL">
              <a:extLst>
                <a:ext uri="{FF2B5EF4-FFF2-40B4-BE49-F238E27FC236}">
                  <a16:creationId xmlns:a16="http://schemas.microsoft.com/office/drawing/2014/main" id="{4C31B69E-DED8-4EB7-B15C-C289A8B3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67459" y="4675939"/>
              <a:ext cx="367991" cy="368766"/>
            </a:xfrm>
            <a:prstGeom prst="rect">
              <a:avLst/>
            </a:prstGeom>
          </p:spPr>
        </p:pic>
        <p:pic>
          <p:nvPicPr>
            <p:cNvPr id="34" name="Graphic 33" descr="Statistics">
              <a:extLst>
                <a:ext uri="{FF2B5EF4-FFF2-40B4-BE49-F238E27FC236}">
                  <a16:creationId xmlns:a16="http://schemas.microsoft.com/office/drawing/2014/main" id="{74A55E36-7953-4B5D-9438-9BA3D943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20746" y="5122043"/>
              <a:ext cx="367991" cy="368766"/>
            </a:xfrm>
            <a:prstGeom prst="rect">
              <a:avLst/>
            </a:prstGeom>
          </p:spPr>
        </p:pic>
        <p:pic>
          <p:nvPicPr>
            <p:cNvPr id="35" name="Graphic 34" descr="Pie chart">
              <a:extLst>
                <a:ext uri="{FF2B5EF4-FFF2-40B4-BE49-F238E27FC236}">
                  <a16:creationId xmlns:a16="http://schemas.microsoft.com/office/drawing/2014/main" id="{682F0EBD-EC5E-491F-B236-AC5799340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01722" y="4620532"/>
              <a:ext cx="367991" cy="368766"/>
            </a:xfrm>
            <a:prstGeom prst="rect">
              <a:avLst/>
            </a:prstGeom>
          </p:spPr>
        </p:pic>
        <p:pic>
          <p:nvPicPr>
            <p:cNvPr id="36" name="Graphic 35" descr="Venn diagram">
              <a:extLst>
                <a:ext uri="{FF2B5EF4-FFF2-40B4-BE49-F238E27FC236}">
                  <a16:creationId xmlns:a16="http://schemas.microsoft.com/office/drawing/2014/main" id="{5849FCC3-DB68-4719-A1A7-965CAC38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47162" y="4920779"/>
              <a:ext cx="367991" cy="368766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9D06BB-772C-40B6-9234-A1BF1FEF1B05}"/>
                </a:ext>
              </a:extLst>
            </p:cNvPr>
            <p:cNvCxnSpPr>
              <a:cxnSpLocks/>
              <a:stCxn id="50" idx="3"/>
              <a:endCxn id="31" idx="0"/>
            </p:cNvCxnSpPr>
            <p:nvPr/>
          </p:nvCxnSpPr>
          <p:spPr bwMode="auto">
            <a:xfrm>
              <a:off x="6201248" y="4405765"/>
              <a:ext cx="1477959" cy="4947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E0D1F6B-61D0-41D0-A511-EFB8201843AB}"/>
                </a:ext>
              </a:extLst>
            </p:cNvPr>
            <p:cNvCxnSpPr>
              <a:cxnSpLocks/>
              <a:stCxn id="50" idx="3"/>
            </p:cNvCxnSpPr>
            <p:nvPr/>
          </p:nvCxnSpPr>
          <p:spPr bwMode="auto">
            <a:xfrm>
              <a:off x="6201248" y="4405765"/>
              <a:ext cx="1911071" cy="399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D989F79-00DF-4B6A-8324-EC1775EB9DC5}"/>
                </a:ext>
              </a:extLst>
            </p:cNvPr>
            <p:cNvSpPr/>
            <p:nvPr/>
          </p:nvSpPr>
          <p:spPr bwMode="auto">
            <a:xfrm>
              <a:off x="3807143" y="1417705"/>
              <a:ext cx="4891303" cy="4323220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spcAft>
                  <a:spcPts val="450"/>
                </a:spcAft>
              </a:pPr>
              <a:endParaRPr lang="en-GB" sz="1800" err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1719E35C-3C5E-498D-BFF1-C0D9604E52C1}"/>
                </a:ext>
              </a:extLst>
            </p:cNvPr>
            <p:cNvSpPr/>
            <p:nvPr/>
          </p:nvSpPr>
          <p:spPr bwMode="auto">
            <a:xfrm>
              <a:off x="5768136" y="3926468"/>
              <a:ext cx="866223" cy="479297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900" b="1">
                  <a:solidFill>
                    <a:schemeClr val="bg1"/>
                  </a:solidFill>
                  <a:cs typeface="Arial"/>
                </a:rPr>
                <a:t>C</a:t>
              </a:r>
              <a:r>
                <a:rPr lang="en-GB" sz="900" b="1">
                  <a:solidFill>
                    <a:schemeClr val="bg1"/>
                  </a:solidFill>
                  <a:latin typeface="+mn-lt"/>
                  <a:cs typeface="Arial"/>
                </a:rPr>
                <a:t>DP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511EC8-2AC3-49C3-A460-BD22D7D5F006}"/>
                </a:ext>
              </a:extLst>
            </p:cNvPr>
            <p:cNvSpPr/>
            <p:nvPr/>
          </p:nvSpPr>
          <p:spPr bwMode="auto">
            <a:xfrm>
              <a:off x="5031158" y="3414206"/>
              <a:ext cx="2343686" cy="360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1050" b="1">
                  <a:solidFill>
                    <a:schemeClr val="bg1"/>
                  </a:solidFill>
                  <a:cs typeface="Arial"/>
                </a:rPr>
                <a:t>Master Data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BECFD7-BE99-4BE0-AED7-A8F7EA690E32}"/>
                </a:ext>
              </a:extLst>
            </p:cNvPr>
            <p:cNvSpPr/>
            <p:nvPr/>
          </p:nvSpPr>
          <p:spPr bwMode="auto">
            <a:xfrm>
              <a:off x="6702822" y="3986150"/>
              <a:ext cx="1033236" cy="360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1050" b="1">
                  <a:solidFill>
                    <a:schemeClr val="bg1"/>
                  </a:solidFill>
                  <a:cs typeface="Arial"/>
                </a:rPr>
                <a:t>Data Management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A76C7F-2F5F-49C1-9C54-E8E9A9D9A810}"/>
                </a:ext>
              </a:extLst>
            </p:cNvPr>
            <p:cNvCxnSpPr>
              <a:cxnSpLocks/>
              <a:stCxn id="7" idx="3"/>
              <a:endCxn id="3" idx="0"/>
            </p:cNvCxnSpPr>
            <p:nvPr/>
          </p:nvCxnSpPr>
          <p:spPr bwMode="auto">
            <a:xfrm>
              <a:off x="4480512" y="2828717"/>
              <a:ext cx="1722489" cy="585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5A776D-6990-4111-9EF0-AE6675CE10A2}"/>
                </a:ext>
              </a:extLst>
            </p:cNvPr>
            <p:cNvCxnSpPr>
              <a:cxnSpLocks/>
              <a:stCxn id="50" idx="1"/>
              <a:endCxn id="3" idx="2"/>
            </p:cNvCxnSpPr>
            <p:nvPr/>
          </p:nvCxnSpPr>
          <p:spPr bwMode="auto">
            <a:xfrm flipV="1">
              <a:off x="6201248" y="3774206"/>
              <a:ext cx="1753" cy="1522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BF90DF7-3826-47CC-A7F8-09E55E9AF6F9}"/>
              </a:ext>
            </a:extLst>
          </p:cNvPr>
          <p:cNvSpPr/>
          <p:nvPr/>
        </p:nvSpPr>
        <p:spPr>
          <a:xfrm>
            <a:off x="4498034" y="4166386"/>
            <a:ext cx="1045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Glossary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Catalogue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Data Modelling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391F68-6387-4DCD-B28C-C66AC17B59E1}"/>
              </a:ext>
            </a:extLst>
          </p:cNvPr>
          <p:cNvSpPr/>
          <p:nvPr/>
        </p:nvSpPr>
        <p:spPr>
          <a:xfrm>
            <a:off x="5663106" y="5235350"/>
            <a:ext cx="6115809" cy="126444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200" b="1">
                <a:solidFill>
                  <a:schemeClr val="bg1"/>
                </a:solidFill>
                <a:cs typeface="Arial"/>
              </a:rPr>
              <a:t>Additional Support Required:</a:t>
            </a:r>
          </a:p>
          <a:p>
            <a:pPr>
              <a:spcAft>
                <a:spcPts val="133"/>
              </a:spcAft>
            </a:pPr>
            <a:endParaRPr lang="en-US" sz="1200" b="1">
              <a:solidFill>
                <a:schemeClr val="bg1"/>
              </a:solidFill>
              <a:cs typeface="Arial"/>
            </a:endParaRP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  <a:cs typeface="Arial"/>
              </a:rPr>
              <a:t>The Data Ownership and Governance needs strong sponsorship to sustain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  <a:cs typeface="Arial"/>
              </a:rPr>
              <a:t>Wider enterprise approach to raise Data Literacy in other business areas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  <a:cs typeface="Arial"/>
              </a:rPr>
              <a:t>Process re-engineering to support data quality improvements e.g. Business Services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  <a:cs typeface="Arial"/>
              </a:rPr>
              <a:t>Data Stewardships make time to work on data quality initiatives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C8CDB3-EBA7-4DE4-AB1F-C7AF7F36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52647"/>
              </p:ext>
            </p:extLst>
          </p:nvPr>
        </p:nvGraphicFramePr>
        <p:xfrm>
          <a:off x="5646970" y="1626720"/>
          <a:ext cx="6148083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80">
                  <a:extLst>
                    <a:ext uri="{9D8B030D-6E8A-4147-A177-3AD203B41FA5}">
                      <a16:colId xmlns:a16="http://schemas.microsoft.com/office/drawing/2014/main" val="1296143171"/>
                    </a:ext>
                  </a:extLst>
                </a:gridCol>
                <a:gridCol w="1707801">
                  <a:extLst>
                    <a:ext uri="{9D8B030D-6E8A-4147-A177-3AD203B41FA5}">
                      <a16:colId xmlns:a16="http://schemas.microsoft.com/office/drawing/2014/main" val="959958936"/>
                    </a:ext>
                  </a:extLst>
                </a:gridCol>
                <a:gridCol w="1707801">
                  <a:extLst>
                    <a:ext uri="{9D8B030D-6E8A-4147-A177-3AD203B41FA5}">
                      <a16:colId xmlns:a16="http://schemas.microsoft.com/office/drawing/2014/main" val="2691698952"/>
                    </a:ext>
                  </a:extLst>
                </a:gridCol>
                <a:gridCol w="1707801">
                  <a:extLst>
                    <a:ext uri="{9D8B030D-6E8A-4147-A177-3AD203B41FA5}">
                      <a16:colId xmlns:a16="http://schemas.microsoft.com/office/drawing/2014/main" val="3253779769"/>
                    </a:ext>
                  </a:extLst>
                </a:gridCol>
              </a:tblGrid>
              <a:tr h="232318"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/>
                        <a:t>Key Deliverable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/>
                        <a:t>Enablement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/>
                        <a:t>Benefit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725927"/>
                  </a:ext>
                </a:extLst>
              </a:tr>
              <a:tr h="823672">
                <a:tc>
                  <a:txBody>
                    <a:bodyPr/>
                    <a:lstStyle/>
                    <a:p>
                      <a:pPr algn="ctr"/>
                      <a:r>
                        <a:rPr lang="en-GB" sz="1050" b="1"/>
                        <a:t>Capture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50" b="0"/>
                        <a:t>Workforce data governance, quality and master data implementation </a:t>
                      </a:r>
                    </a:p>
                    <a:p>
                      <a:r>
                        <a:rPr lang="en-GB" sz="1050" b="0"/>
                        <a:t>Single source systems for employee and non-employee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/>
                        <a:t>Reduce silos, manual integrations and control new changes that impact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/>
                        <a:t>Improved operational efficiency and enduring enablement of data driven decision making capability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34037"/>
                  </a:ext>
                </a:extLst>
              </a:tr>
              <a:tr h="823672">
                <a:tc>
                  <a:txBody>
                    <a:bodyPr/>
                    <a:lstStyle/>
                    <a:p>
                      <a:pPr algn="ctr"/>
                      <a:r>
                        <a:rPr lang="en-GB" sz="1050" b="1"/>
                        <a:t>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50" b="0"/>
                        <a:t>Implement a common workforce data model and data made available through the MDM and CDP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/>
                        <a:t>Provide a common understanding of data and architecture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/>
                        <a:t>Reduced cost of change, improved knowledge access and greater trust in data-driven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25471"/>
                  </a:ext>
                </a:extLst>
              </a:tr>
              <a:tr h="823672">
                <a:tc>
                  <a:txBody>
                    <a:bodyPr/>
                    <a:lstStyle/>
                    <a:p>
                      <a:pPr algn="ctr"/>
                      <a:r>
                        <a:rPr lang="en-GB" sz="1050" b="1"/>
                        <a:t>Utilise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/>
                        <a:t>TOM aligned across Workforce and drive platform consolidation to enable analytics</a:t>
                      </a:r>
                    </a:p>
                    <a:p>
                      <a:endParaRPr lang="en-GB" sz="105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/>
                        <a:t>Increased awareness and empowerment to make the right decisions</a:t>
                      </a:r>
                    </a:p>
                    <a:p>
                      <a:endParaRPr lang="en-GB" sz="105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/>
                        <a:t>Reduced risk and inefficiency from manual handling of data and greater trust in data across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94423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4885A463-D082-4D24-8EF6-0DAED8EB2A7C}"/>
              </a:ext>
            </a:extLst>
          </p:cNvPr>
          <p:cNvSpPr/>
          <p:nvPr/>
        </p:nvSpPr>
        <p:spPr>
          <a:xfrm>
            <a:off x="4124799" y="3698847"/>
            <a:ext cx="1366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Golden Record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Policies &amp; Procedures</a:t>
            </a:r>
            <a:endParaRPr lang="en-GB" sz="800"/>
          </a:p>
        </p:txBody>
      </p: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442174CD-7D1C-4D0F-8E20-31E2BD0D447C}"/>
              </a:ext>
            </a:extLst>
          </p:cNvPr>
          <p:cNvSpPr/>
          <p:nvPr/>
        </p:nvSpPr>
        <p:spPr bwMode="auto">
          <a:xfrm>
            <a:off x="4682389" y="2568644"/>
            <a:ext cx="734602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SAP ECC (US)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33E4C63-FF4D-4F97-9431-DF06370E45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0127" y="2621086"/>
            <a:ext cx="505890" cy="468004"/>
          </a:xfrm>
          <a:prstGeom prst="rect">
            <a:avLst/>
          </a:prstGeom>
        </p:spPr>
      </p:pic>
      <p:sp>
        <p:nvSpPr>
          <p:cNvPr id="71" name="Flowchart: Magnetic Disk 70">
            <a:extLst>
              <a:ext uri="{FF2B5EF4-FFF2-40B4-BE49-F238E27FC236}">
                <a16:creationId xmlns:a16="http://schemas.microsoft.com/office/drawing/2014/main" id="{C5DBA4DC-0EBA-488F-930C-D51D781C0621}"/>
              </a:ext>
            </a:extLst>
          </p:cNvPr>
          <p:cNvSpPr/>
          <p:nvPr/>
        </p:nvSpPr>
        <p:spPr bwMode="auto">
          <a:xfrm>
            <a:off x="2563224" y="2610468"/>
            <a:ext cx="709606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SAP ECC (UK)</a:t>
            </a:r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875817E6-969E-4D7A-AE00-4212FF99A5B3}"/>
              </a:ext>
            </a:extLst>
          </p:cNvPr>
          <p:cNvSpPr/>
          <p:nvPr/>
        </p:nvSpPr>
        <p:spPr bwMode="auto">
          <a:xfrm>
            <a:off x="3995419" y="2583754"/>
            <a:ext cx="633751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ACG (UK)</a:t>
            </a:r>
          </a:p>
        </p:txBody>
      </p:sp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AB310C7E-A0DA-4F35-A2D2-D0BC1B2D9DF6}"/>
              </a:ext>
            </a:extLst>
          </p:cNvPr>
          <p:cNvSpPr/>
          <p:nvPr/>
        </p:nvSpPr>
        <p:spPr bwMode="auto">
          <a:xfrm>
            <a:off x="3252692" y="3051205"/>
            <a:ext cx="900084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 err="1">
                <a:solidFill>
                  <a:schemeClr val="bg1"/>
                </a:solidFill>
                <a:latin typeface="+mn-lt"/>
                <a:cs typeface="Arial"/>
              </a:rPr>
              <a:t>FieldGlass</a:t>
            </a:r>
            <a:endParaRPr lang="en-GB" sz="900" b="1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2CA547C3-4233-494F-9918-95167F8738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90959" y="2533749"/>
            <a:ext cx="668342" cy="668342"/>
          </a:xfrm>
          <a:prstGeom prst="rect">
            <a:avLst/>
          </a:prstGeom>
        </p:spPr>
      </p:pic>
      <p:pic>
        <p:nvPicPr>
          <p:cNvPr id="75" name="Graphic 74" descr="Close">
            <a:extLst>
              <a:ext uri="{FF2B5EF4-FFF2-40B4-BE49-F238E27FC236}">
                <a16:creationId xmlns:a16="http://schemas.microsoft.com/office/drawing/2014/main" id="{E768AA9F-DCE7-4C3E-BEAB-55EF393F23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40642" y="2497442"/>
            <a:ext cx="668342" cy="668342"/>
          </a:xfrm>
          <a:prstGeom prst="rect">
            <a:avLst/>
          </a:prstGeom>
        </p:spPr>
      </p:pic>
      <p:pic>
        <p:nvPicPr>
          <p:cNvPr id="76" name="Graphic 75" descr="Close">
            <a:extLst>
              <a:ext uri="{FF2B5EF4-FFF2-40B4-BE49-F238E27FC236}">
                <a16:creationId xmlns:a16="http://schemas.microsoft.com/office/drawing/2014/main" id="{94007FB8-AC5B-4118-880C-F01EC9580F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4285" y="2479086"/>
            <a:ext cx="668342" cy="668342"/>
          </a:xfrm>
          <a:prstGeom prst="rect">
            <a:avLst/>
          </a:prstGeom>
        </p:spPr>
      </p:pic>
      <p:pic>
        <p:nvPicPr>
          <p:cNvPr id="77" name="Graphic 76" descr="Close">
            <a:extLst>
              <a:ext uri="{FF2B5EF4-FFF2-40B4-BE49-F238E27FC236}">
                <a16:creationId xmlns:a16="http://schemas.microsoft.com/office/drawing/2014/main" id="{276924CC-E6C4-4E38-B65F-5491E13E47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48426" y="2479086"/>
            <a:ext cx="668342" cy="66834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F675DA8-77D7-4F15-BE35-78F71840B5A2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D9253C-8494-49B9-9E6C-221DCF0BDE89}"/>
              </a:ext>
            </a:extLst>
          </p:cNvPr>
          <p:cNvCxnSpPr>
            <a:cxnSpLocks/>
            <a:stCxn id="67" idx="3"/>
            <a:endCxn id="3" idx="0"/>
          </p:cNvCxnSpPr>
          <p:nvPr/>
        </p:nvCxnSpPr>
        <p:spPr bwMode="auto">
          <a:xfrm flipH="1">
            <a:off x="2933374" y="3519455"/>
            <a:ext cx="769360" cy="1676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55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196D29-2C15-42F1-899C-699DA20095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071" y="2091119"/>
            <a:ext cx="3366175" cy="492443"/>
          </a:xfrm>
        </p:spPr>
        <p:txBody>
          <a:bodyPr/>
          <a:lstStyle/>
          <a:p>
            <a:r>
              <a:rPr lang="en-US"/>
              <a:t>Appendix</a:t>
            </a:r>
            <a:endParaRPr lang="en-GB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182857-B9AD-4765-9D31-8E0529A0640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0844" r="10844"/>
          <a:stretch>
            <a:fillRect/>
          </a:stretch>
        </p:blipFill>
        <p:spPr bwMode="gray"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67631B-FCD3-43F2-A1C9-08C4E95D4003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Why you need a business roadmap - HRKilns">
            <a:extLst>
              <a:ext uri="{FF2B5EF4-FFF2-40B4-BE49-F238E27FC236}">
                <a16:creationId xmlns:a16="http://schemas.microsoft.com/office/drawing/2014/main" id="{BFFB68BF-2611-4426-9882-D33C071B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30" y="174081"/>
            <a:ext cx="9383150" cy="614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A6443D-C413-4127-9749-B1FBAA3C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5" y="3791124"/>
            <a:ext cx="1329409" cy="833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AC154-8083-4351-B327-08DDEC7E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What’s been 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10EC5-1D60-4976-A45B-66DB6F543E95}"/>
              </a:ext>
            </a:extLst>
          </p:cNvPr>
          <p:cNvSpPr/>
          <p:nvPr/>
        </p:nvSpPr>
        <p:spPr>
          <a:xfrm>
            <a:off x="6236990" y="4136099"/>
            <a:ext cx="1605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Data use cases / Pain point identified</a:t>
            </a:r>
            <a:endParaRPr lang="en-GB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7F1D2-BA69-4C17-9AA0-FBC09BD0B28C}"/>
              </a:ext>
            </a:extLst>
          </p:cNvPr>
          <p:cNvSpPr/>
          <p:nvPr/>
        </p:nvSpPr>
        <p:spPr>
          <a:xfrm>
            <a:off x="951662" y="2616732"/>
            <a:ext cx="193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Domain maturity baselined &amp; Governance model built</a:t>
            </a:r>
            <a:endParaRPr lang="en-GB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89BC9-74E0-44A4-9538-52D4D5C3D5B7}"/>
              </a:ext>
            </a:extLst>
          </p:cNvPr>
          <p:cNvSpPr/>
          <p:nvPr/>
        </p:nvSpPr>
        <p:spPr>
          <a:xfrm>
            <a:off x="3723700" y="1579003"/>
            <a:ext cx="1911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Logical &amp; conceptual data model established</a:t>
            </a:r>
            <a:endParaRPr lang="en-GB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2FE44-716F-4E3D-B99C-E6B969601004}"/>
              </a:ext>
            </a:extLst>
          </p:cNvPr>
          <p:cNvSpPr/>
          <p:nvPr/>
        </p:nvSpPr>
        <p:spPr>
          <a:xfrm>
            <a:off x="5508435" y="356766"/>
            <a:ext cx="1829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DQ reporting / Manual DQ remediation</a:t>
            </a:r>
            <a:endParaRPr lang="en-GB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67BDF-D099-415A-AB23-E2DBDD0A2D92}"/>
              </a:ext>
            </a:extLst>
          </p:cNvPr>
          <p:cNvSpPr/>
          <p:nvPr/>
        </p:nvSpPr>
        <p:spPr>
          <a:xfrm>
            <a:off x="8615189" y="32402"/>
            <a:ext cx="215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Domain vision, strategy, roadmap and business case </a:t>
            </a:r>
            <a:endParaRPr lang="en-GB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22815-43A8-4126-BBA4-B5DEEBFA0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009" y="2046375"/>
            <a:ext cx="1174601" cy="688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D2195-5028-4497-A068-C90020324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395" y="4688272"/>
            <a:ext cx="1257395" cy="666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21797F-CF4E-4B0B-8F02-57C1E12E0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072" y="3310226"/>
            <a:ext cx="1309951" cy="730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483E30-44A4-471D-90FC-11195A9F8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9166" y="629484"/>
            <a:ext cx="1250972" cy="886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9BF028-F32C-41E8-AF28-10EDBA0F1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99" y="870649"/>
            <a:ext cx="1187993" cy="753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8612" name="Picture 4">
            <a:extLst>
              <a:ext uri="{FF2B5EF4-FFF2-40B4-BE49-F238E27FC236}">
                <a16:creationId xmlns:a16="http://schemas.microsoft.com/office/drawing/2014/main" id="{7C5655C8-6F0C-4A1F-BD24-1F5B5709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30" y="2390658"/>
            <a:ext cx="1174601" cy="754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991F005-68A4-4461-B80E-93E5952115A4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8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8A06-5D7F-48CD-ADC9-0A641428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7"/>
            <a:ext cx="11329827" cy="574516"/>
          </a:xfrm>
        </p:spPr>
        <p:txBody>
          <a:bodyPr/>
          <a:lstStyle/>
          <a:p>
            <a:r>
              <a:rPr lang="en-US"/>
              <a:t>Workforce Data Domain Findings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38754E0-F034-4569-B53B-33A872030EC2}"/>
              </a:ext>
            </a:extLst>
          </p:cNvPr>
          <p:cNvSpPr txBox="1">
            <a:spLocks/>
          </p:cNvSpPr>
          <p:nvPr/>
        </p:nvSpPr>
        <p:spPr>
          <a:xfrm>
            <a:off x="466553" y="1205477"/>
            <a:ext cx="11222504" cy="5398980"/>
          </a:xfrm>
        </p:spPr>
        <p:txBody>
          <a:bodyPr anchor="t"/>
          <a:lstStyle>
            <a:defPPr>
              <a:defRPr lang="en-GB"/>
            </a:defPPr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 indent="-167">
              <a:spcAft>
                <a:spcPts val="533"/>
              </a:spcAft>
            </a:pPr>
            <a:endParaRPr lang="en-US" sz="1600">
              <a:solidFill>
                <a:srgbClr val="00148C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D4DBA-35BE-4E67-BFD8-A85ADA2BDE37}"/>
              </a:ext>
            </a:extLst>
          </p:cNvPr>
          <p:cNvSpPr/>
          <p:nvPr/>
        </p:nvSpPr>
        <p:spPr>
          <a:xfrm>
            <a:off x="430373" y="832929"/>
            <a:ext cx="11222504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600">
                <a:solidFill>
                  <a:srgbClr val="00148C"/>
                </a:solidFill>
                <a:cs typeface="Arial"/>
              </a:rPr>
              <a:t>A deep dive was completed on Workforce Domain in 2020 with the following opportunities identified and a roadmap developed to implement changes in parallel with MyHub 2.0:</a:t>
            </a:r>
          </a:p>
          <a:p>
            <a:pPr lvl="1">
              <a:spcAft>
                <a:spcPts val="133"/>
              </a:spcAft>
            </a:pPr>
            <a:endParaRPr lang="en-US" sz="1600" b="1" u="sng">
              <a:solidFill>
                <a:srgbClr val="00148C"/>
              </a:solidFill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E0D5E-7950-487F-87A6-D227A7105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1"/>
          <a:stretch/>
        </p:blipFill>
        <p:spPr>
          <a:xfrm>
            <a:off x="893145" y="1450003"/>
            <a:ext cx="10404281" cy="4909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59F4B-794F-4112-8CA0-786640EE25A5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0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tfSuvqSLu4ebUrAMz.S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SaKwkYR4GTnWOaOLtG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7DtlTNS4.psaVM1VS4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AHH1g1Stmxu.glsE.IW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3OKrlh09NdSNKWbeIg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_e.E3yT42oFfBlHr8Gj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FnPCGpS4q2RXSu1Esz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CfKIAuSz2Mcehxx5.D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iTy6xiOIMOVtaI0U9I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.NVOOvRO6SBH3ZrUoDu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2.xml><?xml version="1.0" encoding="utf-8"?>
<a:theme xmlns:a="http://schemas.openxmlformats.org/drawingml/2006/main" name="1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solidFill>
          <a:srgbClr val="00148C"/>
        </a:solidFill>
        <a:ln w="9525" cap="flat" cmpd="sng" algn="ctr">
          <a:solidFill>
            <a:sysClr val="window" lastClr="FFFFFF">
              <a:lumMod val="50000"/>
            </a:sysClr>
          </a:solidFill>
          <a:prstDash val="sys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3.xml><?xml version="1.0" encoding="utf-8"?>
<a:theme xmlns:a="http://schemas.openxmlformats.org/drawingml/2006/main" name="2_Titles">
  <a:themeElements>
    <a:clrScheme name="ACN_Standart_2018">
      <a:dk1>
        <a:sysClr val="windowText" lastClr="000000"/>
      </a:dk1>
      <a:lt1>
        <a:sysClr val="window" lastClr="FFFFFF"/>
      </a:lt1>
      <a:dk2>
        <a:srgbClr val="BEBEBE"/>
      </a:dk2>
      <a:lt2>
        <a:srgbClr val="5A5A5A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2800FF"/>
      </a:hlink>
      <a:folHlink>
        <a:srgbClr val="7E00FF"/>
      </a:folHlink>
    </a:clrScheme>
    <a:fontScheme name="Benutzerdefiniert 11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78550A33-A983-4183-922A-851E5C78E480}"/>
    </a:ext>
  </a:extLst>
</a:theme>
</file>

<file path=ppt/theme/theme4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4007F9DA-96E2-4AF0-BDD4-D195919EC94B}" vid="{DE9766F9-014C-4693-AE2B-35F1D353A3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0cdef9792d70593cc0249c268eb6251e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b24b326b9ed5cbe12549767b6286b61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926C6A-B08D-43FA-A71A-640E51B809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4F00D4-A9B9-4ED6-8D29-9E89EF72FF04}">
  <ds:schemaRefs>
    <ds:schemaRef ds:uri="http://purl.org/dc/terms/"/>
    <ds:schemaRef ds:uri="http://schemas.microsoft.com/office/2006/metadata/properties"/>
    <ds:schemaRef ds:uri="2fb88c42-9484-45db-b1a7-c717f8961fa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04553ff-5444-4dd5-ba90-cf9ec227a26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A0B1E5-54D0-49FF-BF53-755AE631C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1818</Words>
  <Application>Microsoft Office PowerPoint</Application>
  <PresentationFormat>Widescreen</PresentationFormat>
  <Paragraphs>319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Black</vt:lpstr>
      <vt:lpstr>Calibri</vt:lpstr>
      <vt:lpstr>Graphik</vt:lpstr>
      <vt:lpstr>Graphik Black</vt:lpstr>
      <vt:lpstr>Symbol</vt:lpstr>
      <vt:lpstr>2_US NG_2018 PPT__EnergyLines Template 16x9</vt:lpstr>
      <vt:lpstr>1_US NG_2018 PPT__EnergyLines Template 16x9</vt:lpstr>
      <vt:lpstr>2_Titles</vt:lpstr>
      <vt:lpstr>Content Layouts</vt:lpstr>
      <vt:lpstr>think-cell Folie</vt:lpstr>
      <vt:lpstr>think-cell Slide</vt:lpstr>
      <vt:lpstr>Workforce  Systems of Record</vt:lpstr>
      <vt:lpstr>Executive Summary</vt:lpstr>
      <vt:lpstr>Master Data Management</vt:lpstr>
      <vt:lpstr>Data Quality Management</vt:lpstr>
      <vt:lpstr>HR versus Finance Headcount Differences</vt:lpstr>
      <vt:lpstr>Workforce Data Improvements</vt:lpstr>
      <vt:lpstr>PowerPoint Presentation</vt:lpstr>
      <vt:lpstr>What’s been done</vt:lpstr>
      <vt:lpstr>Workforce Data Domain Findings</vt:lpstr>
      <vt:lpstr>Future State Architecture</vt:lpstr>
      <vt:lpstr>Workforce Data Domain Proposed Roadmap (Draft)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Assessment  Summary Pack</dc:title>
  <dc:creator>Tim Reynolds</dc:creator>
  <cp:lastModifiedBy>Ajwaliya, Nishit</cp:lastModifiedBy>
  <cp:revision>2</cp:revision>
  <dcterms:created xsi:type="dcterms:W3CDTF">2020-07-13T09:08:15Z</dcterms:created>
  <dcterms:modified xsi:type="dcterms:W3CDTF">2021-07-06T16:53:05Z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</Properties>
</file>