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DAEC002-8211-4F19-9F96-C925E14D46FD}" type="datetimeFigureOut">
              <a:rPr lang="es-MX" smtClean="0"/>
              <a:t>26/02/2021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38029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AEC002-8211-4F19-9F96-C925E14D46FD}" type="datetimeFigureOut">
              <a:rPr lang="es-MX" smtClean="0"/>
              <a:t>26/02/2021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11896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AEC002-8211-4F19-9F96-C925E14D46FD}" type="datetimeFigureOut">
              <a:rPr lang="es-MX" smtClean="0"/>
              <a:t>26/02/2021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78902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DAEC002-8211-4F19-9F96-C925E14D46FD}" type="datetimeFigureOut">
              <a:rPr lang="es-MX" smtClean="0"/>
              <a:t>26/02/2021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329722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DAEC002-8211-4F19-9F96-C925E14D46FD}" type="datetimeFigureOut">
              <a:rPr lang="es-MX" smtClean="0"/>
              <a:t>26/02/2021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31674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DAEC002-8211-4F19-9F96-C925E14D46FD}" type="datetimeFigureOut">
              <a:rPr lang="es-MX" smtClean="0"/>
              <a:t>26/02/2021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12903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DAEC002-8211-4F19-9F96-C925E14D46FD}" type="datetimeFigureOut">
              <a:rPr lang="es-MX" smtClean="0"/>
              <a:t>26/02/2021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111732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DAEC002-8211-4F19-9F96-C925E14D46FD}" type="datetimeFigureOut">
              <a:rPr lang="es-MX" smtClean="0"/>
              <a:t>26/02/2021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344978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EC002-8211-4F19-9F96-C925E14D46FD}" type="datetimeFigureOut">
              <a:rPr lang="es-MX" smtClean="0"/>
              <a:t>26/02/2021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332352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DAEC002-8211-4F19-9F96-C925E14D46FD}" type="datetimeFigureOut">
              <a:rPr lang="es-MX" smtClean="0"/>
              <a:t>26/02/2021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99092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DAEC002-8211-4F19-9F96-C925E14D46FD}" type="datetimeFigureOut">
              <a:rPr lang="es-MX" smtClean="0"/>
              <a:t>26/02/2021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3D4A8D9-4C20-4728-B06E-0108C8DF985B}" type="slidenum">
              <a:rPr lang="es-MX" smtClean="0"/>
              <a:t>‹Nº›</a:t>
            </a:fld>
            <a:endParaRPr lang="es-MX"/>
          </a:p>
        </p:txBody>
      </p:sp>
    </p:spTree>
    <p:extLst>
      <p:ext uri="{BB962C8B-B14F-4D97-AF65-F5344CB8AC3E}">
        <p14:creationId xmlns:p14="http://schemas.microsoft.com/office/powerpoint/2010/main" val="142966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EC002-8211-4F19-9F96-C925E14D46FD}" type="datetimeFigureOut">
              <a:rPr lang="es-MX" smtClean="0"/>
              <a:t>26/02/2021</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4A8D9-4C20-4728-B06E-0108C8DF985B}" type="slidenum">
              <a:rPr lang="es-MX" smtClean="0"/>
              <a:t>‹Nº›</a:t>
            </a:fld>
            <a:endParaRPr lang="es-MX"/>
          </a:p>
        </p:txBody>
      </p:sp>
    </p:spTree>
    <p:extLst>
      <p:ext uri="{BB962C8B-B14F-4D97-AF65-F5344CB8AC3E}">
        <p14:creationId xmlns:p14="http://schemas.microsoft.com/office/powerpoint/2010/main" val="1493771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DA14-1BBC-4911-9455-9D52DE848026}"/>
              </a:ext>
            </a:extLst>
          </p:cNvPr>
          <p:cNvSpPr>
            <a:spLocks noGrp="1"/>
          </p:cNvSpPr>
          <p:nvPr>
            <p:ph type="ctrTitle"/>
          </p:nvPr>
        </p:nvSpPr>
        <p:spPr>
          <a:xfrm>
            <a:off x="370936" y="1122363"/>
            <a:ext cx="11110822" cy="2387600"/>
          </a:xfrm>
        </p:spPr>
        <p:txBody>
          <a:bodyPr/>
          <a:lstStyle/>
          <a:p>
            <a:r>
              <a:rPr lang="en-US" b="1" i="0" dirty="0">
                <a:solidFill>
                  <a:srgbClr val="E8E6E3"/>
                </a:solidFill>
                <a:effectLst/>
                <a:latin typeface="Century Gothic" panose="020B0502020202020204" pitchFamily="34" charset="0"/>
              </a:rPr>
              <a:t>Business Intelligence Analyst, Lead.</a:t>
            </a:r>
            <a:endParaRPr lang="es-MX" dirty="0"/>
          </a:p>
        </p:txBody>
      </p:sp>
      <p:sp>
        <p:nvSpPr>
          <p:cNvPr id="3" name="Subtítulo 2">
            <a:extLst>
              <a:ext uri="{FF2B5EF4-FFF2-40B4-BE49-F238E27FC236}">
                <a16:creationId xmlns:a16="http://schemas.microsoft.com/office/drawing/2014/main" id="{F50234DF-8E22-48F2-B16E-7208089F4D30}"/>
              </a:ext>
            </a:extLst>
          </p:cNvPr>
          <p:cNvSpPr>
            <a:spLocks noGrp="1"/>
          </p:cNvSpPr>
          <p:nvPr>
            <p:ph type="subTitle" idx="1"/>
          </p:nvPr>
        </p:nvSpPr>
        <p:spPr>
          <a:xfrm>
            <a:off x="1250831" y="4140723"/>
            <a:ext cx="4129176" cy="1234536"/>
          </a:xfrm>
        </p:spPr>
        <p:txBody>
          <a:bodyPr/>
          <a:lstStyle/>
          <a:p>
            <a:r>
              <a:rPr lang="es-MX" dirty="0"/>
              <a:t>BUSINESS CASE</a:t>
            </a:r>
          </a:p>
        </p:txBody>
      </p:sp>
      <p:sp>
        <p:nvSpPr>
          <p:cNvPr id="4" name="CuadroTexto 3">
            <a:extLst>
              <a:ext uri="{FF2B5EF4-FFF2-40B4-BE49-F238E27FC236}">
                <a16:creationId xmlns:a16="http://schemas.microsoft.com/office/drawing/2014/main" id="{ABE49F31-CFA8-47C6-B889-187ED131BF52}"/>
              </a:ext>
            </a:extLst>
          </p:cNvPr>
          <p:cNvSpPr txBox="1"/>
          <p:nvPr/>
        </p:nvSpPr>
        <p:spPr>
          <a:xfrm>
            <a:off x="2311225" y="4853160"/>
            <a:ext cx="6137563" cy="369332"/>
          </a:xfrm>
          <a:prstGeom prst="rect">
            <a:avLst/>
          </a:prstGeom>
          <a:noFill/>
        </p:spPr>
        <p:txBody>
          <a:bodyPr wrap="square" rtlCol="0">
            <a:spAutoFit/>
          </a:bodyPr>
          <a:lstStyle/>
          <a:p>
            <a:r>
              <a:rPr lang="es-MX" dirty="0"/>
              <a:t>Néstor Matus</a:t>
            </a:r>
          </a:p>
        </p:txBody>
      </p:sp>
      <p:pic>
        <p:nvPicPr>
          <p:cNvPr id="8" name="Imagen 7">
            <a:extLst>
              <a:ext uri="{FF2B5EF4-FFF2-40B4-BE49-F238E27FC236}">
                <a16:creationId xmlns:a16="http://schemas.microsoft.com/office/drawing/2014/main" id="{3E51BA04-7D13-4FB9-9814-AB6EEC6C7C00}"/>
              </a:ext>
            </a:extLst>
          </p:cNvPr>
          <p:cNvPicPr>
            <a:picLocks noChangeAspect="1"/>
          </p:cNvPicPr>
          <p:nvPr/>
        </p:nvPicPr>
        <p:blipFill rotWithShape="1">
          <a:blip r:embed="rId2"/>
          <a:srcRect l="8691" t="18921" r="3387" b="16057"/>
          <a:stretch/>
        </p:blipFill>
        <p:spPr>
          <a:xfrm>
            <a:off x="7151299" y="4274911"/>
            <a:ext cx="3441939" cy="483080"/>
          </a:xfrm>
          <a:prstGeom prst="rect">
            <a:avLst/>
          </a:prstGeom>
        </p:spPr>
      </p:pic>
      <p:pic>
        <p:nvPicPr>
          <p:cNvPr id="10" name="Imagen 9">
            <a:extLst>
              <a:ext uri="{FF2B5EF4-FFF2-40B4-BE49-F238E27FC236}">
                <a16:creationId xmlns:a16="http://schemas.microsoft.com/office/drawing/2014/main" id="{D2AC20B0-188F-4073-9D10-385766771B9B}"/>
              </a:ext>
            </a:extLst>
          </p:cNvPr>
          <p:cNvPicPr>
            <a:picLocks noChangeAspect="1"/>
          </p:cNvPicPr>
          <p:nvPr/>
        </p:nvPicPr>
        <p:blipFill>
          <a:blip r:embed="rId3"/>
          <a:stretch>
            <a:fillRect/>
          </a:stretch>
        </p:blipFill>
        <p:spPr>
          <a:xfrm>
            <a:off x="10639425" y="6267450"/>
            <a:ext cx="1552575" cy="590550"/>
          </a:xfrm>
          <a:prstGeom prst="rect">
            <a:avLst/>
          </a:prstGeom>
        </p:spPr>
      </p:pic>
    </p:spTree>
    <p:extLst>
      <p:ext uri="{BB962C8B-B14F-4D97-AF65-F5344CB8AC3E}">
        <p14:creationId xmlns:p14="http://schemas.microsoft.com/office/powerpoint/2010/main" val="180663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D264C12-AB43-4252-BFEC-E45E6B94D315}"/>
              </a:ext>
            </a:extLst>
          </p:cNvPr>
          <p:cNvSpPr txBox="1">
            <a:spLocks/>
          </p:cNvSpPr>
          <p:nvPr/>
        </p:nvSpPr>
        <p:spPr>
          <a:xfrm>
            <a:off x="436417" y="338318"/>
            <a:ext cx="3328987" cy="6444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b="1" dirty="0" err="1"/>
              <a:t>Conclusion</a:t>
            </a:r>
            <a:endParaRPr lang="es-MX" sz="1800" b="1" dirty="0"/>
          </a:p>
        </p:txBody>
      </p:sp>
      <p:sp>
        <p:nvSpPr>
          <p:cNvPr id="5" name="CuadroTexto 4">
            <a:extLst>
              <a:ext uri="{FF2B5EF4-FFF2-40B4-BE49-F238E27FC236}">
                <a16:creationId xmlns:a16="http://schemas.microsoft.com/office/drawing/2014/main" id="{26B09B0D-3585-4419-9E90-D9379353E9C3}"/>
              </a:ext>
            </a:extLst>
          </p:cNvPr>
          <p:cNvSpPr txBox="1"/>
          <p:nvPr/>
        </p:nvSpPr>
        <p:spPr>
          <a:xfrm>
            <a:off x="500332" y="2038313"/>
            <a:ext cx="11153955" cy="3108543"/>
          </a:xfrm>
          <a:prstGeom prst="rect">
            <a:avLst/>
          </a:prstGeom>
          <a:noFill/>
        </p:spPr>
        <p:txBody>
          <a:bodyPr wrap="square" rtlCol="0">
            <a:spAutoFit/>
          </a:bodyPr>
          <a:lstStyle/>
          <a:p>
            <a:r>
              <a:rPr lang="en-US" sz="1400" dirty="0"/>
              <a:t>Overall, </a:t>
            </a:r>
            <a:r>
              <a:rPr lang="en-US" sz="1400" dirty="0" err="1"/>
              <a:t>Rappi</a:t>
            </a:r>
            <a:r>
              <a:rPr lang="en-US" sz="1400" dirty="0"/>
              <a:t> credit card was launched in 2019, it was heavily marketed as a new product and it had a big impact on the number of new users, as well as the expenditure of it.</a:t>
            </a:r>
            <a:br>
              <a:rPr lang="en-US" sz="1400" dirty="0"/>
            </a:br>
            <a:br>
              <a:rPr lang="en-US" sz="1400" dirty="0"/>
            </a:br>
            <a:r>
              <a:rPr lang="en-US" sz="1400" dirty="0"/>
              <a:t>As time passed, the card has declined the number of new users, as well the expenditure and number of transactions these can be explained by the increase of the interest rate and CAT and without an important marketing campaign.</a:t>
            </a:r>
            <a:br>
              <a:rPr lang="en-US" sz="1400" dirty="0"/>
            </a:br>
            <a:br>
              <a:rPr lang="en-US" sz="1400" dirty="0"/>
            </a:br>
            <a:r>
              <a:rPr lang="en-US" sz="1400" dirty="0"/>
              <a:t>2020 was an important year to turn around the situation and take different actions, for me these are the actions to implement and not let this happen again:</a:t>
            </a:r>
          </a:p>
          <a:p>
            <a:endParaRPr lang="es-MX" sz="1400" dirty="0"/>
          </a:p>
          <a:p>
            <a:pPr marL="285750" indent="-285750">
              <a:buFont typeface="Arial" panose="020B0604020202020204" pitchFamily="34" charset="0"/>
              <a:buChar char="•"/>
            </a:pPr>
            <a:r>
              <a:rPr lang="en-US" sz="1400" dirty="0"/>
              <a:t>Generate a marketing campaign to get new users.</a:t>
            </a:r>
          </a:p>
          <a:p>
            <a:pPr marL="285750" indent="-285750">
              <a:buFont typeface="Arial" panose="020B0604020202020204" pitchFamily="34" charset="0"/>
              <a:buChar char="•"/>
            </a:pPr>
            <a:r>
              <a:rPr lang="en-US" sz="1400" dirty="0"/>
              <a:t>Clear vision to cut plastic cards in favor of digital cards at least in 50% to cut costs and be competitive in the market.</a:t>
            </a:r>
          </a:p>
          <a:p>
            <a:pPr marL="285750" indent="-285750">
              <a:buFont typeface="Arial" panose="020B0604020202020204" pitchFamily="34" charset="0"/>
              <a:buChar char="•"/>
            </a:pPr>
            <a:r>
              <a:rPr lang="en-US" sz="1400" dirty="0"/>
              <a:t>Set a goal to represent 1% of market share by the end of the year.</a:t>
            </a:r>
          </a:p>
          <a:p>
            <a:pPr marL="285750" indent="-285750">
              <a:buFont typeface="Arial" panose="020B0604020202020204" pitchFamily="34" charset="0"/>
              <a:buChar char="•"/>
            </a:pPr>
            <a:r>
              <a:rPr lang="en-US" sz="1400" dirty="0"/>
              <a:t>Forecast</a:t>
            </a:r>
            <a:endParaRPr lang="es-MX" sz="1400" dirty="0"/>
          </a:p>
          <a:p>
            <a:pPr marL="285750" indent="-285750">
              <a:buFont typeface="Arial" panose="020B0604020202020204" pitchFamily="34" charset="0"/>
              <a:buChar char="•"/>
            </a:pPr>
            <a:endParaRPr lang="es-MX" sz="1400" dirty="0"/>
          </a:p>
        </p:txBody>
      </p:sp>
      <p:pic>
        <p:nvPicPr>
          <p:cNvPr id="7" name="Imagen 6">
            <a:extLst>
              <a:ext uri="{FF2B5EF4-FFF2-40B4-BE49-F238E27FC236}">
                <a16:creationId xmlns:a16="http://schemas.microsoft.com/office/drawing/2014/main" id="{CDF29A57-5049-4744-AA72-68B7B62C6F50}"/>
              </a:ext>
            </a:extLst>
          </p:cNvPr>
          <p:cNvPicPr>
            <a:picLocks noChangeAspect="1"/>
          </p:cNvPicPr>
          <p:nvPr/>
        </p:nvPicPr>
        <p:blipFill>
          <a:blip r:embed="rId2"/>
          <a:stretch>
            <a:fillRect/>
          </a:stretch>
        </p:blipFill>
        <p:spPr>
          <a:xfrm>
            <a:off x="10639425" y="6267450"/>
            <a:ext cx="1552575" cy="590550"/>
          </a:xfrm>
          <a:prstGeom prst="rect">
            <a:avLst/>
          </a:prstGeom>
        </p:spPr>
      </p:pic>
    </p:spTree>
    <p:extLst>
      <p:ext uri="{BB962C8B-B14F-4D97-AF65-F5344CB8AC3E}">
        <p14:creationId xmlns:p14="http://schemas.microsoft.com/office/powerpoint/2010/main" val="240154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6A71D-44C2-4F42-A826-6B89C74A1E3C}"/>
              </a:ext>
            </a:extLst>
          </p:cNvPr>
          <p:cNvSpPr>
            <a:spLocks noGrp="1"/>
          </p:cNvSpPr>
          <p:nvPr>
            <p:ph type="title"/>
          </p:nvPr>
        </p:nvSpPr>
        <p:spPr>
          <a:xfrm>
            <a:off x="235526" y="16582"/>
            <a:ext cx="11734807" cy="1396582"/>
          </a:xfrm>
        </p:spPr>
        <p:txBody>
          <a:bodyPr>
            <a:noAutofit/>
          </a:bodyPr>
          <a:lstStyle/>
          <a:p>
            <a:r>
              <a:rPr lang="en-US" sz="1600" b="1" dirty="0"/>
              <a:t>1. We just launched the credit card to the market. As you might be aware, everyone was extremely busy planning and developing the product, but no one thought of coming up nor monitoring the key performance indicators of the business. What would be the key performance indicators you would come up as the most important to monitor a credit card business? How often would you suggest such indicators must be monitored? </a:t>
            </a:r>
            <a:endParaRPr lang="es-MX" sz="1600" b="1" dirty="0"/>
          </a:p>
        </p:txBody>
      </p:sp>
      <p:sp>
        <p:nvSpPr>
          <p:cNvPr id="3" name="Marcador de contenido 2">
            <a:extLst>
              <a:ext uri="{FF2B5EF4-FFF2-40B4-BE49-F238E27FC236}">
                <a16:creationId xmlns:a16="http://schemas.microsoft.com/office/drawing/2014/main" id="{5899F9CD-A4F8-4904-A147-DFADA006F583}"/>
              </a:ext>
            </a:extLst>
          </p:cNvPr>
          <p:cNvSpPr>
            <a:spLocks noGrp="1"/>
          </p:cNvSpPr>
          <p:nvPr>
            <p:ph idx="1"/>
          </p:nvPr>
        </p:nvSpPr>
        <p:spPr>
          <a:xfrm>
            <a:off x="360216" y="1413162"/>
            <a:ext cx="5375566" cy="4516581"/>
          </a:xfrm>
        </p:spPr>
        <p:txBody>
          <a:bodyPr>
            <a:normAutofit/>
          </a:bodyPr>
          <a:lstStyle/>
          <a:p>
            <a:pPr marL="0" indent="0">
              <a:buNone/>
            </a:pPr>
            <a:r>
              <a:rPr lang="en-US" sz="1400" dirty="0"/>
              <a:t>Being the case and knowing the characteristics of </a:t>
            </a:r>
            <a:r>
              <a:rPr lang="en-US" sz="1400" dirty="0" err="1"/>
              <a:t>Rappi</a:t>
            </a:r>
            <a:r>
              <a:rPr lang="en-US" sz="1400" dirty="0"/>
              <a:t> Credit Card (CC), I propose the following KPIs at table 1 (for the moment), KPIs need to evolve and become more specialized (many other KPI need to be analyzed).</a:t>
            </a:r>
          </a:p>
          <a:p>
            <a:endParaRPr lang="en-US" sz="1400" dirty="0"/>
          </a:p>
          <a:p>
            <a:endParaRPr lang="en-US" sz="1400" dirty="0"/>
          </a:p>
          <a:p>
            <a:endParaRPr lang="en-US" sz="1400" dirty="0"/>
          </a:p>
          <a:p>
            <a:endParaRPr lang="es-MX" sz="2000" dirty="0"/>
          </a:p>
        </p:txBody>
      </p:sp>
      <p:sp>
        <p:nvSpPr>
          <p:cNvPr id="5" name="CuadroTexto 4">
            <a:extLst>
              <a:ext uri="{FF2B5EF4-FFF2-40B4-BE49-F238E27FC236}">
                <a16:creationId xmlns:a16="http://schemas.microsoft.com/office/drawing/2014/main" id="{9A20006A-DAF7-4F42-BF3F-87F9C018E335}"/>
              </a:ext>
            </a:extLst>
          </p:cNvPr>
          <p:cNvSpPr txBox="1"/>
          <p:nvPr/>
        </p:nvSpPr>
        <p:spPr>
          <a:xfrm>
            <a:off x="872840" y="2397948"/>
            <a:ext cx="3505197" cy="307777"/>
          </a:xfrm>
          <a:prstGeom prst="rect">
            <a:avLst/>
          </a:prstGeom>
          <a:noFill/>
        </p:spPr>
        <p:txBody>
          <a:bodyPr wrap="square" rtlCol="0">
            <a:spAutoFit/>
          </a:bodyPr>
          <a:lstStyle/>
          <a:p>
            <a:r>
              <a:rPr lang="es-MX" sz="1400" dirty="0"/>
              <a:t>Table 1. Basic </a:t>
            </a:r>
            <a:r>
              <a:rPr lang="es-MX" sz="1400" dirty="0" err="1"/>
              <a:t>KPIs</a:t>
            </a:r>
            <a:r>
              <a:rPr lang="es-MX" sz="1400" dirty="0"/>
              <a:t> </a:t>
            </a:r>
            <a:r>
              <a:rPr lang="es-MX" sz="1400" dirty="0" err="1"/>
              <a:t>for</a:t>
            </a:r>
            <a:r>
              <a:rPr lang="es-MX" sz="1400" dirty="0"/>
              <a:t> </a:t>
            </a:r>
            <a:r>
              <a:rPr lang="es-MX" sz="1400" dirty="0" err="1"/>
              <a:t>Rappi</a:t>
            </a:r>
            <a:r>
              <a:rPr lang="es-MX" sz="1400" dirty="0"/>
              <a:t> CC</a:t>
            </a:r>
          </a:p>
        </p:txBody>
      </p:sp>
      <p:pic>
        <p:nvPicPr>
          <p:cNvPr id="7" name="Imagen 6">
            <a:extLst>
              <a:ext uri="{FF2B5EF4-FFF2-40B4-BE49-F238E27FC236}">
                <a16:creationId xmlns:a16="http://schemas.microsoft.com/office/drawing/2014/main" id="{50BC8CCF-43FC-4877-9193-D331917B4145}"/>
              </a:ext>
            </a:extLst>
          </p:cNvPr>
          <p:cNvPicPr>
            <a:picLocks noChangeAspect="1"/>
          </p:cNvPicPr>
          <p:nvPr/>
        </p:nvPicPr>
        <p:blipFill>
          <a:blip r:embed="rId2"/>
          <a:stretch>
            <a:fillRect/>
          </a:stretch>
        </p:blipFill>
        <p:spPr>
          <a:xfrm>
            <a:off x="7647705" y="3897821"/>
            <a:ext cx="3671455" cy="1928405"/>
          </a:xfrm>
          <a:prstGeom prst="rect">
            <a:avLst/>
          </a:prstGeom>
        </p:spPr>
      </p:pic>
      <p:sp>
        <p:nvSpPr>
          <p:cNvPr id="8" name="CuadroTexto 7">
            <a:extLst>
              <a:ext uri="{FF2B5EF4-FFF2-40B4-BE49-F238E27FC236}">
                <a16:creationId xmlns:a16="http://schemas.microsoft.com/office/drawing/2014/main" id="{87B1C922-F937-4343-819C-030ED8B88CC7}"/>
              </a:ext>
            </a:extLst>
          </p:cNvPr>
          <p:cNvSpPr txBox="1"/>
          <p:nvPr/>
        </p:nvSpPr>
        <p:spPr>
          <a:xfrm>
            <a:off x="872840" y="2703206"/>
            <a:ext cx="3505197"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Number of CC</a:t>
            </a:r>
          </a:p>
          <a:p>
            <a:pPr marL="285750" indent="-285750">
              <a:buFont typeface="Arial" panose="020B0604020202020204" pitchFamily="34" charset="0"/>
              <a:buChar char="•"/>
            </a:pPr>
            <a:r>
              <a:rPr lang="en-US" sz="1400" dirty="0"/>
              <a:t>Total Balance awarded</a:t>
            </a:r>
          </a:p>
          <a:p>
            <a:pPr marL="285750" indent="-285750">
              <a:buFont typeface="Arial" panose="020B0604020202020204" pitchFamily="34" charset="0"/>
              <a:buChar char="•"/>
            </a:pPr>
            <a:r>
              <a:rPr lang="en-US" sz="1400" dirty="0"/>
              <a:t>Effective rate per balance</a:t>
            </a:r>
          </a:p>
          <a:p>
            <a:pPr marL="285750" indent="-285750">
              <a:buFont typeface="Arial" panose="020B0604020202020204" pitchFamily="34" charset="0"/>
              <a:buChar char="•"/>
            </a:pPr>
            <a:r>
              <a:rPr lang="en-US" sz="1400" dirty="0"/>
              <a:t>Number of Current CC</a:t>
            </a:r>
          </a:p>
          <a:p>
            <a:pPr marL="285750" indent="-285750">
              <a:buFont typeface="Arial" panose="020B0604020202020204" pitchFamily="34" charset="0"/>
              <a:buChar char="•"/>
            </a:pPr>
            <a:r>
              <a:rPr lang="en-US" sz="1400" dirty="0"/>
              <a:t>Number of CC in use </a:t>
            </a:r>
          </a:p>
          <a:p>
            <a:pPr marL="285750" indent="-285750">
              <a:buFont typeface="Arial" panose="020B0604020202020204" pitchFamily="34" charset="0"/>
              <a:buChar char="•"/>
            </a:pPr>
            <a:r>
              <a:rPr lang="en-US" sz="1400" dirty="0"/>
              <a:t>Proportion CC in use  vs Current CC </a:t>
            </a:r>
          </a:p>
          <a:p>
            <a:pPr marL="285750" indent="-285750">
              <a:buFont typeface="Arial" panose="020B0604020202020204" pitchFamily="34" charset="0"/>
              <a:buChar char="•"/>
            </a:pPr>
            <a:r>
              <a:rPr lang="en-US" sz="1400" dirty="0"/>
              <a:t>Accounts with CC</a:t>
            </a:r>
          </a:p>
          <a:p>
            <a:pPr marL="285750" indent="-285750">
              <a:buFont typeface="Arial" panose="020B0604020202020204" pitchFamily="34" charset="0"/>
              <a:buChar char="•"/>
            </a:pPr>
            <a:r>
              <a:rPr lang="en-US" sz="1400" dirty="0"/>
              <a:t>Number of CC that pay total debt </a:t>
            </a:r>
          </a:p>
          <a:p>
            <a:pPr marL="285750" indent="-285750">
              <a:buFont typeface="Arial" panose="020B0604020202020204" pitchFamily="34" charset="0"/>
              <a:buChar char="•"/>
            </a:pPr>
            <a:r>
              <a:rPr lang="en-US" sz="1400" dirty="0"/>
              <a:t>Number of CC that pay installment debt </a:t>
            </a:r>
          </a:p>
          <a:p>
            <a:pPr marL="285750" indent="-285750">
              <a:buFont typeface="Arial" panose="020B0604020202020204" pitchFamily="34" charset="0"/>
              <a:buChar char="•"/>
            </a:pPr>
            <a:r>
              <a:rPr lang="en-US" sz="1400" dirty="0"/>
              <a:t>Number of Operations of CC</a:t>
            </a:r>
          </a:p>
          <a:p>
            <a:pPr marL="285750" indent="-285750">
              <a:buFont typeface="Arial" panose="020B0604020202020204" pitchFamily="34" charset="0"/>
              <a:buChar char="•"/>
            </a:pPr>
            <a:r>
              <a:rPr lang="en-US" sz="1400" dirty="0"/>
              <a:t>Number of Operations vs CC in Use</a:t>
            </a:r>
          </a:p>
          <a:p>
            <a:pPr marL="285750" indent="-285750">
              <a:buFont typeface="Arial" panose="020B0604020202020204" pitchFamily="34" charset="0"/>
              <a:buChar char="•"/>
            </a:pPr>
            <a:r>
              <a:rPr lang="en-US" sz="1400" dirty="0"/>
              <a:t>Total Average credit balance</a:t>
            </a:r>
          </a:p>
          <a:p>
            <a:pPr marL="285750" indent="-285750">
              <a:buFont typeface="Arial" panose="020B0604020202020204" pitchFamily="34" charset="0"/>
              <a:buChar char="•"/>
            </a:pPr>
            <a:r>
              <a:rPr lang="en-US" sz="1400" dirty="0"/>
              <a:t>Average balance per CC</a:t>
            </a:r>
          </a:p>
          <a:p>
            <a:pPr marL="285750" indent="-285750">
              <a:buFont typeface="Arial" panose="020B0604020202020204" pitchFamily="34" charset="0"/>
              <a:buChar char="•"/>
            </a:pPr>
            <a:r>
              <a:rPr lang="en-US" sz="1400" dirty="0"/>
              <a:t>% cashback vs total balance</a:t>
            </a:r>
          </a:p>
          <a:p>
            <a:pPr marL="285750" indent="-285750">
              <a:buFont typeface="Arial" panose="020B0604020202020204" pitchFamily="34" charset="0"/>
              <a:buChar char="•"/>
            </a:pPr>
            <a:r>
              <a:rPr lang="en-US" sz="1400" dirty="0"/>
              <a:t>% of cashback spent in </a:t>
            </a:r>
            <a:r>
              <a:rPr lang="en-US" sz="1400" dirty="0" err="1"/>
              <a:t>Rappi</a:t>
            </a:r>
            <a:endParaRPr lang="en-US" sz="1400" dirty="0"/>
          </a:p>
          <a:p>
            <a:pPr marL="285750" indent="-285750">
              <a:buFont typeface="Arial" panose="020B0604020202020204" pitchFamily="34" charset="0"/>
              <a:buChar char="•"/>
            </a:pPr>
            <a:r>
              <a:rPr lang="en-US" sz="1400" dirty="0"/>
              <a:t>Total Fraud Balance</a:t>
            </a:r>
          </a:p>
          <a:p>
            <a:pPr marL="285750" indent="-285750">
              <a:buFont typeface="Arial" panose="020B0604020202020204" pitchFamily="34" charset="0"/>
              <a:buChar char="•"/>
            </a:pPr>
            <a:r>
              <a:rPr lang="en-US" sz="1400" dirty="0"/>
              <a:t>Fraud balance vs total balance</a:t>
            </a:r>
          </a:p>
          <a:p>
            <a:pPr marL="285750" indent="-285750">
              <a:buFont typeface="Arial" panose="020B0604020202020204" pitchFamily="34" charset="0"/>
              <a:buChar char="•"/>
            </a:pPr>
            <a:r>
              <a:rPr lang="en-US" sz="1400" dirty="0"/>
              <a:t>Non payment Rate</a:t>
            </a:r>
            <a:endParaRPr lang="es-MX" sz="1400" dirty="0"/>
          </a:p>
        </p:txBody>
      </p:sp>
      <p:sp>
        <p:nvSpPr>
          <p:cNvPr id="10" name="CuadroTexto 9">
            <a:extLst>
              <a:ext uri="{FF2B5EF4-FFF2-40B4-BE49-F238E27FC236}">
                <a16:creationId xmlns:a16="http://schemas.microsoft.com/office/drawing/2014/main" id="{6F60B7FA-4186-4B13-8A8B-21A607BBD78E}"/>
              </a:ext>
            </a:extLst>
          </p:cNvPr>
          <p:cNvSpPr txBox="1"/>
          <p:nvPr/>
        </p:nvSpPr>
        <p:spPr>
          <a:xfrm>
            <a:off x="6456218" y="1316179"/>
            <a:ext cx="5375566" cy="1815882"/>
          </a:xfrm>
          <a:prstGeom prst="rect">
            <a:avLst/>
          </a:prstGeom>
          <a:noFill/>
        </p:spPr>
        <p:txBody>
          <a:bodyPr wrap="square">
            <a:spAutoFit/>
          </a:bodyPr>
          <a:lstStyle/>
          <a:p>
            <a:r>
              <a:rPr lang="en-US" sz="1400" dirty="0"/>
              <a:t>How to monitor the KPIs? To keep track of the development and trend of this product it's important to analyze on a daily basis, weakly, monthly, and so on (in absolute values and relative [% of increase or decrease]), and to forecast them in the same way.</a:t>
            </a:r>
            <a:br>
              <a:rPr lang="en-US" sz="1400" dirty="0"/>
            </a:br>
            <a:br>
              <a:rPr lang="en-US" sz="1400" dirty="0"/>
            </a:br>
            <a:r>
              <a:rPr lang="en-US" sz="1400" dirty="0"/>
              <a:t>The importance of these is analyzing what happens (if we achieve the goals or not) to take action in order to achieve the goals (these kinds of actions can be in MKT to attract more users, deals on/off the app, </a:t>
            </a:r>
            <a:r>
              <a:rPr lang="en-US" sz="1400" dirty="0" err="1"/>
              <a:t>etc</a:t>
            </a:r>
            <a:r>
              <a:rPr lang="en-US" sz="1400" dirty="0"/>
              <a:t>).</a:t>
            </a:r>
          </a:p>
        </p:txBody>
      </p:sp>
    </p:spTree>
    <p:extLst>
      <p:ext uri="{BB962C8B-B14F-4D97-AF65-F5344CB8AC3E}">
        <p14:creationId xmlns:p14="http://schemas.microsoft.com/office/powerpoint/2010/main" val="176699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11733-777F-4E57-8F6B-0DE6EA71E310}"/>
              </a:ext>
            </a:extLst>
          </p:cNvPr>
          <p:cNvSpPr>
            <a:spLocks noGrp="1"/>
          </p:cNvSpPr>
          <p:nvPr>
            <p:ph type="title"/>
          </p:nvPr>
        </p:nvSpPr>
        <p:spPr>
          <a:xfrm>
            <a:off x="311726" y="143452"/>
            <a:ext cx="11658601" cy="1325563"/>
          </a:xfrm>
        </p:spPr>
        <p:txBody>
          <a:bodyPr>
            <a:noAutofit/>
          </a:bodyPr>
          <a:lstStyle/>
          <a:p>
            <a:r>
              <a:rPr lang="en-US" sz="1600" b="1" dirty="0"/>
              <a:t>2. Dealing with diverse stakeholders is difficult. Where one might interpret a 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 Propose a problem resolution strategy with the stakeholders. How would you deal with this issue? Which facts would you present?</a:t>
            </a:r>
            <a:endParaRPr lang="es-MX" sz="1600" b="1" dirty="0"/>
          </a:p>
        </p:txBody>
      </p:sp>
      <p:sp>
        <p:nvSpPr>
          <p:cNvPr id="3" name="Marcador de contenido 2">
            <a:extLst>
              <a:ext uri="{FF2B5EF4-FFF2-40B4-BE49-F238E27FC236}">
                <a16:creationId xmlns:a16="http://schemas.microsoft.com/office/drawing/2014/main" id="{B9DEB40D-6864-466B-93DD-48B50FDC4E01}"/>
              </a:ext>
            </a:extLst>
          </p:cNvPr>
          <p:cNvSpPr>
            <a:spLocks noGrp="1"/>
          </p:cNvSpPr>
          <p:nvPr>
            <p:ph idx="1"/>
          </p:nvPr>
        </p:nvSpPr>
        <p:spPr>
          <a:xfrm>
            <a:off x="803563" y="1964170"/>
            <a:ext cx="9975273" cy="3674630"/>
          </a:xfrm>
        </p:spPr>
        <p:txBody>
          <a:bodyPr>
            <a:noAutofit/>
          </a:bodyPr>
          <a:lstStyle/>
          <a:p>
            <a:r>
              <a:rPr lang="en-US" sz="1400" dirty="0"/>
              <a:t>Let’s</a:t>
            </a:r>
            <a:r>
              <a:rPr lang="es-MX" sz="1400" dirty="0"/>
              <a:t> </a:t>
            </a:r>
            <a:r>
              <a:rPr lang="en-US" sz="1400" dirty="0"/>
              <a:t>take</a:t>
            </a:r>
            <a:r>
              <a:rPr lang="es-MX" sz="1400" dirty="0"/>
              <a:t> </a:t>
            </a:r>
            <a:r>
              <a:rPr lang="es-MX" sz="1400" dirty="0" err="1"/>
              <a:t>the</a:t>
            </a:r>
            <a:r>
              <a:rPr lang="es-MX" sz="1400" dirty="0"/>
              <a:t> </a:t>
            </a:r>
            <a:r>
              <a:rPr lang="es-MX" sz="1400" dirty="0" err="1"/>
              <a:t>dormant</a:t>
            </a:r>
            <a:r>
              <a:rPr lang="es-MX" sz="1400" dirty="0"/>
              <a:t> concept and </a:t>
            </a:r>
            <a:r>
              <a:rPr lang="es-MX" sz="1400" dirty="0" err="1"/>
              <a:t>make</a:t>
            </a:r>
            <a:r>
              <a:rPr lang="es-MX" sz="1400" dirty="0"/>
              <a:t> </a:t>
            </a:r>
            <a:r>
              <a:rPr lang="es-MX" sz="1400" dirty="0" err="1"/>
              <a:t>it</a:t>
            </a:r>
            <a:r>
              <a:rPr lang="es-MX" sz="1400" dirty="0"/>
              <a:t> </a:t>
            </a:r>
            <a:r>
              <a:rPr lang="es-MX" sz="1400" dirty="0" err="1"/>
              <a:t>clear</a:t>
            </a:r>
            <a:r>
              <a:rPr lang="es-MX" sz="1400" dirty="0"/>
              <a:t> </a:t>
            </a:r>
            <a:r>
              <a:rPr lang="es-MX" sz="1400" dirty="0" err="1"/>
              <a:t>to</a:t>
            </a:r>
            <a:r>
              <a:rPr lang="es-MX" sz="1400" dirty="0"/>
              <a:t> </a:t>
            </a:r>
            <a:r>
              <a:rPr lang="es-MX" sz="1400" dirty="0" err="1"/>
              <a:t>the</a:t>
            </a:r>
            <a:r>
              <a:rPr lang="es-MX" sz="1400" dirty="0"/>
              <a:t> </a:t>
            </a:r>
            <a:r>
              <a:rPr lang="es-MX" sz="1400" dirty="0" err="1"/>
              <a:t>stakeholders</a:t>
            </a:r>
            <a:r>
              <a:rPr lang="es-MX" sz="1400" dirty="0"/>
              <a:t>.</a:t>
            </a:r>
          </a:p>
          <a:p>
            <a:pPr lvl="1"/>
            <a:r>
              <a:rPr lang="es-MX" sz="1400" dirty="0" err="1"/>
              <a:t>Dormant</a:t>
            </a:r>
            <a:r>
              <a:rPr lang="es-MX" sz="1400" dirty="0"/>
              <a:t>: a </a:t>
            </a:r>
            <a:r>
              <a:rPr lang="en-US" sz="1400" dirty="0"/>
              <a:t>customer that has without any transaction in 3 months (being proactive, 4 or 6 months is too much wasted time, it’s needed to accelerate the card use rate in a shorter time).</a:t>
            </a:r>
          </a:p>
          <a:p>
            <a:endParaRPr lang="en-US" sz="1400" dirty="0"/>
          </a:p>
        </p:txBody>
      </p:sp>
      <p:pic>
        <p:nvPicPr>
          <p:cNvPr id="5" name="Imagen 4">
            <a:extLst>
              <a:ext uri="{FF2B5EF4-FFF2-40B4-BE49-F238E27FC236}">
                <a16:creationId xmlns:a16="http://schemas.microsoft.com/office/drawing/2014/main" id="{7175CC46-C0A9-40A8-AE5E-5AE5093CAC32}"/>
              </a:ext>
            </a:extLst>
          </p:cNvPr>
          <p:cNvPicPr>
            <a:picLocks noChangeAspect="1"/>
          </p:cNvPicPr>
          <p:nvPr/>
        </p:nvPicPr>
        <p:blipFill>
          <a:blip r:embed="rId2"/>
          <a:stretch>
            <a:fillRect/>
          </a:stretch>
        </p:blipFill>
        <p:spPr>
          <a:xfrm>
            <a:off x="581891" y="3174278"/>
            <a:ext cx="4552950" cy="3181350"/>
          </a:xfrm>
          <a:prstGeom prst="rect">
            <a:avLst/>
          </a:prstGeom>
        </p:spPr>
      </p:pic>
      <p:sp>
        <p:nvSpPr>
          <p:cNvPr id="6" name="CuadroTexto 5">
            <a:extLst>
              <a:ext uri="{FF2B5EF4-FFF2-40B4-BE49-F238E27FC236}">
                <a16:creationId xmlns:a16="http://schemas.microsoft.com/office/drawing/2014/main" id="{AB1E1795-2E5E-48D5-A4C1-C57D3CEFE657}"/>
              </a:ext>
            </a:extLst>
          </p:cNvPr>
          <p:cNvSpPr txBox="1"/>
          <p:nvPr/>
        </p:nvSpPr>
        <p:spPr>
          <a:xfrm>
            <a:off x="5734917" y="4673723"/>
            <a:ext cx="4078433" cy="461665"/>
          </a:xfrm>
          <a:prstGeom prst="rect">
            <a:avLst/>
          </a:prstGeom>
          <a:noFill/>
        </p:spPr>
        <p:txBody>
          <a:bodyPr wrap="square" rtlCol="0">
            <a:spAutoFit/>
          </a:bodyPr>
          <a:lstStyle/>
          <a:p>
            <a:r>
              <a:rPr lang="es-MX" sz="1200" dirty="0" err="1"/>
              <a:t>Create</a:t>
            </a:r>
            <a:r>
              <a:rPr lang="es-MX" sz="1200" dirty="0"/>
              <a:t> </a:t>
            </a:r>
            <a:r>
              <a:rPr lang="es-MX" sz="1200" dirty="0" err="1"/>
              <a:t>this</a:t>
            </a:r>
            <a:r>
              <a:rPr lang="es-MX" sz="1200" dirty="0"/>
              <a:t> </a:t>
            </a:r>
            <a:r>
              <a:rPr lang="es-MX" sz="1200" dirty="0" err="1"/>
              <a:t>kind</a:t>
            </a:r>
            <a:r>
              <a:rPr lang="es-MX" sz="1200" dirty="0"/>
              <a:t> </a:t>
            </a:r>
            <a:r>
              <a:rPr lang="es-MX" sz="1200" dirty="0" err="1"/>
              <a:t>of</a:t>
            </a:r>
            <a:r>
              <a:rPr lang="es-MX" sz="1200" dirty="0"/>
              <a:t> </a:t>
            </a:r>
            <a:r>
              <a:rPr lang="es-MX" sz="1200" dirty="0" err="1"/>
              <a:t>deals</a:t>
            </a:r>
            <a:r>
              <a:rPr lang="es-MX" sz="1200" dirty="0"/>
              <a:t> </a:t>
            </a:r>
            <a:r>
              <a:rPr lang="es-MX" sz="1200" dirty="0" err="1"/>
              <a:t>for</a:t>
            </a:r>
            <a:r>
              <a:rPr lang="es-MX" sz="1200" dirty="0"/>
              <a:t> </a:t>
            </a:r>
            <a:r>
              <a:rPr lang="es-MX" sz="1200" dirty="0" err="1"/>
              <a:t>dormant</a:t>
            </a:r>
            <a:r>
              <a:rPr lang="es-MX" sz="1200" dirty="0"/>
              <a:t> </a:t>
            </a:r>
            <a:r>
              <a:rPr lang="es-MX" sz="1200" dirty="0" err="1"/>
              <a:t>users</a:t>
            </a:r>
            <a:r>
              <a:rPr lang="es-MX" sz="1200" dirty="0"/>
              <a:t> </a:t>
            </a:r>
            <a:r>
              <a:rPr lang="es-MX" sz="1200" dirty="0" err="1"/>
              <a:t>using</a:t>
            </a:r>
            <a:r>
              <a:rPr lang="es-MX" sz="1200" dirty="0"/>
              <a:t> </a:t>
            </a:r>
            <a:r>
              <a:rPr lang="es-MX" sz="1200" dirty="0" err="1"/>
              <a:t>different</a:t>
            </a:r>
            <a:r>
              <a:rPr lang="es-MX" sz="1200" dirty="0"/>
              <a:t> </a:t>
            </a:r>
            <a:r>
              <a:rPr lang="es-MX" sz="1200" dirty="0" err="1"/>
              <a:t>verticals</a:t>
            </a:r>
            <a:r>
              <a:rPr lang="es-MX" sz="1200" dirty="0"/>
              <a:t> </a:t>
            </a:r>
            <a:r>
              <a:rPr lang="es-MX" sz="1200" dirty="0" err="1"/>
              <a:t>of</a:t>
            </a:r>
            <a:r>
              <a:rPr lang="es-MX" sz="1200" dirty="0"/>
              <a:t> </a:t>
            </a:r>
            <a:r>
              <a:rPr lang="es-MX" sz="1200" dirty="0" err="1"/>
              <a:t>Rappi</a:t>
            </a:r>
            <a:r>
              <a:rPr lang="es-MX" sz="1200" dirty="0"/>
              <a:t> (</a:t>
            </a:r>
            <a:r>
              <a:rPr lang="es-MX" sz="1200" dirty="0" err="1"/>
              <a:t>travel</a:t>
            </a:r>
            <a:r>
              <a:rPr lang="es-MX" sz="1200" dirty="0"/>
              <a:t>, </a:t>
            </a:r>
            <a:r>
              <a:rPr lang="es-MX" sz="1200" dirty="0" err="1"/>
              <a:t>ecommerce</a:t>
            </a:r>
            <a:r>
              <a:rPr lang="es-MX" sz="1200" dirty="0"/>
              <a:t>, restaurant, </a:t>
            </a:r>
            <a:r>
              <a:rPr lang="es-MX" sz="1200" dirty="0" err="1"/>
              <a:t>etc</a:t>
            </a:r>
            <a:r>
              <a:rPr lang="es-MX" sz="1200" dirty="0"/>
              <a:t>).</a:t>
            </a:r>
          </a:p>
        </p:txBody>
      </p:sp>
      <p:cxnSp>
        <p:nvCxnSpPr>
          <p:cNvPr id="8" name="Conector recto de flecha 7">
            <a:extLst>
              <a:ext uri="{FF2B5EF4-FFF2-40B4-BE49-F238E27FC236}">
                <a16:creationId xmlns:a16="http://schemas.microsoft.com/office/drawing/2014/main" id="{2CF1FBC2-EC81-4F77-8137-E57C70883A38}"/>
              </a:ext>
            </a:extLst>
          </p:cNvPr>
          <p:cNvCxnSpPr>
            <a:cxnSpLocks/>
          </p:cNvCxnSpPr>
          <p:nvPr/>
        </p:nvCxnSpPr>
        <p:spPr>
          <a:xfrm flipH="1">
            <a:off x="5347855" y="4932219"/>
            <a:ext cx="3870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9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DB8F25-3184-4F57-A9B8-E1CCAB224758}"/>
              </a:ext>
            </a:extLst>
          </p:cNvPr>
          <p:cNvSpPr>
            <a:spLocks noGrp="1"/>
          </p:cNvSpPr>
          <p:nvPr>
            <p:ph idx="1"/>
          </p:nvPr>
        </p:nvSpPr>
        <p:spPr>
          <a:xfrm>
            <a:off x="311726" y="1579852"/>
            <a:ext cx="11499272" cy="4802187"/>
          </a:xfrm>
        </p:spPr>
        <p:txBody>
          <a:bodyPr>
            <a:normAutofit/>
          </a:bodyPr>
          <a:lstStyle/>
          <a:p>
            <a:r>
              <a:rPr lang="en-US" sz="1400" dirty="0"/>
              <a:t>Defining the concept is not an issue, the existence of dormants is, facts to be presented are the following:</a:t>
            </a:r>
          </a:p>
          <a:p>
            <a:pPr marL="800100" lvl="1" indent="-342900">
              <a:buFont typeface="+mj-lt"/>
              <a:buAutoNum type="arabicPeriod"/>
            </a:pPr>
            <a:r>
              <a:rPr lang="en-US" sz="1400" dirty="0"/>
              <a:t>Total number of CC vs Number of CC in use, to analyze the number, ratio, and trend of dormants.</a:t>
            </a:r>
          </a:p>
          <a:p>
            <a:pPr marL="800100" lvl="1" indent="-342900">
              <a:buFont typeface="+mj-lt"/>
              <a:buAutoNum type="arabicPeriod"/>
            </a:pPr>
            <a:r>
              <a:rPr lang="en-US" sz="1400" dirty="0"/>
              <a:t>Analyze shopping patterns for dormants (not only with </a:t>
            </a:r>
            <a:r>
              <a:rPr lang="en-US" sz="1400" dirty="0" err="1"/>
              <a:t>Rappy</a:t>
            </a:r>
            <a:r>
              <a:rPr lang="en-US" sz="1400" dirty="0"/>
              <a:t> card, as well as other payment options) to have the probable reason to stop using </a:t>
            </a:r>
            <a:r>
              <a:rPr lang="en-US" sz="1400" dirty="0" err="1"/>
              <a:t>Rappi</a:t>
            </a:r>
            <a:r>
              <a:rPr lang="en-US" sz="1400" dirty="0"/>
              <a:t> card.</a:t>
            </a:r>
          </a:p>
          <a:p>
            <a:pPr marL="800100" lvl="1" indent="-342900">
              <a:buFont typeface="+mj-lt"/>
              <a:buAutoNum type="arabicPeriod"/>
            </a:pPr>
            <a:r>
              <a:rPr lang="en-US" sz="1400" dirty="0"/>
              <a:t>Know current deals of </a:t>
            </a:r>
            <a:r>
              <a:rPr lang="en-US" sz="1400" dirty="0" err="1"/>
              <a:t>Rappi</a:t>
            </a:r>
            <a:r>
              <a:rPr lang="en-US" sz="1400" dirty="0"/>
              <a:t> card (cashback, balance limit) vs other payment options deals (installments, cashback, miles, balance limit, </a:t>
            </a:r>
            <a:r>
              <a:rPr lang="en-US" sz="1400" dirty="0" err="1"/>
              <a:t>etc</a:t>
            </a:r>
            <a:r>
              <a:rPr lang="en-US" sz="1400" dirty="0"/>
              <a:t>)</a:t>
            </a:r>
          </a:p>
          <a:p>
            <a:pPr marL="800100" lvl="1" indent="-342900">
              <a:buFont typeface="+mj-lt"/>
              <a:buAutoNum type="arabicPeriod"/>
            </a:pPr>
            <a:r>
              <a:rPr lang="en-US" sz="1400" dirty="0"/>
              <a:t>Establish a KPI for a healthy dormant ratio (example, 15%)</a:t>
            </a:r>
          </a:p>
          <a:p>
            <a:pPr marL="800100" lvl="1" indent="-342900">
              <a:buFont typeface="+mj-lt"/>
              <a:buAutoNum type="arabicPeriod"/>
            </a:pPr>
            <a:endParaRPr lang="en-US" sz="1400" dirty="0"/>
          </a:p>
          <a:p>
            <a:r>
              <a:rPr lang="en-US" sz="1400" dirty="0"/>
              <a:t>Scenario, for the last 4 weeks, the dormants have been increasing reaching 16%, what can we do so people use </a:t>
            </a:r>
            <a:r>
              <a:rPr lang="en-US" sz="1400" dirty="0" err="1"/>
              <a:t>Rappi</a:t>
            </a:r>
            <a:r>
              <a:rPr lang="en-US" sz="1400" dirty="0"/>
              <a:t> card again?</a:t>
            </a:r>
          </a:p>
          <a:p>
            <a:pPr lvl="1">
              <a:buFont typeface="Courier New" panose="02070309020205020404" pitchFamily="49" charset="0"/>
              <a:buChar char="o"/>
            </a:pPr>
            <a:r>
              <a:rPr lang="en-US" sz="1400" dirty="0"/>
              <a:t>With the presented facts, the next actions will be, to offer an extra discount, installments (or a new deal we can get) to dormant users to reactivate users, if there is not enough, bringing new users to expand our current base will help, for that is necessary to focus on MKT (an option can be CAC deals).</a:t>
            </a:r>
          </a:p>
          <a:p>
            <a:pPr lvl="1">
              <a:buFont typeface="Courier New" panose="02070309020205020404" pitchFamily="49" charset="0"/>
              <a:buChar char="o"/>
            </a:pPr>
            <a:r>
              <a:rPr lang="en-US" sz="1400" dirty="0"/>
              <a:t>Its really hard to have a dormant ratio of 0%, the point is to set a goal where we consider dormants as dangerous for </a:t>
            </a:r>
            <a:r>
              <a:rPr lang="en-US" sz="1400" dirty="0" err="1"/>
              <a:t>Rappi</a:t>
            </a:r>
            <a:r>
              <a:rPr lang="en-US" sz="1400" dirty="0"/>
              <a:t> (as the example given) to take action to solve the issue, and evaluate the results of those actions, on the way to build strategies in the future (based on KPI analysis and work with Growth or other departments).</a:t>
            </a:r>
          </a:p>
          <a:p>
            <a:pPr lvl="1">
              <a:buFont typeface="Courier New" panose="02070309020205020404" pitchFamily="49" charset="0"/>
              <a:buChar char="o"/>
            </a:pPr>
            <a:r>
              <a:rPr lang="en-US" sz="1400" dirty="0"/>
              <a:t>Another important goal to set is current market share and how much will  represent in the future, then compete in the market of CC, so it doesn't matter that we have dormants, we need to expand our client base.</a:t>
            </a:r>
          </a:p>
          <a:p>
            <a:endParaRPr lang="es-MX" sz="2400" dirty="0"/>
          </a:p>
        </p:txBody>
      </p:sp>
      <p:sp>
        <p:nvSpPr>
          <p:cNvPr id="7" name="Título 1">
            <a:extLst>
              <a:ext uri="{FF2B5EF4-FFF2-40B4-BE49-F238E27FC236}">
                <a16:creationId xmlns:a16="http://schemas.microsoft.com/office/drawing/2014/main" id="{3F01AAD0-C055-4313-920A-6FD327DC19C2}"/>
              </a:ext>
            </a:extLst>
          </p:cNvPr>
          <p:cNvSpPr txBox="1">
            <a:spLocks/>
          </p:cNvSpPr>
          <p:nvPr/>
        </p:nvSpPr>
        <p:spPr>
          <a:xfrm>
            <a:off x="311726" y="143452"/>
            <a:ext cx="1165860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2. Dealing with diverse stakeholders is difficult. Where one might interpret a 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 Propose a problem resolution strategy with the stakeholders. How would you deal with this issue? Which facts would you present?</a:t>
            </a:r>
            <a:endParaRPr lang="es-MX" sz="1600" b="1" dirty="0"/>
          </a:p>
        </p:txBody>
      </p:sp>
    </p:spTree>
    <p:extLst>
      <p:ext uri="{BB962C8B-B14F-4D97-AF65-F5344CB8AC3E}">
        <p14:creationId xmlns:p14="http://schemas.microsoft.com/office/powerpoint/2010/main" val="428838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ABAE2-3A72-43B2-8B5F-120331B19749}"/>
              </a:ext>
            </a:extLst>
          </p:cNvPr>
          <p:cNvSpPr>
            <a:spLocks noGrp="1"/>
          </p:cNvSpPr>
          <p:nvPr>
            <p:ph type="title"/>
          </p:nvPr>
        </p:nvSpPr>
        <p:spPr>
          <a:xfrm>
            <a:off x="365995" y="115743"/>
            <a:ext cx="11341096" cy="1325563"/>
          </a:xfrm>
        </p:spPr>
        <p:txBody>
          <a:bodyPr>
            <a:noAutofit/>
          </a:bodyPr>
          <a:lstStyle/>
          <a:p>
            <a:r>
              <a:rPr lang="en-US" sz="1800" b="1" dirty="0"/>
              <a:t>3. What should we do to centralize the data in order to display it in charts for KPI monitoring? What would you propose the data governance strategy should be?</a:t>
            </a:r>
            <a:endParaRPr lang="es-MX" sz="1800" b="1" dirty="0"/>
          </a:p>
        </p:txBody>
      </p:sp>
      <p:pic>
        <p:nvPicPr>
          <p:cNvPr id="9" name="Marcador de contenido 8">
            <a:extLst>
              <a:ext uri="{FF2B5EF4-FFF2-40B4-BE49-F238E27FC236}">
                <a16:creationId xmlns:a16="http://schemas.microsoft.com/office/drawing/2014/main" id="{F9B477F3-E57A-44FB-8174-89732FF327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02"/>
          <a:stretch/>
        </p:blipFill>
        <p:spPr bwMode="auto">
          <a:xfrm rot="10800000" flipH="1" flipV="1">
            <a:off x="2608863" y="3581400"/>
            <a:ext cx="6434287" cy="270786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a:extLst>
              <a:ext uri="{FF2B5EF4-FFF2-40B4-BE49-F238E27FC236}">
                <a16:creationId xmlns:a16="http://schemas.microsoft.com/office/drawing/2014/main" id="{B3C958C1-D543-4C5B-826B-7897E37F66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0" name="CuadroTexto 9">
            <a:extLst>
              <a:ext uri="{FF2B5EF4-FFF2-40B4-BE49-F238E27FC236}">
                <a16:creationId xmlns:a16="http://schemas.microsoft.com/office/drawing/2014/main" id="{7E0E00AB-0A01-4595-97E7-0B88CF4A928A}"/>
              </a:ext>
            </a:extLst>
          </p:cNvPr>
          <p:cNvSpPr txBox="1"/>
          <p:nvPr/>
        </p:nvSpPr>
        <p:spPr>
          <a:xfrm>
            <a:off x="365995" y="1633073"/>
            <a:ext cx="10681855" cy="1643527"/>
          </a:xfrm>
          <a:prstGeom prst="rect">
            <a:avLst/>
          </a:prstGeom>
        </p:spPr>
        <p:txBody>
          <a:bodyPr vert="horz" lIns="91440" tIns="45720" rIns="91440" bIns="45720" rtlCol="0">
            <a:normAutofit/>
          </a:bodyPr>
          <a:lstStyle>
            <a:lvl1pPr marL="228600" indent="-228600" defTabSz="914400">
              <a:lnSpc>
                <a:spcPct val="90000"/>
              </a:lnSpc>
              <a:spcBef>
                <a:spcPts val="1000"/>
              </a:spcBef>
              <a:buFont typeface="Arial" panose="020B0604020202020204" pitchFamily="34" charset="0"/>
              <a:buChar char="•"/>
              <a:defRPr sz="1400"/>
            </a:lvl1pPr>
            <a:lvl2pPr marL="800100" lvl="1" indent="-342900" defTabSz="914400">
              <a:lnSpc>
                <a:spcPct val="90000"/>
              </a:lnSpc>
              <a:spcBef>
                <a:spcPts val="500"/>
              </a:spcBef>
              <a:buFont typeface="+mj-lt"/>
              <a:buAutoNum type="arabicPeriod"/>
              <a:defRPr sz="1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indent="0">
              <a:buNone/>
            </a:pPr>
            <a:r>
              <a:rPr lang="en-US" dirty="0"/>
              <a:t>Data is important, the way it's collected by the company may differ; it's stated that there are 4 systems (4 datasets) and they share a common variable the ID of the user.</a:t>
            </a:r>
            <a:br>
              <a:rPr lang="en-US" dirty="0"/>
            </a:br>
            <a:r>
              <a:rPr lang="en-US" dirty="0"/>
              <a:t>My proposal is to merge these different datasets in one, having the ID as the main variable, next will be to work on how to display the KPIs, the easiest and comfortable way is a dashboard, so internal clients get the insights in an easy way and decide the next action to achieve the goals.</a:t>
            </a:r>
            <a:br>
              <a:rPr lang="en-US" dirty="0"/>
            </a:br>
            <a:br>
              <a:rPr lang="en-US" dirty="0"/>
            </a:br>
            <a:r>
              <a:rPr lang="en-US" dirty="0"/>
              <a:t>The data governance strategy is to automatize data reception (Python), clean it (Python) and present the insights (python, tableau, power BI, </a:t>
            </a:r>
            <a:r>
              <a:rPr lang="en-US" dirty="0" err="1"/>
              <a:t>etc</a:t>
            </a:r>
            <a:r>
              <a:rPr lang="en-US" dirty="0"/>
              <a:t>) in an easy way so everyone understands it.</a:t>
            </a:r>
            <a:endParaRPr lang="es-MX" dirty="0"/>
          </a:p>
        </p:txBody>
      </p:sp>
      <p:sp>
        <p:nvSpPr>
          <p:cNvPr id="11" name="CuadroTexto 10">
            <a:extLst>
              <a:ext uri="{FF2B5EF4-FFF2-40B4-BE49-F238E27FC236}">
                <a16:creationId xmlns:a16="http://schemas.microsoft.com/office/drawing/2014/main" id="{79675E60-9BEB-4CF0-9DE2-5B7E50AE337B}"/>
              </a:ext>
            </a:extLst>
          </p:cNvPr>
          <p:cNvSpPr txBox="1"/>
          <p:nvPr/>
        </p:nvSpPr>
        <p:spPr>
          <a:xfrm>
            <a:off x="2541158" y="3273623"/>
            <a:ext cx="3513279" cy="307777"/>
          </a:xfrm>
          <a:prstGeom prst="rect">
            <a:avLst/>
          </a:prstGeom>
          <a:noFill/>
        </p:spPr>
        <p:txBody>
          <a:bodyPr wrap="square" rtlCol="0">
            <a:spAutoFit/>
          </a:bodyPr>
          <a:lstStyle/>
          <a:p>
            <a:r>
              <a:rPr lang="es-MX" sz="1400" dirty="0" err="1"/>
              <a:t>Example</a:t>
            </a:r>
            <a:r>
              <a:rPr lang="es-MX" sz="1400" dirty="0"/>
              <a:t> </a:t>
            </a:r>
            <a:r>
              <a:rPr lang="es-MX" sz="1400" dirty="0" err="1"/>
              <a:t>of</a:t>
            </a:r>
            <a:r>
              <a:rPr lang="es-MX" sz="1400" dirty="0"/>
              <a:t> a </a:t>
            </a:r>
            <a:r>
              <a:rPr lang="es-MX" sz="1400" dirty="0" err="1"/>
              <a:t>possible</a:t>
            </a:r>
            <a:r>
              <a:rPr lang="es-MX" sz="1400" dirty="0"/>
              <a:t> </a:t>
            </a:r>
            <a:r>
              <a:rPr lang="es-MX" sz="1400" dirty="0" err="1"/>
              <a:t>dashboard</a:t>
            </a:r>
            <a:endParaRPr lang="es-MX" sz="1400" dirty="0"/>
          </a:p>
        </p:txBody>
      </p:sp>
    </p:spTree>
    <p:extLst>
      <p:ext uri="{BB962C8B-B14F-4D97-AF65-F5344CB8AC3E}">
        <p14:creationId xmlns:p14="http://schemas.microsoft.com/office/powerpoint/2010/main" val="359347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CAD59-8639-40B0-8BF8-79FBE69D6197}"/>
              </a:ext>
            </a:extLst>
          </p:cNvPr>
          <p:cNvSpPr>
            <a:spLocks noGrp="1"/>
          </p:cNvSpPr>
          <p:nvPr>
            <p:ph type="title"/>
          </p:nvPr>
        </p:nvSpPr>
        <p:spPr>
          <a:xfrm>
            <a:off x="311727" y="113882"/>
            <a:ext cx="11700163" cy="1325563"/>
          </a:xfrm>
        </p:spPr>
        <p:txBody>
          <a:bodyPr>
            <a:normAutofit/>
          </a:bodyPr>
          <a:lstStyle/>
          <a:p>
            <a:r>
              <a:rPr lang="en-US" sz="1600" b="1" dirty="0"/>
              <a:t>4. YOUR TASK IS TO exploit the information contained in the aforementioned file as you find fit (</a:t>
            </a:r>
            <a:r>
              <a:rPr lang="en-US" sz="1600" b="1" dirty="0" err="1"/>
              <a:t>Tableu</a:t>
            </a:r>
            <a:r>
              <a:rPr lang="en-US" sz="1600" b="1" dirty="0"/>
              <a:t> was used to get the insights)</a:t>
            </a:r>
            <a:endParaRPr lang="es-MX" sz="1600" b="1" dirty="0"/>
          </a:p>
        </p:txBody>
      </p:sp>
      <p:sp>
        <p:nvSpPr>
          <p:cNvPr id="4" name="CuadroTexto 3">
            <a:extLst>
              <a:ext uri="{FF2B5EF4-FFF2-40B4-BE49-F238E27FC236}">
                <a16:creationId xmlns:a16="http://schemas.microsoft.com/office/drawing/2014/main" id="{06441887-D08D-48F9-A122-CC0193587B78}"/>
              </a:ext>
            </a:extLst>
          </p:cNvPr>
          <p:cNvSpPr txBox="1"/>
          <p:nvPr/>
        </p:nvSpPr>
        <p:spPr>
          <a:xfrm>
            <a:off x="500332" y="1100891"/>
            <a:ext cx="4917057" cy="307777"/>
          </a:xfrm>
          <a:prstGeom prst="rect">
            <a:avLst/>
          </a:prstGeom>
          <a:noFill/>
        </p:spPr>
        <p:txBody>
          <a:bodyPr wrap="square" rtlCol="0">
            <a:spAutoFit/>
          </a:bodyPr>
          <a:lstStyle/>
          <a:p>
            <a:r>
              <a:rPr lang="es-MX" sz="1400" b="1" dirty="0"/>
              <a:t>General </a:t>
            </a:r>
            <a:r>
              <a:rPr lang="es-MX" sz="1400" b="1" dirty="0" err="1"/>
              <a:t>overview</a:t>
            </a:r>
            <a:r>
              <a:rPr lang="es-MX" sz="1400" b="1" dirty="0"/>
              <a:t> </a:t>
            </a:r>
            <a:r>
              <a:rPr lang="es-MX" sz="1400" b="1" dirty="0" err="1"/>
              <a:t>of</a:t>
            </a:r>
            <a:r>
              <a:rPr lang="es-MX" sz="1400" b="1" dirty="0"/>
              <a:t> </a:t>
            </a:r>
            <a:r>
              <a:rPr lang="es-MX" sz="1400" b="1" dirty="0" err="1"/>
              <a:t>Rappi</a:t>
            </a:r>
            <a:r>
              <a:rPr lang="es-MX" sz="1400" b="1" dirty="0"/>
              <a:t> </a:t>
            </a:r>
            <a:r>
              <a:rPr lang="es-MX" sz="1400" b="1" dirty="0" err="1"/>
              <a:t>credit</a:t>
            </a:r>
            <a:r>
              <a:rPr lang="es-MX" sz="1400" b="1" dirty="0"/>
              <a:t> </a:t>
            </a:r>
            <a:r>
              <a:rPr lang="es-MX" sz="1400" b="1" dirty="0" err="1"/>
              <a:t>card</a:t>
            </a:r>
            <a:r>
              <a:rPr lang="es-MX" sz="1400" b="1" dirty="0"/>
              <a:t> 2019 - 2023</a:t>
            </a:r>
          </a:p>
        </p:txBody>
      </p:sp>
      <p:sp>
        <p:nvSpPr>
          <p:cNvPr id="9" name="CuadroTexto 8">
            <a:extLst>
              <a:ext uri="{FF2B5EF4-FFF2-40B4-BE49-F238E27FC236}">
                <a16:creationId xmlns:a16="http://schemas.microsoft.com/office/drawing/2014/main" id="{A1DC2450-E209-44E4-93BF-8F27B7E8357A}"/>
              </a:ext>
            </a:extLst>
          </p:cNvPr>
          <p:cNvSpPr txBox="1"/>
          <p:nvPr/>
        </p:nvSpPr>
        <p:spPr>
          <a:xfrm>
            <a:off x="311727" y="3798339"/>
            <a:ext cx="11033185" cy="2031325"/>
          </a:xfrm>
          <a:prstGeom prst="rect">
            <a:avLst/>
          </a:prstGeom>
          <a:noFill/>
        </p:spPr>
        <p:txBody>
          <a:bodyPr wrap="square" rtlCol="0">
            <a:spAutoFit/>
          </a:bodyPr>
          <a:lstStyle/>
          <a:p>
            <a:r>
              <a:rPr lang="en-US" sz="1400" dirty="0"/>
              <a:t>This analysis is year-based just to have an overview of the product.</a:t>
            </a:r>
            <a:br>
              <a:rPr lang="en-US" sz="1400" dirty="0"/>
            </a:br>
            <a:br>
              <a:rPr lang="en-US" sz="1400" dirty="0"/>
            </a:br>
            <a:r>
              <a:rPr lang="en-US" sz="1400" dirty="0"/>
              <a:t>So far there are 3,341 registered accounts (their status can be approved, rejected, </a:t>
            </a:r>
            <a:r>
              <a:rPr lang="en-US" sz="1400" dirty="0" err="1"/>
              <a:t>etc</a:t>
            </a:r>
            <a:r>
              <a:rPr lang="en-US" sz="1400" dirty="0"/>
              <a:t>), the approved ones make 45%, so 55% remain outside of our business, a proposition to get more users is to review why 55% were rejected, a way to review is the criteria of credit card submission, if it is too strict in many concepts, for example, income level we reject many users for that reason, so we can analyze if it is possible to provide a credit card to lower-income users at a higher interest rate, or less credit balance, or combine them in order to get more users without increasing the risk.</a:t>
            </a:r>
            <a:br>
              <a:rPr lang="en-US" sz="1400" dirty="0"/>
            </a:br>
            <a:br>
              <a:rPr lang="en-US" sz="1400" dirty="0"/>
            </a:br>
            <a:r>
              <a:rPr lang="en-US" sz="1400" dirty="0"/>
              <a:t>The second point is that the number of new users has declined each year, </a:t>
            </a:r>
            <a:r>
              <a:rPr lang="en-US" sz="1400" dirty="0" err="1"/>
              <a:t>Rappi</a:t>
            </a:r>
            <a:r>
              <a:rPr lang="en-US" sz="1400" dirty="0"/>
              <a:t> acquired 63% of the users in the first year, so what happened in the following years? (this Will be addressed in Growth section).</a:t>
            </a:r>
            <a:endParaRPr lang="es-MX" sz="1400" dirty="0"/>
          </a:p>
        </p:txBody>
      </p:sp>
      <p:pic>
        <p:nvPicPr>
          <p:cNvPr id="13" name="Imagen 12">
            <a:extLst>
              <a:ext uri="{FF2B5EF4-FFF2-40B4-BE49-F238E27FC236}">
                <a16:creationId xmlns:a16="http://schemas.microsoft.com/office/drawing/2014/main" id="{32D3D81A-253F-49AF-AC70-B8D145490356}"/>
              </a:ext>
            </a:extLst>
          </p:cNvPr>
          <p:cNvPicPr>
            <a:picLocks noChangeAspect="1"/>
          </p:cNvPicPr>
          <p:nvPr/>
        </p:nvPicPr>
        <p:blipFill rotWithShape="1">
          <a:blip r:embed="rId2"/>
          <a:srcRect t="4427" b="-1"/>
          <a:stretch/>
        </p:blipFill>
        <p:spPr>
          <a:xfrm>
            <a:off x="504824" y="1787418"/>
            <a:ext cx="2524125" cy="664548"/>
          </a:xfrm>
          <a:prstGeom prst="rect">
            <a:avLst/>
          </a:prstGeom>
        </p:spPr>
      </p:pic>
      <p:pic>
        <p:nvPicPr>
          <p:cNvPr id="19" name="Imagen 18">
            <a:extLst>
              <a:ext uri="{FF2B5EF4-FFF2-40B4-BE49-F238E27FC236}">
                <a16:creationId xmlns:a16="http://schemas.microsoft.com/office/drawing/2014/main" id="{55D2F290-F8AD-4182-9F2A-AC677FF4F176}"/>
              </a:ext>
            </a:extLst>
          </p:cNvPr>
          <p:cNvPicPr>
            <a:picLocks noChangeAspect="1"/>
          </p:cNvPicPr>
          <p:nvPr/>
        </p:nvPicPr>
        <p:blipFill rotWithShape="1">
          <a:blip r:embed="rId3"/>
          <a:srcRect l="3636" r="10733" b="12536"/>
          <a:stretch/>
        </p:blipFill>
        <p:spPr>
          <a:xfrm>
            <a:off x="3414563" y="1756641"/>
            <a:ext cx="2242983" cy="1724502"/>
          </a:xfrm>
          <a:prstGeom prst="rect">
            <a:avLst/>
          </a:prstGeom>
        </p:spPr>
      </p:pic>
      <p:sp>
        <p:nvSpPr>
          <p:cNvPr id="22" name="CuadroTexto 21">
            <a:extLst>
              <a:ext uri="{FF2B5EF4-FFF2-40B4-BE49-F238E27FC236}">
                <a16:creationId xmlns:a16="http://schemas.microsoft.com/office/drawing/2014/main" id="{92530F92-559B-4324-9D12-18F1A88C1EA5}"/>
              </a:ext>
            </a:extLst>
          </p:cNvPr>
          <p:cNvSpPr txBox="1"/>
          <p:nvPr/>
        </p:nvSpPr>
        <p:spPr>
          <a:xfrm>
            <a:off x="9370795" y="2082634"/>
            <a:ext cx="2441275" cy="769441"/>
          </a:xfrm>
          <a:prstGeom prst="rect">
            <a:avLst/>
          </a:prstGeom>
          <a:noFill/>
        </p:spPr>
        <p:txBody>
          <a:bodyPr wrap="square" rtlCol="0">
            <a:spAutoFit/>
          </a:bodyPr>
          <a:lstStyle/>
          <a:p>
            <a:r>
              <a:rPr lang="es-MX" sz="1100" dirty="0"/>
              <a:t>Data </a:t>
            </a:r>
            <a:r>
              <a:rPr lang="es-MX" sz="1100" dirty="0" err="1"/>
              <a:t>is</a:t>
            </a:r>
            <a:r>
              <a:rPr lang="es-MX" sz="1100" dirty="0"/>
              <a:t> </a:t>
            </a:r>
            <a:r>
              <a:rPr lang="es-MX" sz="1100" dirty="0" err="1"/>
              <a:t>not</a:t>
            </a:r>
            <a:r>
              <a:rPr lang="es-MX" sz="1100" dirty="0"/>
              <a:t> 100% </a:t>
            </a:r>
            <a:r>
              <a:rPr lang="es-MX" sz="1100" dirty="0" err="1"/>
              <a:t>accurate,because</a:t>
            </a:r>
            <a:r>
              <a:rPr lang="es-MX" sz="1100" dirty="0"/>
              <a:t> I </a:t>
            </a:r>
            <a:r>
              <a:rPr lang="es-MX" sz="1100" dirty="0" err="1"/>
              <a:t>couldn’t</a:t>
            </a:r>
            <a:r>
              <a:rPr lang="es-MX" sz="1100" dirty="0"/>
              <a:t> </a:t>
            </a:r>
            <a:r>
              <a:rPr lang="es-MX" sz="1100" dirty="0" err="1"/>
              <a:t>arrange</a:t>
            </a:r>
            <a:r>
              <a:rPr lang="es-MX" sz="1100" dirty="0"/>
              <a:t> </a:t>
            </a:r>
            <a:r>
              <a:rPr lang="es-MX" sz="1100" dirty="0" err="1"/>
              <a:t>properly</a:t>
            </a:r>
            <a:r>
              <a:rPr lang="es-MX" sz="1100" dirty="0"/>
              <a:t>, </a:t>
            </a:r>
            <a:r>
              <a:rPr lang="es-MX" sz="1100" dirty="0" err="1"/>
              <a:t>but</a:t>
            </a:r>
            <a:r>
              <a:rPr lang="es-MX" sz="1100" dirty="0"/>
              <a:t> </a:t>
            </a:r>
            <a:r>
              <a:rPr lang="es-MX" sz="1100" dirty="0" err="1"/>
              <a:t>what</a:t>
            </a:r>
            <a:r>
              <a:rPr lang="es-MX" sz="1100" dirty="0"/>
              <a:t> I </a:t>
            </a:r>
            <a:r>
              <a:rPr lang="es-MX" sz="1100" dirty="0" err="1"/>
              <a:t>want</a:t>
            </a:r>
            <a:r>
              <a:rPr lang="es-MX" sz="1100" dirty="0"/>
              <a:t> </a:t>
            </a:r>
            <a:r>
              <a:rPr lang="es-MX" sz="1100" dirty="0" err="1"/>
              <a:t>to</a:t>
            </a:r>
            <a:r>
              <a:rPr lang="es-MX" sz="1100" dirty="0"/>
              <a:t> show </a:t>
            </a:r>
            <a:r>
              <a:rPr lang="es-MX" sz="1100" dirty="0" err="1"/>
              <a:t>is</a:t>
            </a:r>
            <a:r>
              <a:rPr lang="es-MX" sz="1100" dirty="0"/>
              <a:t> </a:t>
            </a:r>
            <a:r>
              <a:rPr lang="es-MX" sz="1100" dirty="0" err="1"/>
              <a:t>the</a:t>
            </a:r>
            <a:r>
              <a:rPr lang="es-MX" sz="1100" dirty="0"/>
              <a:t> </a:t>
            </a:r>
            <a:r>
              <a:rPr lang="es-MX" sz="1100" dirty="0" err="1"/>
              <a:t>trend</a:t>
            </a:r>
            <a:r>
              <a:rPr lang="es-MX" sz="1100" dirty="0"/>
              <a:t> </a:t>
            </a:r>
            <a:r>
              <a:rPr lang="es-MX" sz="1100" dirty="0" err="1"/>
              <a:t>of</a:t>
            </a:r>
            <a:r>
              <a:rPr lang="es-MX" sz="1100" dirty="0"/>
              <a:t> </a:t>
            </a:r>
            <a:r>
              <a:rPr lang="es-MX" sz="1100" dirty="0" err="1"/>
              <a:t>the</a:t>
            </a:r>
            <a:r>
              <a:rPr lang="es-MX" sz="1100" dirty="0"/>
              <a:t> </a:t>
            </a:r>
            <a:r>
              <a:rPr lang="es-MX" sz="1100" dirty="0" err="1"/>
              <a:t>number</a:t>
            </a:r>
            <a:r>
              <a:rPr lang="es-MX" sz="1100" dirty="0"/>
              <a:t> </a:t>
            </a:r>
            <a:r>
              <a:rPr lang="es-MX" sz="1100" dirty="0" err="1"/>
              <a:t>of</a:t>
            </a:r>
            <a:r>
              <a:rPr lang="es-MX" sz="1100" dirty="0"/>
              <a:t> new </a:t>
            </a:r>
            <a:r>
              <a:rPr lang="es-MX" sz="1100" dirty="0" err="1"/>
              <a:t>accounts</a:t>
            </a:r>
            <a:r>
              <a:rPr lang="es-MX" sz="1100" dirty="0"/>
              <a:t>, </a:t>
            </a:r>
            <a:r>
              <a:rPr lang="es-MX" sz="1100" dirty="0" err="1"/>
              <a:t>it’s</a:t>
            </a:r>
            <a:r>
              <a:rPr lang="es-MX" sz="1100" dirty="0"/>
              <a:t> </a:t>
            </a:r>
            <a:r>
              <a:rPr lang="es-MX" sz="1100" dirty="0" err="1"/>
              <a:t>declining</a:t>
            </a:r>
            <a:endParaRPr lang="es-MX" sz="1100" dirty="0"/>
          </a:p>
        </p:txBody>
      </p:sp>
      <p:cxnSp>
        <p:nvCxnSpPr>
          <p:cNvPr id="24" name="Conector recto de flecha 23">
            <a:extLst>
              <a:ext uri="{FF2B5EF4-FFF2-40B4-BE49-F238E27FC236}">
                <a16:creationId xmlns:a16="http://schemas.microsoft.com/office/drawing/2014/main" id="{7BA38618-9641-437F-8EAD-E0780C9FA83F}"/>
              </a:ext>
            </a:extLst>
          </p:cNvPr>
          <p:cNvCxnSpPr>
            <a:cxnSpLocks/>
          </p:cNvCxnSpPr>
          <p:nvPr/>
        </p:nvCxnSpPr>
        <p:spPr>
          <a:xfrm flipH="1">
            <a:off x="8839200" y="2496679"/>
            <a:ext cx="350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9B5DB02F-D2B4-4EA7-B769-937E9E5DE4AB}"/>
              </a:ext>
            </a:extLst>
          </p:cNvPr>
          <p:cNvPicPr>
            <a:picLocks noChangeAspect="1"/>
          </p:cNvPicPr>
          <p:nvPr/>
        </p:nvPicPr>
        <p:blipFill>
          <a:blip r:embed="rId4"/>
          <a:stretch>
            <a:fillRect/>
          </a:stretch>
        </p:blipFill>
        <p:spPr>
          <a:xfrm>
            <a:off x="5997093" y="1729916"/>
            <a:ext cx="2600325" cy="1533525"/>
          </a:xfrm>
          <a:prstGeom prst="rect">
            <a:avLst/>
          </a:prstGeom>
        </p:spPr>
      </p:pic>
    </p:spTree>
    <p:extLst>
      <p:ext uri="{BB962C8B-B14F-4D97-AF65-F5344CB8AC3E}">
        <p14:creationId xmlns:p14="http://schemas.microsoft.com/office/powerpoint/2010/main" val="381466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B4C1A-4DEA-4400-9FF0-5E0D9AE9CC11}"/>
              </a:ext>
            </a:extLst>
          </p:cNvPr>
          <p:cNvSpPr>
            <a:spLocks noGrp="1"/>
          </p:cNvSpPr>
          <p:nvPr>
            <p:ph type="title"/>
          </p:nvPr>
        </p:nvSpPr>
        <p:spPr>
          <a:xfrm>
            <a:off x="436417" y="338318"/>
            <a:ext cx="3328987" cy="644435"/>
          </a:xfrm>
        </p:spPr>
        <p:txBody>
          <a:bodyPr>
            <a:normAutofit/>
          </a:bodyPr>
          <a:lstStyle/>
          <a:p>
            <a:r>
              <a:rPr lang="es-MX" sz="1800" b="1" dirty="0" err="1"/>
              <a:t>Finance</a:t>
            </a:r>
            <a:r>
              <a:rPr lang="es-MX" sz="1800" b="1" dirty="0"/>
              <a:t> </a:t>
            </a:r>
            <a:r>
              <a:rPr lang="es-MX" sz="1800" b="1" dirty="0" err="1"/>
              <a:t>Department</a:t>
            </a:r>
            <a:r>
              <a:rPr lang="es-MX" sz="1800" b="1" dirty="0"/>
              <a:t> </a:t>
            </a:r>
            <a:r>
              <a:rPr lang="es-MX" sz="1800" b="1" dirty="0" err="1"/>
              <a:t>Analysis</a:t>
            </a:r>
            <a:endParaRPr lang="es-MX" sz="1800" b="1" dirty="0"/>
          </a:p>
        </p:txBody>
      </p:sp>
      <p:pic>
        <p:nvPicPr>
          <p:cNvPr id="25" name="Imagen 24">
            <a:extLst>
              <a:ext uri="{FF2B5EF4-FFF2-40B4-BE49-F238E27FC236}">
                <a16:creationId xmlns:a16="http://schemas.microsoft.com/office/drawing/2014/main" id="{D1D1458F-9557-43CE-983A-2C0A3A11233E}"/>
              </a:ext>
            </a:extLst>
          </p:cNvPr>
          <p:cNvPicPr>
            <a:picLocks noChangeAspect="1"/>
          </p:cNvPicPr>
          <p:nvPr/>
        </p:nvPicPr>
        <p:blipFill>
          <a:blip r:embed="rId2"/>
          <a:stretch>
            <a:fillRect/>
          </a:stretch>
        </p:blipFill>
        <p:spPr>
          <a:xfrm>
            <a:off x="1149319" y="982753"/>
            <a:ext cx="2314194" cy="385699"/>
          </a:xfrm>
          <a:prstGeom prst="rect">
            <a:avLst/>
          </a:prstGeom>
        </p:spPr>
      </p:pic>
      <p:pic>
        <p:nvPicPr>
          <p:cNvPr id="27" name="Imagen 26">
            <a:extLst>
              <a:ext uri="{FF2B5EF4-FFF2-40B4-BE49-F238E27FC236}">
                <a16:creationId xmlns:a16="http://schemas.microsoft.com/office/drawing/2014/main" id="{E586E2D9-7025-4A2D-AD8A-5D0DA8D861C5}"/>
              </a:ext>
            </a:extLst>
          </p:cNvPr>
          <p:cNvPicPr>
            <a:picLocks noChangeAspect="1"/>
          </p:cNvPicPr>
          <p:nvPr/>
        </p:nvPicPr>
        <p:blipFill>
          <a:blip r:embed="rId3"/>
          <a:stretch>
            <a:fillRect/>
          </a:stretch>
        </p:blipFill>
        <p:spPr>
          <a:xfrm>
            <a:off x="8325369" y="982753"/>
            <a:ext cx="2717312" cy="1231530"/>
          </a:xfrm>
          <a:prstGeom prst="rect">
            <a:avLst/>
          </a:prstGeom>
        </p:spPr>
      </p:pic>
      <p:pic>
        <p:nvPicPr>
          <p:cNvPr id="29" name="Imagen 28">
            <a:extLst>
              <a:ext uri="{FF2B5EF4-FFF2-40B4-BE49-F238E27FC236}">
                <a16:creationId xmlns:a16="http://schemas.microsoft.com/office/drawing/2014/main" id="{039AACFD-4D8F-4F15-9928-6EBC3A078507}"/>
              </a:ext>
            </a:extLst>
          </p:cNvPr>
          <p:cNvPicPr>
            <a:picLocks noChangeAspect="1"/>
          </p:cNvPicPr>
          <p:nvPr/>
        </p:nvPicPr>
        <p:blipFill>
          <a:blip r:embed="rId4"/>
          <a:stretch>
            <a:fillRect/>
          </a:stretch>
        </p:blipFill>
        <p:spPr>
          <a:xfrm>
            <a:off x="8325369" y="2380459"/>
            <a:ext cx="2704297" cy="1348403"/>
          </a:xfrm>
          <a:prstGeom prst="rect">
            <a:avLst/>
          </a:prstGeom>
        </p:spPr>
      </p:pic>
      <p:sp>
        <p:nvSpPr>
          <p:cNvPr id="30" name="CuadroTexto 29">
            <a:extLst>
              <a:ext uri="{FF2B5EF4-FFF2-40B4-BE49-F238E27FC236}">
                <a16:creationId xmlns:a16="http://schemas.microsoft.com/office/drawing/2014/main" id="{D9B2C4C0-DC5D-44D5-8CCE-2A7BFCACBE0D}"/>
              </a:ext>
            </a:extLst>
          </p:cNvPr>
          <p:cNvSpPr txBox="1"/>
          <p:nvPr/>
        </p:nvSpPr>
        <p:spPr>
          <a:xfrm>
            <a:off x="436417" y="4276965"/>
            <a:ext cx="4101077" cy="2246769"/>
          </a:xfrm>
          <a:prstGeom prst="rect">
            <a:avLst/>
          </a:prstGeom>
          <a:noFill/>
        </p:spPr>
        <p:txBody>
          <a:bodyPr wrap="square" rtlCol="0">
            <a:spAutoFit/>
          </a:bodyPr>
          <a:lstStyle/>
          <a:p>
            <a:r>
              <a:rPr lang="en-US" sz="1400" dirty="0"/>
              <a:t>How much is the balance awarded to the users ever?</a:t>
            </a:r>
            <a:br>
              <a:rPr lang="en-US" sz="1400" dirty="0"/>
            </a:br>
            <a:r>
              <a:rPr lang="en-US" sz="1400" dirty="0"/>
              <a:t>So far it has been around 21 million pesos (example MXN).</a:t>
            </a:r>
            <a:br>
              <a:rPr lang="en-US" sz="1400" dirty="0"/>
            </a:br>
            <a:br>
              <a:rPr lang="en-US" sz="1400" dirty="0"/>
            </a:br>
            <a:r>
              <a:rPr lang="en-US" sz="1400" dirty="0"/>
              <a:t>Plastic cards received 68% of the balance (must analyze the delivery fee vs users spent), from this first insight I recommend prioritizing getting new users to apply for a digital card only (eliminate cashback for the physical card, it can be a way in the long run to reduce delivery fee cost). </a:t>
            </a:r>
            <a:endParaRPr lang="es-MX" sz="1400" dirty="0"/>
          </a:p>
        </p:txBody>
      </p:sp>
      <p:pic>
        <p:nvPicPr>
          <p:cNvPr id="32" name="Imagen 31">
            <a:extLst>
              <a:ext uri="{FF2B5EF4-FFF2-40B4-BE49-F238E27FC236}">
                <a16:creationId xmlns:a16="http://schemas.microsoft.com/office/drawing/2014/main" id="{A4B250C0-0032-4FA2-AD8D-65BF37FE29C6}"/>
              </a:ext>
            </a:extLst>
          </p:cNvPr>
          <p:cNvPicPr>
            <a:picLocks noChangeAspect="1"/>
          </p:cNvPicPr>
          <p:nvPr/>
        </p:nvPicPr>
        <p:blipFill>
          <a:blip r:embed="rId5"/>
          <a:stretch>
            <a:fillRect/>
          </a:stretch>
        </p:blipFill>
        <p:spPr>
          <a:xfrm>
            <a:off x="1133430" y="1464267"/>
            <a:ext cx="2294877" cy="2716883"/>
          </a:xfrm>
          <a:prstGeom prst="rect">
            <a:avLst/>
          </a:prstGeom>
        </p:spPr>
      </p:pic>
      <p:pic>
        <p:nvPicPr>
          <p:cNvPr id="34" name="Imagen 33">
            <a:extLst>
              <a:ext uri="{FF2B5EF4-FFF2-40B4-BE49-F238E27FC236}">
                <a16:creationId xmlns:a16="http://schemas.microsoft.com/office/drawing/2014/main" id="{5AC0F603-977E-4DC0-BD20-CE758CD37EE3}"/>
              </a:ext>
            </a:extLst>
          </p:cNvPr>
          <p:cNvPicPr>
            <a:picLocks noChangeAspect="1"/>
          </p:cNvPicPr>
          <p:nvPr/>
        </p:nvPicPr>
        <p:blipFill rotWithShape="1">
          <a:blip r:embed="rId6"/>
          <a:srcRect t="14686" b="12621"/>
          <a:stretch/>
        </p:blipFill>
        <p:spPr>
          <a:xfrm>
            <a:off x="2249086" y="2214283"/>
            <a:ext cx="790575" cy="332352"/>
          </a:xfrm>
          <a:prstGeom prst="rect">
            <a:avLst/>
          </a:prstGeom>
        </p:spPr>
      </p:pic>
      <p:pic>
        <p:nvPicPr>
          <p:cNvPr id="38" name="Imagen 37">
            <a:extLst>
              <a:ext uri="{FF2B5EF4-FFF2-40B4-BE49-F238E27FC236}">
                <a16:creationId xmlns:a16="http://schemas.microsoft.com/office/drawing/2014/main" id="{E98411C2-C00C-4ED7-8B07-47A7BFCB8AA9}"/>
              </a:ext>
            </a:extLst>
          </p:cNvPr>
          <p:cNvPicPr>
            <a:picLocks noChangeAspect="1"/>
          </p:cNvPicPr>
          <p:nvPr/>
        </p:nvPicPr>
        <p:blipFill>
          <a:blip r:embed="rId7"/>
          <a:stretch>
            <a:fillRect/>
          </a:stretch>
        </p:blipFill>
        <p:spPr>
          <a:xfrm>
            <a:off x="5386086" y="1368452"/>
            <a:ext cx="2717312" cy="609600"/>
          </a:xfrm>
          <a:prstGeom prst="rect">
            <a:avLst/>
          </a:prstGeom>
        </p:spPr>
      </p:pic>
      <p:sp>
        <p:nvSpPr>
          <p:cNvPr id="39" name="CuadroTexto 38">
            <a:extLst>
              <a:ext uri="{FF2B5EF4-FFF2-40B4-BE49-F238E27FC236}">
                <a16:creationId xmlns:a16="http://schemas.microsoft.com/office/drawing/2014/main" id="{5784448A-5F9A-43C8-B8EF-25640D43D8AD}"/>
              </a:ext>
            </a:extLst>
          </p:cNvPr>
          <p:cNvSpPr txBox="1"/>
          <p:nvPr/>
        </p:nvSpPr>
        <p:spPr>
          <a:xfrm>
            <a:off x="5495905" y="3964900"/>
            <a:ext cx="6259678" cy="2246769"/>
          </a:xfrm>
          <a:prstGeom prst="rect">
            <a:avLst/>
          </a:prstGeom>
          <a:noFill/>
        </p:spPr>
        <p:txBody>
          <a:bodyPr wrap="square" rtlCol="0">
            <a:spAutoFit/>
          </a:bodyPr>
          <a:lstStyle/>
          <a:p>
            <a:pPr marL="0" lvl="1">
              <a:tabLst>
                <a:tab pos="180975" algn="l"/>
              </a:tabLst>
            </a:pPr>
            <a:r>
              <a:rPr lang="en-US" sz="1400" dirty="0"/>
              <a:t>Regarding the amount and number of transactions, these are the main points:</a:t>
            </a:r>
            <a:br>
              <a:rPr lang="en-US" sz="1400" dirty="0"/>
            </a:br>
            <a:br>
              <a:rPr lang="en-US" sz="1400" dirty="0"/>
            </a:br>
            <a:r>
              <a:rPr lang="en-US" sz="1400" dirty="0"/>
              <a:t>Only 34% of the total balance awarded has been used.</a:t>
            </a:r>
            <a:br>
              <a:rPr lang="en-US" sz="1400" dirty="0"/>
            </a:br>
            <a:r>
              <a:rPr lang="en-US" sz="1400" dirty="0"/>
              <a:t>The number of transactions has decreased.</a:t>
            </a:r>
            <a:br>
              <a:rPr lang="en-US" sz="1400" dirty="0"/>
            </a:br>
            <a:r>
              <a:rPr lang="en-US" sz="1400" dirty="0"/>
              <a:t>The average transaction value per year is around $2,150 pesos excluding 2023 (must do monthly, weekly, daily analysis), and year 2023 for the moment is an outlier because it hasn’t finished.</a:t>
            </a:r>
            <a:br>
              <a:rPr lang="en-US" sz="1400" dirty="0"/>
            </a:br>
            <a:br>
              <a:rPr lang="en-US" sz="1400" dirty="0"/>
            </a:br>
            <a:r>
              <a:rPr lang="en-US" sz="1400" dirty="0"/>
              <a:t>Question is, how to boost credit card usage? It can be in many ways, offering installments, cashback, exclusive deals in the app using the credit card, etc.</a:t>
            </a:r>
            <a:endParaRPr lang="es-MX" sz="1400" dirty="0"/>
          </a:p>
        </p:txBody>
      </p:sp>
      <p:pic>
        <p:nvPicPr>
          <p:cNvPr id="41" name="Imagen 40">
            <a:extLst>
              <a:ext uri="{FF2B5EF4-FFF2-40B4-BE49-F238E27FC236}">
                <a16:creationId xmlns:a16="http://schemas.microsoft.com/office/drawing/2014/main" id="{8C0E4BD1-B97C-42D3-8D4E-7D350D813649}"/>
              </a:ext>
            </a:extLst>
          </p:cNvPr>
          <p:cNvPicPr>
            <a:picLocks noChangeAspect="1"/>
          </p:cNvPicPr>
          <p:nvPr/>
        </p:nvPicPr>
        <p:blipFill>
          <a:blip r:embed="rId8"/>
          <a:stretch>
            <a:fillRect/>
          </a:stretch>
        </p:blipFill>
        <p:spPr>
          <a:xfrm>
            <a:off x="5386086" y="2380459"/>
            <a:ext cx="2717312" cy="1348210"/>
          </a:xfrm>
          <a:prstGeom prst="rect">
            <a:avLst/>
          </a:prstGeom>
        </p:spPr>
      </p:pic>
    </p:spTree>
    <p:extLst>
      <p:ext uri="{BB962C8B-B14F-4D97-AF65-F5344CB8AC3E}">
        <p14:creationId xmlns:p14="http://schemas.microsoft.com/office/powerpoint/2010/main" val="328332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73D261C-2BCF-4878-AA2F-D95D7BEF1E39}"/>
              </a:ext>
            </a:extLst>
          </p:cNvPr>
          <p:cNvSpPr txBox="1">
            <a:spLocks/>
          </p:cNvSpPr>
          <p:nvPr/>
        </p:nvSpPr>
        <p:spPr>
          <a:xfrm>
            <a:off x="436417" y="338318"/>
            <a:ext cx="3328987" cy="6444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b="1" dirty="0" err="1"/>
              <a:t>Finance</a:t>
            </a:r>
            <a:r>
              <a:rPr lang="es-MX" sz="1800" b="1" dirty="0"/>
              <a:t> </a:t>
            </a:r>
            <a:r>
              <a:rPr lang="es-MX" sz="1800" b="1" dirty="0" err="1"/>
              <a:t>Department</a:t>
            </a:r>
            <a:r>
              <a:rPr lang="es-MX" sz="1800" b="1" dirty="0"/>
              <a:t> </a:t>
            </a:r>
            <a:r>
              <a:rPr lang="es-MX" sz="1800" b="1" dirty="0" err="1"/>
              <a:t>Analysis</a:t>
            </a:r>
            <a:endParaRPr lang="es-MX" sz="1800" b="1" dirty="0"/>
          </a:p>
        </p:txBody>
      </p:sp>
      <p:pic>
        <p:nvPicPr>
          <p:cNvPr id="10" name="Imagen 9">
            <a:extLst>
              <a:ext uri="{FF2B5EF4-FFF2-40B4-BE49-F238E27FC236}">
                <a16:creationId xmlns:a16="http://schemas.microsoft.com/office/drawing/2014/main" id="{B177A977-0BB1-4567-8ECA-F50479676ACA}"/>
              </a:ext>
            </a:extLst>
          </p:cNvPr>
          <p:cNvPicPr>
            <a:picLocks noChangeAspect="1"/>
          </p:cNvPicPr>
          <p:nvPr/>
        </p:nvPicPr>
        <p:blipFill>
          <a:blip r:embed="rId2"/>
          <a:stretch>
            <a:fillRect/>
          </a:stretch>
        </p:blipFill>
        <p:spPr>
          <a:xfrm>
            <a:off x="565813" y="1476794"/>
            <a:ext cx="4129482" cy="2648490"/>
          </a:xfrm>
          <a:prstGeom prst="rect">
            <a:avLst/>
          </a:prstGeom>
        </p:spPr>
      </p:pic>
      <p:pic>
        <p:nvPicPr>
          <p:cNvPr id="12" name="Imagen 11">
            <a:extLst>
              <a:ext uri="{FF2B5EF4-FFF2-40B4-BE49-F238E27FC236}">
                <a16:creationId xmlns:a16="http://schemas.microsoft.com/office/drawing/2014/main" id="{EB8153A4-71A2-4546-B016-CC2DA4BB0E11}"/>
              </a:ext>
            </a:extLst>
          </p:cNvPr>
          <p:cNvPicPr>
            <a:picLocks noChangeAspect="1"/>
          </p:cNvPicPr>
          <p:nvPr/>
        </p:nvPicPr>
        <p:blipFill>
          <a:blip r:embed="rId3"/>
          <a:stretch>
            <a:fillRect/>
          </a:stretch>
        </p:blipFill>
        <p:spPr>
          <a:xfrm>
            <a:off x="3765404" y="3155200"/>
            <a:ext cx="714375" cy="409575"/>
          </a:xfrm>
          <a:prstGeom prst="rect">
            <a:avLst/>
          </a:prstGeom>
        </p:spPr>
      </p:pic>
      <p:pic>
        <p:nvPicPr>
          <p:cNvPr id="14" name="Imagen 13">
            <a:extLst>
              <a:ext uri="{FF2B5EF4-FFF2-40B4-BE49-F238E27FC236}">
                <a16:creationId xmlns:a16="http://schemas.microsoft.com/office/drawing/2014/main" id="{6C8EBCBA-1C04-426A-9A62-43F26E2B511E}"/>
              </a:ext>
            </a:extLst>
          </p:cNvPr>
          <p:cNvPicPr>
            <a:picLocks noChangeAspect="1"/>
          </p:cNvPicPr>
          <p:nvPr/>
        </p:nvPicPr>
        <p:blipFill>
          <a:blip r:embed="rId4"/>
          <a:stretch>
            <a:fillRect/>
          </a:stretch>
        </p:blipFill>
        <p:spPr>
          <a:xfrm>
            <a:off x="6029864" y="2066925"/>
            <a:ext cx="4733925" cy="1362075"/>
          </a:xfrm>
          <a:prstGeom prst="rect">
            <a:avLst/>
          </a:prstGeom>
        </p:spPr>
      </p:pic>
      <p:sp>
        <p:nvSpPr>
          <p:cNvPr id="15" name="CuadroTexto 14">
            <a:extLst>
              <a:ext uri="{FF2B5EF4-FFF2-40B4-BE49-F238E27FC236}">
                <a16:creationId xmlns:a16="http://schemas.microsoft.com/office/drawing/2014/main" id="{334AE552-8377-4336-AA60-490558213162}"/>
              </a:ext>
            </a:extLst>
          </p:cNvPr>
          <p:cNvSpPr txBox="1"/>
          <p:nvPr/>
        </p:nvSpPr>
        <p:spPr>
          <a:xfrm>
            <a:off x="1035170" y="4943114"/>
            <a:ext cx="9989389" cy="954107"/>
          </a:xfrm>
          <a:prstGeom prst="rect">
            <a:avLst/>
          </a:prstGeom>
          <a:noFill/>
        </p:spPr>
        <p:txBody>
          <a:bodyPr wrap="square" rtlCol="0">
            <a:spAutoFit/>
          </a:bodyPr>
          <a:lstStyle/>
          <a:p>
            <a:r>
              <a:rPr lang="en-US" sz="1400" dirty="0"/>
              <a:t>Regarding Interest Rate and CAT, these two variables can explain why the usage of the card has declined, this is simply because it shows the cost of the credit card to </a:t>
            </a:r>
            <a:r>
              <a:rPr lang="en-US" sz="1400" dirty="0" err="1"/>
              <a:t>Rappi</a:t>
            </a:r>
            <a:r>
              <a:rPr lang="en-US" sz="1400" dirty="0"/>
              <a:t> users, the trend of these years is that it has become more expensive to use the </a:t>
            </a:r>
            <a:r>
              <a:rPr lang="en-US" sz="1400" dirty="0" err="1"/>
              <a:t>Rappi</a:t>
            </a:r>
            <a:r>
              <a:rPr lang="en-US" sz="1400" dirty="0"/>
              <a:t> credit card in terms of the interest rate, therefore, the CAT increase as well, its necessary to analyze what's going on with other costs (transaction fees, penalty fees, </a:t>
            </a:r>
            <a:r>
              <a:rPr lang="en-US" sz="1400" dirty="0" err="1"/>
              <a:t>etc</a:t>
            </a:r>
            <a:r>
              <a:rPr lang="en-US" sz="1400" dirty="0"/>
              <a:t>) as well how does the product compare in the market.</a:t>
            </a:r>
            <a:endParaRPr lang="es-MX" sz="1400" dirty="0"/>
          </a:p>
        </p:txBody>
      </p:sp>
    </p:spTree>
    <p:extLst>
      <p:ext uri="{BB962C8B-B14F-4D97-AF65-F5344CB8AC3E}">
        <p14:creationId xmlns:p14="http://schemas.microsoft.com/office/powerpoint/2010/main" val="370680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6560A9B-9F44-46FB-9DA3-17187B135BE7}"/>
              </a:ext>
            </a:extLst>
          </p:cNvPr>
          <p:cNvSpPr txBox="1">
            <a:spLocks/>
          </p:cNvSpPr>
          <p:nvPr/>
        </p:nvSpPr>
        <p:spPr>
          <a:xfrm>
            <a:off x="436417" y="338318"/>
            <a:ext cx="3328987" cy="6444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1800" b="1" dirty="0" err="1"/>
              <a:t>Ops</a:t>
            </a:r>
            <a:r>
              <a:rPr lang="es-MX" sz="1800" b="1" dirty="0"/>
              <a:t> &amp; </a:t>
            </a:r>
            <a:r>
              <a:rPr lang="es-MX" sz="1800" b="1" dirty="0" err="1"/>
              <a:t>Growth</a:t>
            </a:r>
            <a:endParaRPr lang="es-MX" sz="1800" b="1" dirty="0"/>
          </a:p>
        </p:txBody>
      </p:sp>
      <p:pic>
        <p:nvPicPr>
          <p:cNvPr id="8" name="Imagen 7">
            <a:extLst>
              <a:ext uri="{FF2B5EF4-FFF2-40B4-BE49-F238E27FC236}">
                <a16:creationId xmlns:a16="http://schemas.microsoft.com/office/drawing/2014/main" id="{0236111E-127E-4627-9B32-1F69FCAAF11B}"/>
              </a:ext>
            </a:extLst>
          </p:cNvPr>
          <p:cNvPicPr>
            <a:picLocks noChangeAspect="1"/>
          </p:cNvPicPr>
          <p:nvPr/>
        </p:nvPicPr>
        <p:blipFill>
          <a:blip r:embed="rId2"/>
          <a:stretch>
            <a:fillRect/>
          </a:stretch>
        </p:blipFill>
        <p:spPr>
          <a:xfrm>
            <a:off x="8830572" y="1623759"/>
            <a:ext cx="2956251" cy="1424239"/>
          </a:xfrm>
          <a:prstGeom prst="rect">
            <a:avLst/>
          </a:prstGeom>
        </p:spPr>
      </p:pic>
      <p:sp>
        <p:nvSpPr>
          <p:cNvPr id="9" name="CuadroTexto 8">
            <a:extLst>
              <a:ext uri="{FF2B5EF4-FFF2-40B4-BE49-F238E27FC236}">
                <a16:creationId xmlns:a16="http://schemas.microsoft.com/office/drawing/2014/main" id="{726EFFF7-27FF-4CA9-98C8-307E8E199A75}"/>
              </a:ext>
            </a:extLst>
          </p:cNvPr>
          <p:cNvSpPr txBox="1"/>
          <p:nvPr/>
        </p:nvSpPr>
        <p:spPr>
          <a:xfrm>
            <a:off x="802256" y="3908678"/>
            <a:ext cx="3506457" cy="1600438"/>
          </a:xfrm>
          <a:prstGeom prst="rect">
            <a:avLst/>
          </a:prstGeom>
          <a:noFill/>
        </p:spPr>
        <p:txBody>
          <a:bodyPr wrap="square" rtlCol="0">
            <a:spAutoFit/>
          </a:bodyPr>
          <a:lstStyle/>
          <a:p>
            <a:r>
              <a:rPr lang="en-US" sz="1400" dirty="0"/>
              <a:t>Basically, the distribution is homogenous around the 5 CP available, as well the delivery score, the average score is 1.9, the max score is 5, its necessary to improve the delivery but, but is worth it? It's better that new users use the digital card only.</a:t>
            </a:r>
            <a:endParaRPr lang="es-MX" sz="1400" dirty="0"/>
          </a:p>
        </p:txBody>
      </p:sp>
      <p:pic>
        <p:nvPicPr>
          <p:cNvPr id="11" name="Imagen 10">
            <a:extLst>
              <a:ext uri="{FF2B5EF4-FFF2-40B4-BE49-F238E27FC236}">
                <a16:creationId xmlns:a16="http://schemas.microsoft.com/office/drawing/2014/main" id="{6523BD90-2012-43C5-AA3B-B443CEEEB3B7}"/>
              </a:ext>
            </a:extLst>
          </p:cNvPr>
          <p:cNvPicPr>
            <a:picLocks noChangeAspect="1"/>
          </p:cNvPicPr>
          <p:nvPr/>
        </p:nvPicPr>
        <p:blipFill>
          <a:blip r:embed="rId3"/>
          <a:stretch>
            <a:fillRect/>
          </a:stretch>
        </p:blipFill>
        <p:spPr>
          <a:xfrm>
            <a:off x="1031485" y="1488252"/>
            <a:ext cx="3048000" cy="1714500"/>
          </a:xfrm>
          <a:prstGeom prst="rect">
            <a:avLst/>
          </a:prstGeom>
        </p:spPr>
      </p:pic>
      <p:pic>
        <p:nvPicPr>
          <p:cNvPr id="12" name="Imagen 11">
            <a:extLst>
              <a:ext uri="{FF2B5EF4-FFF2-40B4-BE49-F238E27FC236}">
                <a16:creationId xmlns:a16="http://schemas.microsoft.com/office/drawing/2014/main" id="{04F436C2-A562-421F-B974-948395D2BDA5}"/>
              </a:ext>
            </a:extLst>
          </p:cNvPr>
          <p:cNvPicPr>
            <a:picLocks noChangeAspect="1"/>
          </p:cNvPicPr>
          <p:nvPr/>
        </p:nvPicPr>
        <p:blipFill>
          <a:blip r:embed="rId4"/>
          <a:stretch>
            <a:fillRect/>
          </a:stretch>
        </p:blipFill>
        <p:spPr>
          <a:xfrm>
            <a:off x="5670404" y="1623760"/>
            <a:ext cx="2956254" cy="1424240"/>
          </a:xfrm>
          <a:prstGeom prst="rect">
            <a:avLst/>
          </a:prstGeom>
        </p:spPr>
      </p:pic>
      <p:sp>
        <p:nvSpPr>
          <p:cNvPr id="13" name="CuadroTexto 12">
            <a:extLst>
              <a:ext uri="{FF2B5EF4-FFF2-40B4-BE49-F238E27FC236}">
                <a16:creationId xmlns:a16="http://schemas.microsoft.com/office/drawing/2014/main" id="{27080D3C-8896-42D8-A248-DB5546FFA769}"/>
              </a:ext>
            </a:extLst>
          </p:cNvPr>
          <p:cNvSpPr txBox="1"/>
          <p:nvPr/>
        </p:nvSpPr>
        <p:spPr>
          <a:xfrm>
            <a:off x="8169215" y="982753"/>
            <a:ext cx="2530658" cy="369332"/>
          </a:xfrm>
          <a:prstGeom prst="rect">
            <a:avLst/>
          </a:prstGeom>
          <a:noFill/>
        </p:spPr>
        <p:txBody>
          <a:bodyPr wrap="square" rtlCol="0">
            <a:spAutoFit/>
          </a:bodyPr>
          <a:lstStyle/>
          <a:p>
            <a:r>
              <a:rPr lang="es-MX" b="1" dirty="0" err="1"/>
              <a:t>Growth</a:t>
            </a:r>
            <a:endParaRPr lang="es-MX" b="1" dirty="0"/>
          </a:p>
        </p:txBody>
      </p:sp>
      <p:sp>
        <p:nvSpPr>
          <p:cNvPr id="14" name="CuadroTexto 13">
            <a:extLst>
              <a:ext uri="{FF2B5EF4-FFF2-40B4-BE49-F238E27FC236}">
                <a16:creationId xmlns:a16="http://schemas.microsoft.com/office/drawing/2014/main" id="{4E8E5445-2D74-4B1B-A6FD-C6C255F4D7C4}"/>
              </a:ext>
            </a:extLst>
          </p:cNvPr>
          <p:cNvSpPr txBox="1"/>
          <p:nvPr/>
        </p:nvSpPr>
        <p:spPr>
          <a:xfrm>
            <a:off x="950972" y="995593"/>
            <a:ext cx="1604513" cy="369332"/>
          </a:xfrm>
          <a:prstGeom prst="rect">
            <a:avLst/>
          </a:prstGeom>
          <a:noFill/>
        </p:spPr>
        <p:txBody>
          <a:bodyPr wrap="square" rtlCol="0">
            <a:spAutoFit/>
          </a:bodyPr>
          <a:lstStyle/>
          <a:p>
            <a:r>
              <a:rPr lang="es-MX" b="1" dirty="0" err="1"/>
              <a:t>Ops</a:t>
            </a:r>
            <a:endParaRPr lang="es-MX" b="1" dirty="0"/>
          </a:p>
        </p:txBody>
      </p:sp>
      <p:sp>
        <p:nvSpPr>
          <p:cNvPr id="15" name="CuadroTexto 14">
            <a:extLst>
              <a:ext uri="{FF2B5EF4-FFF2-40B4-BE49-F238E27FC236}">
                <a16:creationId xmlns:a16="http://schemas.microsoft.com/office/drawing/2014/main" id="{3644CF3F-9916-42F8-A8C1-510D44FF05C9}"/>
              </a:ext>
            </a:extLst>
          </p:cNvPr>
          <p:cNvSpPr txBox="1"/>
          <p:nvPr/>
        </p:nvSpPr>
        <p:spPr>
          <a:xfrm>
            <a:off x="6332331" y="3908678"/>
            <a:ext cx="5057413" cy="1169551"/>
          </a:xfrm>
          <a:prstGeom prst="rect">
            <a:avLst/>
          </a:prstGeom>
          <a:noFill/>
        </p:spPr>
        <p:txBody>
          <a:bodyPr wrap="square" rtlCol="0">
            <a:spAutoFit/>
          </a:bodyPr>
          <a:lstStyle/>
          <a:p>
            <a:r>
              <a:rPr lang="en-US" sz="1400" dirty="0"/>
              <a:t>Growth is an important engine to get users, its heavily correlated the number of users that responded to a stimulus, but its necessary to analyze which actions were done (social media, app communication, </a:t>
            </a:r>
            <a:r>
              <a:rPr lang="en-US" sz="1400" dirty="0" err="1"/>
              <a:t>etc</a:t>
            </a:r>
            <a:r>
              <a:rPr lang="en-US" sz="1400" dirty="0"/>
              <a:t>) to measure which is most effective or which combinations helps to get users.</a:t>
            </a:r>
            <a:endParaRPr lang="es-MX" sz="1400" dirty="0"/>
          </a:p>
        </p:txBody>
      </p:sp>
    </p:spTree>
    <p:extLst>
      <p:ext uri="{BB962C8B-B14F-4D97-AF65-F5344CB8AC3E}">
        <p14:creationId xmlns:p14="http://schemas.microsoft.com/office/powerpoint/2010/main" val="1020418670"/>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Retrospección</Template>
  <TotalTime>1727</TotalTime>
  <Words>1924</Words>
  <Application>Microsoft Office PowerPoint</Application>
  <PresentationFormat>Panorámica</PresentationFormat>
  <Paragraphs>66</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Century Gothic</vt:lpstr>
      <vt:lpstr>Courier New</vt:lpstr>
      <vt:lpstr>Office Theme</vt:lpstr>
      <vt:lpstr>Business Intelligence Analyst, Lead.</vt:lpstr>
      <vt:lpstr>1. We just launched the credit card to the market. As you might be aware, everyone was extremely busy planning and developing the product, but no one thought of coming up nor monitoring the key performance indicators of the business. What would be the key performance indicators you would come up as the most important to monitor a credit card business? How often would you suggest such indicators must be monitored? </vt:lpstr>
      <vt:lpstr>2. Dealing with diverse stakeholders is difficult. Where one might interpret a concept in a way, another one might differ from such interpretation. Let’s take for example the concept ‘dormant’: some stakeholders might interpret the dormant customer as one that has not done any transactions in 6 months, where another one might say it takes only 4 months to reach this state. Propose a problem resolution strategy with the stakeholders. How would you deal with this issue? Which facts would you present?</vt:lpstr>
      <vt:lpstr>Presentación de PowerPoint</vt:lpstr>
      <vt:lpstr>3. What should we do to centralize the data in order to display it in charts for KPI monitoring? What would you propose the data governance strategy should be?</vt:lpstr>
      <vt:lpstr>4. YOUR TASK IS TO exploit the information contained in the aforementioned file as you find fit (Tableu was used to get the insights)</vt:lpstr>
      <vt:lpstr>Finance Department Analysis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 Business Analyst, Lead.</dc:title>
  <dc:creator>Néstor Matus</dc:creator>
  <cp:lastModifiedBy>Néstor Matus</cp:lastModifiedBy>
  <cp:revision>57</cp:revision>
  <dcterms:created xsi:type="dcterms:W3CDTF">2021-02-25T19:17:48Z</dcterms:created>
  <dcterms:modified xsi:type="dcterms:W3CDTF">2021-02-27T00:07:09Z</dcterms:modified>
</cp:coreProperties>
</file>