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164"/>
    <p:restoredTop sz="94661"/>
  </p:normalViewPr>
  <p:slideViewPr>
    <p:cSldViewPr snapToGrid="0" snapToObjects="1">
      <p:cViewPr>
        <p:scale>
          <a:sx n="165" d="100"/>
          <a:sy n="165" d="100"/>
        </p:scale>
        <p:origin x="144" y="-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94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227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6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0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6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27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4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37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47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33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8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1C854-BCAC-1D46-A9F4-CA7B05AFB374}" type="datetimeFigureOut">
              <a:rPr lang="en-US" smtClean="0"/>
              <a:t>1/26/23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5B835-3542-C949-BA4B-C1271EE0BA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3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hylo.wikidot.com/biogeobears#script" TargetMode="External"/><Relationship Id="rId2" Type="http://schemas.openxmlformats.org/officeDocument/2006/relationships/hyperlink" Target="https://github.com/nmatzke/bgbw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hylo.wikidot.com/biogeobears#fil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07BF3-7760-5546-AEEC-3E57981829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746" y="413854"/>
            <a:ext cx="7772400" cy="312821"/>
          </a:xfrm>
        </p:spPr>
        <p:txBody>
          <a:bodyPr>
            <a:normAutofit/>
          </a:bodyPr>
          <a:lstStyle/>
          <a:p>
            <a:r>
              <a:rPr lang="en-US" sz="1600" dirty="0"/>
              <a:t>IBS historical biogeography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D7C95-18F9-9E49-A606-7AF533860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8778" y="1197954"/>
            <a:ext cx="6858000" cy="1655762"/>
          </a:xfrm>
        </p:spPr>
        <p:txBody>
          <a:bodyPr>
            <a:noAutofit/>
          </a:bodyPr>
          <a:lstStyle/>
          <a:p>
            <a:r>
              <a:rPr lang="en-US" sz="1600" dirty="0"/>
              <a:t>Workshop slides, PDFs, </a:t>
            </a:r>
            <a:r>
              <a:rPr lang="en-US" sz="1600" dirty="0" err="1"/>
              <a:t>etc</a:t>
            </a:r>
            <a:r>
              <a:rPr lang="en-US" sz="1600" dirty="0"/>
              <a:t>: </a:t>
            </a:r>
          </a:p>
          <a:p>
            <a:r>
              <a:rPr lang="en-US" sz="1600" dirty="0">
                <a:hlinkClick r:id="rId2"/>
              </a:rPr>
              <a:t>https://github.com/nmatzke/bgbwk</a:t>
            </a:r>
            <a:r>
              <a:rPr lang="en-US" sz="1600" dirty="0"/>
              <a:t> , click Code, Download Zip</a:t>
            </a:r>
          </a:p>
          <a:p>
            <a:endParaRPr lang="en-US" sz="1600" dirty="0"/>
          </a:p>
          <a:p>
            <a:r>
              <a:rPr lang="en-US" sz="1600" dirty="0"/>
              <a:t>BioGeoBEARS setup script: BioGeoBEARS_setup_v1.R (on email)</a:t>
            </a:r>
          </a:p>
          <a:p>
            <a:r>
              <a:rPr lang="en-US" sz="1600" dirty="0" err="1"/>
              <a:t>Rstudio</a:t>
            </a:r>
            <a:r>
              <a:rPr lang="en-US" sz="1600" dirty="0"/>
              <a:t> Cloud works through a website. I will use </a:t>
            </a:r>
            <a:r>
              <a:rPr lang="en-US" sz="1600" dirty="0" err="1"/>
              <a:t>R.app</a:t>
            </a:r>
            <a:r>
              <a:rPr lang="en-US" sz="1600" dirty="0"/>
              <a:t> (for Macs)</a:t>
            </a:r>
          </a:p>
          <a:p>
            <a:endParaRPr lang="en-US" sz="1600" dirty="0"/>
          </a:p>
          <a:p>
            <a:r>
              <a:rPr lang="en-US" sz="1600" dirty="0"/>
              <a:t>Then run example script: </a:t>
            </a:r>
            <a:r>
              <a:rPr lang="en-US" sz="1600" dirty="0">
                <a:hlinkClick r:id="rId3"/>
              </a:rPr>
              <a:t>http://phylo.wikidot.com/biogeobears#script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874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9C82-424A-6342-879C-AE684F06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4772"/>
          </a:xfrm>
        </p:spPr>
        <p:txBody>
          <a:bodyPr>
            <a:normAutofit/>
          </a:bodyPr>
          <a:lstStyle/>
          <a:p>
            <a:r>
              <a:rPr lang="en-US" sz="2000" dirty="0"/>
              <a:t>Workshop Day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EFC28-F08D-E340-A55F-999C960EB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643" y="957719"/>
            <a:ext cx="78867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sz="1600" dirty="0"/>
              <a:t>BioGeoBEARS: time-stratified models – modify Psychotria_M0_equalRates/Psychotria_M0_v1.R</a:t>
            </a:r>
          </a:p>
          <a:p>
            <a:r>
              <a:rPr lang="en-US" sz="1600" dirty="0"/>
              <a:t>BioGeoBEARS: Trait-based dispersal models: </a:t>
            </a:r>
            <a:r>
              <a:rPr lang="en-NZ" sz="1600" dirty="0" err="1"/>
              <a:t>bgbwk</a:t>
            </a:r>
            <a:r>
              <a:rPr lang="en-NZ" sz="1600" dirty="0"/>
              <a:t>/</a:t>
            </a:r>
            <a:r>
              <a:rPr lang="en-NZ" sz="1600" dirty="0" err="1"/>
              <a:t>conifer_DEC_traits_models</a:t>
            </a:r>
            <a:r>
              <a:rPr lang="en-NZ" sz="1600" dirty="0"/>
              <a:t>/conifer_DEC_traits_models_v1.R </a:t>
            </a:r>
          </a:p>
          <a:p>
            <a:pPr lvl="1"/>
            <a:r>
              <a:rPr lang="en-NZ" sz="1200" dirty="0" err="1"/>
              <a:t>bgbwk</a:t>
            </a:r>
            <a:r>
              <a:rPr lang="en-NZ" sz="1200" dirty="0"/>
              <a:t>/</a:t>
            </a:r>
            <a:r>
              <a:rPr lang="en-NZ" sz="1200" dirty="0" err="1"/>
              <a:t>conifer_DEC_traits_models</a:t>
            </a:r>
            <a:endParaRPr lang="en-NZ" sz="1200" dirty="0"/>
          </a:p>
          <a:p>
            <a:pPr lvl="1"/>
            <a:r>
              <a:rPr lang="en-NZ" sz="1200" dirty="0" err="1"/>
              <a:t>bgbwk</a:t>
            </a:r>
            <a:r>
              <a:rPr lang="en-NZ" sz="1200" dirty="0"/>
              <a:t>/</a:t>
            </a:r>
            <a:r>
              <a:rPr lang="en-NZ" sz="1200" dirty="0" err="1"/>
              <a:t>conife_DEC+x_traits_models</a:t>
            </a:r>
            <a:endParaRPr lang="en-NZ" sz="1200" dirty="0"/>
          </a:p>
          <a:p>
            <a:endParaRPr lang="en-NZ" sz="1600" dirty="0"/>
          </a:p>
          <a:p>
            <a:r>
              <a:rPr lang="en-US" sz="1600" dirty="0"/>
              <a:t>PhyBEARS / Julia intro slides</a:t>
            </a:r>
          </a:p>
          <a:p>
            <a:r>
              <a:rPr lang="en-US" sz="1600" dirty="0"/>
              <a:t>PhyBEARS demo of various models</a:t>
            </a:r>
          </a:p>
          <a:p>
            <a:r>
              <a:rPr lang="en-US" sz="1600" dirty="0"/>
              <a:t>Questions / discussion / function requests</a:t>
            </a:r>
          </a:p>
          <a:p>
            <a:endParaRPr lang="en-US" sz="1600" dirty="0"/>
          </a:p>
          <a:p>
            <a:pPr marL="0" indent="0">
              <a:buNone/>
            </a:pPr>
            <a:r>
              <a:rPr lang="en-US" sz="1600" b="1" dirty="0"/>
              <a:t>NOTES</a:t>
            </a:r>
          </a:p>
          <a:p>
            <a:r>
              <a:rPr lang="en-US" sz="1600" dirty="0"/>
              <a:t>Distance-based dispersal model: </a:t>
            </a:r>
          </a:p>
          <a:p>
            <a:pPr lvl="1"/>
            <a:r>
              <a:rPr lang="en-US" sz="1200" dirty="0" err="1"/>
              <a:t>Rate_of_dispersal</a:t>
            </a:r>
            <a:r>
              <a:rPr lang="en-US" sz="1200" dirty="0"/>
              <a:t> = </a:t>
            </a:r>
            <a:r>
              <a:rPr lang="en-US" sz="1200" dirty="0" err="1"/>
              <a:t>base_rate</a:t>
            </a:r>
            <a:r>
              <a:rPr lang="en-US" sz="1200" dirty="0"/>
              <a:t> * (</a:t>
            </a:r>
            <a:r>
              <a:rPr lang="en-US" sz="1200" dirty="0" err="1"/>
              <a:t>relative_distance</a:t>
            </a:r>
            <a:r>
              <a:rPr lang="en-US" sz="1200" dirty="0"/>
              <a:t>)^</a:t>
            </a:r>
            <a:r>
              <a:rPr lang="en-US" sz="1200" i="1" dirty="0"/>
              <a:t>x</a:t>
            </a:r>
          </a:p>
          <a:p>
            <a:r>
              <a:rPr lang="en-US" sz="1600" dirty="0"/>
              <a:t>The +w model variant:</a:t>
            </a:r>
          </a:p>
          <a:p>
            <a:pPr lvl="1"/>
            <a:r>
              <a:rPr lang="en-US" sz="1200" dirty="0" err="1"/>
              <a:t>Rate_of_dispersal</a:t>
            </a:r>
            <a:r>
              <a:rPr lang="en-US" sz="1200" dirty="0"/>
              <a:t> = </a:t>
            </a:r>
            <a:r>
              <a:rPr lang="en-US" sz="1200" dirty="0" err="1"/>
              <a:t>base_rate</a:t>
            </a:r>
            <a:r>
              <a:rPr lang="en-US" sz="1200" dirty="0"/>
              <a:t> * (</a:t>
            </a:r>
            <a:r>
              <a:rPr lang="en-US" sz="1200" dirty="0" err="1"/>
              <a:t>dispersal_multiplier_matrix</a:t>
            </a:r>
            <a:r>
              <a:rPr lang="en-US" sz="1200" dirty="0"/>
              <a:t>)^</a:t>
            </a:r>
            <a:r>
              <a:rPr lang="en-US" sz="1200" i="1" dirty="0"/>
              <a:t>w</a:t>
            </a:r>
          </a:p>
          <a:p>
            <a:r>
              <a:rPr lang="en-US" sz="1600" dirty="0"/>
              <a:t>The +n model variant:</a:t>
            </a:r>
          </a:p>
          <a:p>
            <a:pPr lvl="1"/>
            <a:r>
              <a:rPr lang="en-US" sz="1200" dirty="0" err="1"/>
              <a:t>Rate_of_dispersal</a:t>
            </a:r>
            <a:r>
              <a:rPr lang="en-US" sz="1200" dirty="0"/>
              <a:t> = </a:t>
            </a:r>
            <a:r>
              <a:rPr lang="en-US" sz="1200" dirty="0" err="1"/>
              <a:t>base_rate</a:t>
            </a:r>
            <a:r>
              <a:rPr lang="en-US" sz="1200" dirty="0"/>
              <a:t> * (</a:t>
            </a:r>
            <a:r>
              <a:rPr lang="en-US" sz="1200" dirty="0" err="1"/>
              <a:t>relative_environment_distance</a:t>
            </a:r>
            <a:r>
              <a:rPr lang="en-US" sz="1200" dirty="0"/>
              <a:t>)^</a:t>
            </a:r>
            <a:r>
              <a:rPr lang="en-US" sz="1200" i="1" dirty="0"/>
              <a:t>n</a:t>
            </a:r>
          </a:p>
          <a:p>
            <a:pPr marL="457200" lvl="1" indent="0">
              <a:buNone/>
            </a:pPr>
            <a:endParaRPr lang="en-US" sz="1200" i="1" dirty="0"/>
          </a:p>
          <a:p>
            <a:pPr marL="0" indent="0">
              <a:buNone/>
            </a:pPr>
            <a:r>
              <a:rPr lang="en-US" sz="1600" dirty="0"/>
              <a:t>Example files for time-stratification: </a:t>
            </a:r>
            <a:r>
              <a:rPr lang="en-US" sz="1600" dirty="0">
                <a:hlinkClick r:id="rId2"/>
              </a:rPr>
              <a:t>http://phylo.wikidot.com/biogeobears#files</a:t>
            </a:r>
            <a:r>
              <a:rPr lang="en-US" sz="1600" dirty="0"/>
              <a:t> </a:t>
            </a:r>
          </a:p>
          <a:p>
            <a:pPr marL="457200" lvl="1" indent="0">
              <a:buNone/>
            </a:pPr>
            <a:endParaRPr lang="en-US" sz="12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829443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standard_size_slide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_standard_size_slides" id="{AAFC7D20-1C42-484A-B6E5-F84147E13FFE}" vid="{B683C6BA-850E-6B48-AFB2-1A7F73DD0AA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Default_standard_size_slides</Template>
  <TotalTime>1511</TotalTime>
  <Words>245</Words>
  <Application>Microsoft Macintosh PowerPoint</Application>
  <PresentationFormat>On-screen Show (4:3)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Default_standard_size_slides</vt:lpstr>
      <vt:lpstr>IBS historical biogeography workshop</vt:lpstr>
      <vt:lpstr>Workshop Day 2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IBS historical biogeography workshop</dc:title>
  <dc:creator>Microsoft Office User</dc:creator>
  <cp:lastModifiedBy>Microsoft Office User</cp:lastModifiedBy>
  <cp:revision>7</cp:revision>
  <dcterms:created xsi:type="dcterms:W3CDTF">2023-01-25T20:07:54Z</dcterms:created>
  <dcterms:modified xsi:type="dcterms:W3CDTF">2023-01-26T21:18:55Z</dcterms:modified>
</cp:coreProperties>
</file>