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-1456" y="35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73D6-82F3-A94A-B22F-8D38F17FFEC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A7ED-C8D3-5C4A-A0F2-ABB333A2A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ubset_tree_v3c.nex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18" y="2132354"/>
            <a:ext cx="1788753" cy="2573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46" y="2341443"/>
            <a:ext cx="1181044" cy="1539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4898" y="1969493"/>
            <a:ext cx="132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Phylogeny of 948</a:t>
            </a:r>
            <a:b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MotB homologs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4468" y="3880795"/>
            <a:ext cx="67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(subset to</a:t>
            </a:r>
            <a:b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common</a:t>
            </a:r>
            <a:b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study taxa)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3214" y="1986792"/>
            <a:ext cx="171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Figure X. </a:t>
            </a:r>
            <a:r>
              <a:rPr lang="en-US" sz="800" b="1" i="1" dirty="0" smtClean="0"/>
              <a:t>Preliminary data</a:t>
            </a:r>
            <a:r>
              <a:rPr lang="en-US" sz="800" i="1" dirty="0" smtClean="0"/>
              <a:t> </a:t>
            </a:r>
            <a:r>
              <a:rPr lang="en-US" sz="800" dirty="0" smtClean="0"/>
              <a:t>demonstrating phylogenetic conservation of key region of motor protein MotB. Alignment shows significant conservation even between phyla.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5641" y="1995835"/>
            <a:ext cx="28574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4447" y="1916455"/>
            <a:ext cx="4085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D32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5860249" y="1916683"/>
            <a:ext cx="3133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43</a:t>
            </a:r>
            <a:endParaRPr lang="en-US" sz="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39055" y="2047427"/>
            <a:ext cx="0" cy="8861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93107" y="2050272"/>
            <a:ext cx="0" cy="9005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67736" y="1992333"/>
            <a:ext cx="3133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48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15769516" flipH="1">
            <a:off x="2360582" y="3712839"/>
            <a:ext cx="315218" cy="320034"/>
          </a:xfrm>
          <a:prstGeom prst="arc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13766580" flipH="1">
            <a:off x="2989809" y="3821813"/>
            <a:ext cx="225319" cy="346758"/>
          </a:xfrm>
          <a:prstGeom prst="arc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subset_seqs_v3c.fa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1" y="2132355"/>
            <a:ext cx="1435794" cy="257329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03918" y="1961555"/>
            <a:ext cx="1592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Reconstruction for position 43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9572" y="1903502"/>
            <a:ext cx="5014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Residues: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3214" y="3906548"/>
            <a:ext cx="203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Methods: Sequences from UniProt90 database, with key study taxa added. Alignment with Clustal-Omega, phylogeny with Quicktree. These are fast heuristic methods; so deeper branches and rooting should be considered uncertain.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633213" y="2768539"/>
            <a:ext cx="18670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Multiple sequence alignment corresponds to </a:t>
            </a:r>
            <a:r>
              <a:rPr lang="en-US" sz="800" i="1" dirty="0" smtClean="0"/>
              <a:t>E. coli</a:t>
            </a:r>
            <a:r>
              <a:rPr lang="en-US" sz="800" dirty="0" smtClean="0"/>
              <a:t> MotB residues 25-48. </a:t>
            </a:r>
            <a:r>
              <a:rPr lang="en-US" sz="800" dirty="0" smtClean="0"/>
              <a:t>D32 is a universally conserved aspartic acid that binds incoming </a:t>
            </a:r>
          </a:p>
          <a:p>
            <a:r>
              <a:rPr lang="en-US" sz="800" dirty="0" smtClean="0"/>
              <a:t>H</a:t>
            </a:r>
            <a:r>
              <a:rPr lang="en-US" sz="800" baseline="30000" dirty="0" smtClean="0"/>
              <a:t>+</a:t>
            </a:r>
            <a:r>
              <a:rPr lang="en-US" sz="800" dirty="0" smtClean="0"/>
              <a:t>/Na</a:t>
            </a:r>
            <a:r>
              <a:rPr lang="en-US" sz="800" baseline="30000" dirty="0" smtClean="0"/>
              <a:t>+</a:t>
            </a:r>
            <a:r>
              <a:rPr lang="en-US" sz="800" dirty="0" smtClean="0"/>
              <a:t>. </a:t>
            </a:r>
            <a:r>
              <a:rPr lang="en-US" sz="800" dirty="0" smtClean="0"/>
              <a:t>Transitions between V</a:t>
            </a:r>
          </a:p>
          <a:p>
            <a:r>
              <a:rPr lang="en-US" sz="800" dirty="0" smtClean="0"/>
              <a:t>(green) and L (dark blue) at</a:t>
            </a:r>
          </a:p>
          <a:p>
            <a:r>
              <a:rPr lang="en-US" sz="800" dirty="0" smtClean="0"/>
              <a:t>position 43 were hypothesized</a:t>
            </a:r>
          </a:p>
          <a:p>
            <a:r>
              <a:rPr lang="en-US" sz="800" dirty="0" smtClean="0"/>
              <a:t>To be important for ion select-</a:t>
            </a:r>
          </a:p>
          <a:p>
            <a:r>
              <a:rPr lang="en-US" sz="800" dirty="0" smtClean="0"/>
              <a:t>-ivity by Fujinami et al (2009)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5317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142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Matzke</dc:creator>
  <cp:lastModifiedBy>Nick Matzke</cp:lastModifiedBy>
  <cp:revision>19</cp:revision>
  <dcterms:created xsi:type="dcterms:W3CDTF">2018-09-03T00:01:07Z</dcterms:created>
  <dcterms:modified xsi:type="dcterms:W3CDTF">2018-09-04T01:42:26Z</dcterms:modified>
</cp:coreProperties>
</file>