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E0CE"/>
    <a:srgbClr val="FA0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1"/>
    <p:restoredTop sz="94751"/>
  </p:normalViewPr>
  <p:slideViewPr>
    <p:cSldViewPr snapToGrid="0">
      <p:cViewPr varScale="1">
        <p:scale>
          <a:sx n="146" d="100"/>
          <a:sy n="146" d="100"/>
        </p:scale>
        <p:origin x="17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889E-A82B-87E1-26A3-B8EB1F9D5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0FEF3-EFD0-5206-207C-548A75010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0657-E014-845F-84BF-9FF6709A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C30F-AA06-F437-EC90-9C7A107C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AA1B7-8B3C-3CED-B5C4-04F31B12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6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C87D-F54D-8B76-CC4B-A355203D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E859D-7D32-2FBF-306A-1544B8091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B0D0-69C5-EF92-5213-DF62FAF6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3BF3-C8C1-D704-296B-13A4CAA8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39719-6B83-1618-BCF1-E715211E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97B37-FFE6-9768-FB7A-123798087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965AC-C072-B48F-F2BF-0BCEE505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8E3F-6CDA-C0A4-0D0D-96AC4523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3426-69DD-A503-89C2-307CCE1F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4C87E-ED26-B096-1F54-57B66F5C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1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38DC-87D6-ADAD-FF69-64D17C22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2664-F2C0-264D-EF67-6C44491E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70D4-FA5D-86A9-E99C-DCDC82AA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15AF-0293-94D8-2FF5-6A007CFC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596A-8C19-9C95-0A03-F64D8C19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4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39E8-629D-5D32-FAB9-F7C02C4F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0FBAA-6F5E-47B2-0173-3E0C1873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0395-36A7-6295-0849-F3CF1327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852F-1FD6-F9C6-054F-40A068B0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35E33-A039-B58A-E191-0B98BE87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0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3D09-96A7-1D1E-B88C-142D70D0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4AC8-A7C1-0FE6-A0DE-B7067D50A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D14CE-C023-2B1E-DF46-B2B7586F6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E1426-BAD2-1A64-6AB8-BDA698F6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58911-A4FA-A3D6-224E-57A741B3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11CF3-F5A2-DFCE-EB45-81ED1BDD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87E2-465C-85E9-F6AF-5B0C9807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4A0B-C290-E0F8-9C8A-FE226B358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9C84E-3EF1-4CDB-D2B8-2C06CCF0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5FE3-2389-F299-DAB8-0369A03DE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C8652-353C-CB18-5BF6-270A77282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DBC90-A899-1253-1FAE-70BC9043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5/24/24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44999-D82D-7FF6-D70D-87715E52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3C6F5-D1B6-6A63-FBA4-422CA22E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3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5544-323C-F81A-98D0-0BB06BB9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FC5C3-6822-E01B-D774-77F26FDB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2BD0-836C-9832-CE71-CC3EC8AD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9532A-594B-46A7-A904-F5A27C82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4933F-ABC4-50C2-BB34-8A5281EA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5/24/24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675BF-37A4-A821-D1E7-5197FD29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707A-5C86-4736-F64B-494361DC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2F75-FAF8-2167-D379-0D1ECD5D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2FCA-4274-C151-BD5C-62805615A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3A3AD-41AB-3344-293A-B82D67D19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0050A-2CA2-E848-0B82-F3CDE28C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8E0BB-8C87-86E1-43F5-6F215C10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F02E2-EA4C-CA7C-44C5-F84DB00C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F0F6-C8BE-86C1-6933-0CE89837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72110-6810-D1B0-BFF7-06EDAD2F6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F230E-9452-9B87-1658-2A91C0EB5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9EE54-AFA9-68A5-D928-2B615FB3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5/24/24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3C516-C1D2-9F35-E708-6BDEAE30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02EB-BA30-8E11-F8C3-E8A13B03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7526A-6E0E-5F56-F91F-EE8AD2E1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CC358-E54A-2EDA-B704-8AC12323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FF42C-CB28-52F5-C308-00888654B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A7A6-A1F2-7644-9B1E-FD96CCFD0D39}" type="datetimeFigureOut">
              <a:rPr lang="en-US" smtClean="0"/>
              <a:t>5/24/24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1E297-87E6-8FD8-3A07-7267AC392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5D319-2671-AFE1-90B1-95E0FD47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EDADE76-E2AC-ED6A-A6EE-B6ABFD4C9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89"/>
          <a:stretch/>
        </p:blipFill>
        <p:spPr>
          <a:xfrm>
            <a:off x="4278982" y="787400"/>
            <a:ext cx="3609975" cy="562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C1A5D-B6BE-A4CE-A1D2-1BA319AEB147}"/>
              </a:ext>
            </a:extLst>
          </p:cNvPr>
          <p:cNvSpPr txBox="1"/>
          <p:nvPr/>
        </p:nvSpPr>
        <p:spPr>
          <a:xfrm>
            <a:off x="161995" y="3629"/>
            <a:ext cx="3797969" cy="313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“FIT” or “FITO” (FIT=flagellar ion transporter oligomer)</a:t>
            </a:r>
            <a:br>
              <a:rPr lang="en-US" dirty="0"/>
            </a:br>
            <a:r>
              <a:rPr lang="en-US" dirty="0"/>
              <a:t>Flagellar proteins: </a:t>
            </a:r>
            <a:r>
              <a:rPr lang="en-US" dirty="0" err="1"/>
              <a:t>motA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“MotAB” motors:</a:t>
            </a:r>
          </a:p>
          <a:p>
            <a:r>
              <a:rPr lang="en-US" dirty="0" err="1"/>
              <a:t>PomAB</a:t>
            </a:r>
            <a:r>
              <a:rPr lang="en-US" dirty="0"/>
              <a:t> (Polar motors, usually sodium/Na+ powered)</a:t>
            </a:r>
          </a:p>
          <a:p>
            <a:r>
              <a:rPr lang="en-US" dirty="0" err="1"/>
              <a:t>LafTU</a:t>
            </a:r>
            <a:r>
              <a:rPr lang="en-US" dirty="0"/>
              <a:t> (Lateral flagellar)</a:t>
            </a:r>
          </a:p>
          <a:p>
            <a:r>
              <a:rPr lang="en-US" dirty="0" err="1"/>
              <a:t>MotCD</a:t>
            </a:r>
            <a:endParaRPr lang="en-US" dirty="0"/>
          </a:p>
          <a:p>
            <a:r>
              <a:rPr lang="en-US" dirty="0" err="1"/>
              <a:t>MotPS</a:t>
            </a:r>
            <a:r>
              <a:rPr lang="en-US" dirty="0"/>
              <a:t> (high PH motors I think)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F8D60-7F6D-4210-5B42-F29B6428A19F}"/>
              </a:ext>
            </a:extLst>
          </p:cNvPr>
          <p:cNvSpPr/>
          <p:nvPr/>
        </p:nvSpPr>
        <p:spPr>
          <a:xfrm>
            <a:off x="4174958" y="685800"/>
            <a:ext cx="3801980" cy="1660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24BF25-9F20-176E-3189-96A2499A091A}"/>
              </a:ext>
            </a:extLst>
          </p:cNvPr>
          <p:cNvSpPr/>
          <p:nvPr/>
        </p:nvSpPr>
        <p:spPr>
          <a:xfrm>
            <a:off x="4278982" y="787400"/>
            <a:ext cx="3609976" cy="560137"/>
          </a:xfrm>
          <a:prstGeom prst="rect">
            <a:avLst/>
          </a:prstGeom>
          <a:noFill/>
          <a:ln w="38100">
            <a:solidFill>
              <a:srgbClr val="FA04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46409-4280-9051-161D-A5B0906838B2}"/>
              </a:ext>
            </a:extLst>
          </p:cNvPr>
          <p:cNvSpPr txBox="1"/>
          <p:nvPr/>
        </p:nvSpPr>
        <p:spPr>
          <a:xfrm>
            <a:off x="8493049" y="882802"/>
            <a:ext cx="1250407" cy="369332"/>
          </a:xfrm>
          <a:prstGeom prst="rect">
            <a:avLst/>
          </a:prstGeom>
          <a:noFill/>
          <a:ln w="28575">
            <a:solidFill>
              <a:srgbClr val="FA04E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TGI-5 </a:t>
            </a:r>
            <a:r>
              <a:rPr lang="en-US" dirty="0" err="1"/>
              <a:t>motA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D7E7AC-BBD7-7615-B75D-E1BAEF2C5EE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888958" y="1067468"/>
            <a:ext cx="604091" cy="1"/>
          </a:xfrm>
          <a:prstGeom prst="line">
            <a:avLst/>
          </a:prstGeom>
          <a:ln w="57150">
            <a:solidFill>
              <a:srgbClr val="FA0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B4563F-FB8F-0BE6-2DA7-50E4E838F4C4}"/>
              </a:ext>
            </a:extLst>
          </p:cNvPr>
          <p:cNvCxnSpPr>
            <a:cxnSpLocks/>
          </p:cNvCxnSpPr>
          <p:nvPr/>
        </p:nvCxnSpPr>
        <p:spPr>
          <a:xfrm flipV="1">
            <a:off x="3959965" y="685800"/>
            <a:ext cx="214993" cy="5663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106FB7-9294-6240-04A0-A73D0081CB16}"/>
              </a:ext>
            </a:extLst>
          </p:cNvPr>
          <p:cNvCxnSpPr/>
          <p:nvPr/>
        </p:nvCxnSpPr>
        <p:spPr>
          <a:xfrm>
            <a:off x="3959965" y="1621466"/>
            <a:ext cx="214993" cy="7246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F2E8B1-3855-15A3-38D6-5C99EA6988D3}"/>
              </a:ext>
            </a:extLst>
          </p:cNvPr>
          <p:cNvSpPr/>
          <p:nvPr/>
        </p:nvSpPr>
        <p:spPr>
          <a:xfrm>
            <a:off x="4174958" y="2377240"/>
            <a:ext cx="3801980" cy="4036260"/>
          </a:xfrm>
          <a:prstGeom prst="rect">
            <a:avLst/>
          </a:prstGeom>
          <a:noFill/>
          <a:ln w="38100">
            <a:solidFill>
              <a:srgbClr val="0EE0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F513E-012C-6705-DD27-DAE4B53152DF}"/>
              </a:ext>
            </a:extLst>
          </p:cNvPr>
          <p:cNvSpPr txBox="1"/>
          <p:nvPr/>
        </p:nvSpPr>
        <p:spPr>
          <a:xfrm>
            <a:off x="69669" y="3067227"/>
            <a:ext cx="3739164" cy="3693319"/>
          </a:xfrm>
          <a:prstGeom prst="rect">
            <a:avLst/>
          </a:prstGeom>
          <a:noFill/>
          <a:ln w="28575">
            <a:solidFill>
              <a:srgbClr val="0EE0C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”GIT” or “GITO” (General Ion transporter oligomer)</a:t>
            </a:r>
          </a:p>
          <a:p>
            <a:r>
              <a:rPr lang="en-US" dirty="0"/>
              <a:t>Or UNFIT: “(mostly) Uncharacterized Nonflagellar relatives of Flagellar Ion Transporters”</a:t>
            </a:r>
          </a:p>
          <a:p>
            <a:endParaRPr lang="en-US" dirty="0"/>
          </a:p>
          <a:p>
            <a:r>
              <a:rPr lang="en-US" dirty="0"/>
              <a:t>Non-flagellar proteins: </a:t>
            </a:r>
          </a:p>
          <a:p>
            <a:r>
              <a:rPr lang="en-US" dirty="0" err="1"/>
              <a:t>ExbBD</a:t>
            </a:r>
            <a:r>
              <a:rPr lang="en-US" dirty="0"/>
              <a:t>, </a:t>
            </a:r>
            <a:r>
              <a:rPr lang="en-US" dirty="0" err="1"/>
              <a:t>TolQR</a:t>
            </a:r>
            <a:r>
              <a:rPr lang="en-US" dirty="0"/>
              <a:t> (ion transporters)</a:t>
            </a:r>
          </a:p>
          <a:p>
            <a:r>
              <a:rPr lang="en-US" dirty="0" err="1"/>
              <a:t>AglRS</a:t>
            </a:r>
            <a:r>
              <a:rPr lang="en-US" dirty="0"/>
              <a:t> (Adventitious Gliding in </a:t>
            </a:r>
            <a:r>
              <a:rPr lang="en-US" i="1" dirty="0"/>
              <a:t>Myxococcus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AQB = Nick Matzke’s shorthand for “</a:t>
            </a:r>
            <a:r>
              <a:rPr lang="en-US" dirty="0" err="1"/>
              <a:t>MotA</a:t>
            </a:r>
            <a:r>
              <a:rPr lang="en-US" dirty="0"/>
              <a:t>/</a:t>
            </a:r>
            <a:r>
              <a:rPr lang="en-US" dirty="0" err="1"/>
              <a:t>TolQ</a:t>
            </a:r>
            <a:r>
              <a:rPr lang="en-US" dirty="0"/>
              <a:t>/</a:t>
            </a:r>
            <a:r>
              <a:rPr lang="en-US" dirty="0" err="1"/>
              <a:t>ExbB</a:t>
            </a:r>
            <a:r>
              <a:rPr lang="en-US" dirty="0"/>
              <a:t> superfamily”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D30D82-A5B3-CC7C-B6AF-07E180DF2EE0}"/>
              </a:ext>
            </a:extLst>
          </p:cNvPr>
          <p:cNvCxnSpPr>
            <a:cxnSpLocks/>
          </p:cNvCxnSpPr>
          <p:nvPr/>
        </p:nvCxnSpPr>
        <p:spPr>
          <a:xfrm>
            <a:off x="3808834" y="4903290"/>
            <a:ext cx="366123" cy="1510210"/>
          </a:xfrm>
          <a:prstGeom prst="line">
            <a:avLst/>
          </a:prstGeom>
          <a:ln w="38100">
            <a:solidFill>
              <a:srgbClr val="0EE0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56B789-9512-1AA9-880B-EDBC61702FF2}"/>
              </a:ext>
            </a:extLst>
          </p:cNvPr>
          <p:cNvCxnSpPr>
            <a:cxnSpLocks/>
          </p:cNvCxnSpPr>
          <p:nvPr/>
        </p:nvCxnSpPr>
        <p:spPr>
          <a:xfrm flipV="1">
            <a:off x="3800457" y="2346158"/>
            <a:ext cx="366479" cy="1925539"/>
          </a:xfrm>
          <a:prstGeom prst="line">
            <a:avLst/>
          </a:prstGeom>
          <a:ln w="38100">
            <a:solidFill>
              <a:srgbClr val="0EE0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5258CB-A938-5448-AC7B-22C248D59D80}"/>
              </a:ext>
            </a:extLst>
          </p:cNvPr>
          <p:cNvSpPr txBox="1"/>
          <p:nvPr/>
        </p:nvSpPr>
        <p:spPr>
          <a:xfrm>
            <a:off x="8581029" y="1633802"/>
            <a:ext cx="1250407" cy="369332"/>
          </a:xfrm>
          <a:prstGeom prst="rect">
            <a:avLst/>
          </a:prstGeom>
          <a:noFill/>
          <a:ln w="28575">
            <a:solidFill>
              <a:srgbClr val="FA04E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TGI-4 </a:t>
            </a:r>
            <a:r>
              <a:rPr lang="en-US" dirty="0" err="1"/>
              <a:t>motA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F08776-8704-974E-A3B0-0EAC073EFEA2}"/>
              </a:ext>
            </a:extLst>
          </p:cNvPr>
          <p:cNvCxnSpPr>
            <a:endCxn id="14" idx="1"/>
          </p:cNvCxnSpPr>
          <p:nvPr/>
        </p:nvCxnSpPr>
        <p:spPr>
          <a:xfrm flipV="1">
            <a:off x="7976938" y="1818468"/>
            <a:ext cx="604091" cy="1"/>
          </a:xfrm>
          <a:prstGeom prst="line">
            <a:avLst/>
          </a:prstGeom>
          <a:ln w="57150">
            <a:solidFill>
              <a:srgbClr val="FA0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9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EDADE76-E2AC-ED6A-A6EE-B6ABFD4C9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89"/>
          <a:stretch/>
        </p:blipFill>
        <p:spPr>
          <a:xfrm>
            <a:off x="4278982" y="787400"/>
            <a:ext cx="3609975" cy="562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C1A5D-B6BE-A4CE-A1D2-1BA319AEB147}"/>
              </a:ext>
            </a:extLst>
          </p:cNvPr>
          <p:cNvSpPr txBox="1"/>
          <p:nvPr/>
        </p:nvSpPr>
        <p:spPr>
          <a:xfrm>
            <a:off x="1527263" y="1252134"/>
            <a:ext cx="243194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Flagellar proteins: </a:t>
            </a:r>
            <a:r>
              <a:rPr lang="en-US" dirty="0" err="1"/>
              <a:t>motA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F8D60-7F6D-4210-5B42-F29B6428A19F}"/>
              </a:ext>
            </a:extLst>
          </p:cNvPr>
          <p:cNvSpPr/>
          <p:nvPr/>
        </p:nvSpPr>
        <p:spPr>
          <a:xfrm>
            <a:off x="4174958" y="685800"/>
            <a:ext cx="3801980" cy="1660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24BF25-9F20-176E-3189-96A2499A091A}"/>
              </a:ext>
            </a:extLst>
          </p:cNvPr>
          <p:cNvSpPr/>
          <p:nvPr/>
        </p:nvSpPr>
        <p:spPr>
          <a:xfrm>
            <a:off x="4278982" y="787400"/>
            <a:ext cx="3609976" cy="560137"/>
          </a:xfrm>
          <a:prstGeom prst="rect">
            <a:avLst/>
          </a:prstGeom>
          <a:noFill/>
          <a:ln w="38100">
            <a:solidFill>
              <a:srgbClr val="FA04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46409-4280-9051-161D-A5B0906838B2}"/>
              </a:ext>
            </a:extLst>
          </p:cNvPr>
          <p:cNvSpPr txBox="1"/>
          <p:nvPr/>
        </p:nvSpPr>
        <p:spPr>
          <a:xfrm>
            <a:off x="8493049" y="882802"/>
            <a:ext cx="1454309" cy="369332"/>
          </a:xfrm>
          <a:prstGeom prst="rect">
            <a:avLst/>
          </a:prstGeom>
          <a:noFill/>
          <a:ln w="28575">
            <a:solidFill>
              <a:srgbClr val="FA04E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Crassus </a:t>
            </a:r>
            <a:r>
              <a:rPr lang="en-US" dirty="0" err="1"/>
              <a:t>motA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D7E7AC-BBD7-7615-B75D-E1BAEF2C5EE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888958" y="1067468"/>
            <a:ext cx="604091" cy="1"/>
          </a:xfrm>
          <a:prstGeom prst="line">
            <a:avLst/>
          </a:prstGeom>
          <a:ln w="57150">
            <a:solidFill>
              <a:srgbClr val="FA0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B4563F-FB8F-0BE6-2DA7-50E4E838F4C4}"/>
              </a:ext>
            </a:extLst>
          </p:cNvPr>
          <p:cNvCxnSpPr>
            <a:cxnSpLocks/>
          </p:cNvCxnSpPr>
          <p:nvPr/>
        </p:nvCxnSpPr>
        <p:spPr>
          <a:xfrm flipV="1">
            <a:off x="3959965" y="685800"/>
            <a:ext cx="214993" cy="5663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106FB7-9294-6240-04A0-A73D0081CB16}"/>
              </a:ext>
            </a:extLst>
          </p:cNvPr>
          <p:cNvCxnSpPr/>
          <p:nvPr/>
        </p:nvCxnSpPr>
        <p:spPr>
          <a:xfrm>
            <a:off x="3959965" y="1621466"/>
            <a:ext cx="214993" cy="7246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F2E8B1-3855-15A3-38D6-5C99EA6988D3}"/>
              </a:ext>
            </a:extLst>
          </p:cNvPr>
          <p:cNvSpPr/>
          <p:nvPr/>
        </p:nvSpPr>
        <p:spPr>
          <a:xfrm>
            <a:off x="4174958" y="2377240"/>
            <a:ext cx="3801980" cy="4036260"/>
          </a:xfrm>
          <a:prstGeom prst="rect">
            <a:avLst/>
          </a:prstGeom>
          <a:noFill/>
          <a:ln w="38100">
            <a:solidFill>
              <a:srgbClr val="0EE0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F513E-012C-6705-DD27-DAE4B53152DF}"/>
              </a:ext>
            </a:extLst>
          </p:cNvPr>
          <p:cNvSpPr txBox="1"/>
          <p:nvPr/>
        </p:nvSpPr>
        <p:spPr>
          <a:xfrm>
            <a:off x="1467103" y="4271697"/>
            <a:ext cx="2341731" cy="646331"/>
          </a:xfrm>
          <a:prstGeom prst="rect">
            <a:avLst/>
          </a:prstGeom>
          <a:noFill/>
          <a:ln w="28575">
            <a:solidFill>
              <a:srgbClr val="0EE0C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Non-flagellar proteins: </a:t>
            </a:r>
          </a:p>
          <a:p>
            <a:r>
              <a:rPr lang="en-US" dirty="0" err="1"/>
              <a:t>ExbB</a:t>
            </a:r>
            <a:r>
              <a:rPr lang="en-US" dirty="0"/>
              <a:t>, </a:t>
            </a:r>
            <a:r>
              <a:rPr lang="en-US" dirty="0" err="1"/>
              <a:t>TolQ</a:t>
            </a:r>
            <a:r>
              <a:rPr lang="en-US" dirty="0"/>
              <a:t>, AQB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D30D82-A5B3-CC7C-B6AF-07E180DF2EE0}"/>
              </a:ext>
            </a:extLst>
          </p:cNvPr>
          <p:cNvCxnSpPr>
            <a:cxnSpLocks/>
          </p:cNvCxnSpPr>
          <p:nvPr/>
        </p:nvCxnSpPr>
        <p:spPr>
          <a:xfrm>
            <a:off x="3808834" y="4903290"/>
            <a:ext cx="366123" cy="1510210"/>
          </a:xfrm>
          <a:prstGeom prst="line">
            <a:avLst/>
          </a:prstGeom>
          <a:ln w="38100">
            <a:solidFill>
              <a:srgbClr val="0EE0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56B789-9512-1AA9-880B-EDBC61702FF2}"/>
              </a:ext>
            </a:extLst>
          </p:cNvPr>
          <p:cNvCxnSpPr>
            <a:cxnSpLocks/>
          </p:cNvCxnSpPr>
          <p:nvPr/>
        </p:nvCxnSpPr>
        <p:spPr>
          <a:xfrm flipV="1">
            <a:off x="3800457" y="2346158"/>
            <a:ext cx="366479" cy="1925539"/>
          </a:xfrm>
          <a:prstGeom prst="line">
            <a:avLst/>
          </a:prstGeom>
          <a:ln w="38100">
            <a:solidFill>
              <a:srgbClr val="0EE0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3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128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Puente-Lelievre</dc:creator>
  <cp:lastModifiedBy>Microsoft Office User</cp:lastModifiedBy>
  <cp:revision>4</cp:revision>
  <dcterms:created xsi:type="dcterms:W3CDTF">2023-07-06T06:57:31Z</dcterms:created>
  <dcterms:modified xsi:type="dcterms:W3CDTF">2024-05-23T23:38:22Z</dcterms:modified>
</cp:coreProperties>
</file>