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0" r:id="rId3"/>
    <p:sldId id="259" r:id="rId4"/>
    <p:sldId id="256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E0CE"/>
    <a:srgbClr val="FA0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2"/>
    <p:restoredTop sz="94694"/>
  </p:normalViewPr>
  <p:slideViewPr>
    <p:cSldViewPr snapToGrid="0">
      <p:cViewPr varScale="1">
        <p:scale>
          <a:sx n="107" d="100"/>
          <a:sy n="107" d="100"/>
        </p:scale>
        <p:origin x="19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889E-A82B-87E1-26A3-B8EB1F9D5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10FEF3-EFD0-5206-207C-548A75010F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10657-E014-845F-84BF-9FF6709A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8C30F-AA06-F437-EC90-9C7A107C9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AA1B7-8B3C-3CED-B5C4-04F31B129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6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7C87D-F54D-8B76-CC4B-A355203D2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E859D-7D32-2FBF-306A-1544B8091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AB0D0-69C5-EF92-5213-DF62FAF6C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53BF3-C8C1-D704-296B-13A4CAA84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39719-6B83-1618-BCF1-E715211E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65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97B37-FFE6-9768-FB7A-1237980875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4965AC-C072-B48F-F2BF-0BCEE505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D8E3F-6CDA-C0A4-0D0D-96AC4523A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3426-69DD-A503-89C2-307CCE1F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4C87E-ED26-B096-1F54-57B66F5C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1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38DC-87D6-ADAD-FF69-64D17C22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32664-F2C0-264D-EF67-6C44491E4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870D4-FA5D-86A9-E99C-DCDC82AAF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F15AF-0293-94D8-2FF5-6A007CFCB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4596A-8C19-9C95-0A03-F64D8C196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4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239E8-629D-5D32-FAB9-F7C02C4F7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0FBAA-6F5E-47B2-0173-3E0C18730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00395-36A7-6295-0849-F3CF1327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5852F-1FD6-F9C6-054F-40A068B08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35E33-A039-B58A-E191-0B98BE877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3D09-96A7-1D1E-B88C-142D70D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4AC8-A7C1-0FE6-A0DE-B7067D50A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CD14CE-C023-2B1E-DF46-B2B7586F6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EE1426-BAD2-1A64-6AB8-BDA698F6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58911-A4FA-A3D6-224E-57A741B3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11CF3-F5A2-DFCE-EB45-81ED1BDD9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986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7E2-465C-85E9-F6AF-5B0C98073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D4A0B-C290-E0F8-9C8A-FE226B358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59C84E-3EF1-4CDB-D2B8-2C06CCF02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95FE3-2389-F299-DAB8-0369A03DE3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DC8652-353C-CB18-5BF6-270A77282E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2DBC90-A899-1253-1FAE-70BC90436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D44999-D82D-7FF6-D70D-87715E525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53C6F5-D1B6-6A63-FBA4-422CA22E1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34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25544-323C-F81A-98D0-0BB06BB97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EFC5C3-6822-E01B-D774-77F26FDBC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2BD0-836C-9832-CE71-CC3EC8AD4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9532A-594B-46A7-A904-F5A27C82F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1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74933F-ABC4-50C2-BB34-8A5281EA6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675BF-37A4-A821-D1E7-5197FD29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4707A-5C86-4736-F64B-494361DCB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9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52F75-FAF8-2167-D379-0D1ECD5D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72FCA-4274-C151-BD5C-62805615A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3A3AD-41AB-3344-293A-B82D67D19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A0050A-2CA2-E848-0B82-F3CDE28CC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8E0BB-8C87-86E1-43F5-6F215C10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F02E2-EA4C-CA7C-44C5-F84DB00C1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032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FF0F6-C8BE-86C1-6933-0CE898375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072110-6810-D1B0-BFF7-06EDAD2F6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F230E-9452-9B87-1658-2A91C0EB55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EE54-AFA9-68A5-D928-2B615FB35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3C516-C1D2-9F35-E708-6BDEAE308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CA02EB-BA30-8E11-F8C3-E8A13B038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84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7526A-6E0E-5F56-F91F-EE8AD2E18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CC358-E54A-2EDA-B704-8AC12323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FF42C-CB28-52F5-C308-00888654BD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2A7A6-A1F2-7644-9B1E-FD96CCFD0D39}" type="datetimeFigureOut">
              <a:rPr lang="en-US" smtClean="0"/>
              <a:t>3/11/25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1E297-87E6-8FD8-3A07-7267AC392B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5D319-2671-AFE1-90B1-95E0FD471C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E6AC1D-A87A-2B4D-9410-98934412E3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01F99E1-448D-54E1-6602-125A2EBA5FE3}"/>
              </a:ext>
            </a:extLst>
          </p:cNvPr>
          <p:cNvSpPr/>
          <p:nvPr/>
        </p:nvSpPr>
        <p:spPr>
          <a:xfrm>
            <a:off x="1935678" y="695185"/>
            <a:ext cx="2631818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193 genomes spanning bacterial diversity, yielding</a:t>
            </a:r>
          </a:p>
          <a:p>
            <a:pPr algn="ctr"/>
            <a:r>
              <a:rPr lang="en-US" dirty="0"/>
              <a:t>379 homologs of MotAB/ExbBD/TolQR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77B36104-A4FD-B5DB-C2FE-464AA0EE6B8F}"/>
              </a:ext>
            </a:extLst>
          </p:cNvPr>
          <p:cNvSpPr/>
          <p:nvPr/>
        </p:nvSpPr>
        <p:spPr>
          <a:xfrm>
            <a:off x="4677748" y="970135"/>
            <a:ext cx="915530" cy="10468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AB6CAB2-EEC9-E5AE-5FC7-A5FB88BDC5B7}"/>
              </a:ext>
            </a:extLst>
          </p:cNvPr>
          <p:cNvSpPr/>
          <p:nvPr/>
        </p:nvSpPr>
        <p:spPr>
          <a:xfrm>
            <a:off x="5703530" y="695185"/>
            <a:ext cx="2276689" cy="159675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Beast2 tree distributions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MotA/ExbB/TolQ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MotB/</a:t>
            </a:r>
            <a:r>
              <a:rPr lang="en-US" dirty="0" err="1"/>
              <a:t>ExbD</a:t>
            </a:r>
            <a:r>
              <a:rPr lang="en-US" dirty="0"/>
              <a:t>/</a:t>
            </a:r>
            <a:r>
              <a:rPr lang="en-US" dirty="0" err="1"/>
              <a:t>TolR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u="sng" dirty="0"/>
              <a:t>Both together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9F9B8-E4F5-976E-293D-1AC9CFE3A4C3}"/>
              </a:ext>
            </a:extLst>
          </p:cNvPr>
          <p:cNvSpPr txBox="1"/>
          <p:nvPr/>
        </p:nvSpPr>
        <p:spPr>
          <a:xfrm>
            <a:off x="795677" y="1308895"/>
            <a:ext cx="9331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Phylogeny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513A40-639D-EFF0-14B4-F827FC22C2D4}"/>
              </a:ext>
            </a:extLst>
          </p:cNvPr>
          <p:cNvSpPr txBox="1"/>
          <p:nvPr/>
        </p:nvSpPr>
        <p:spPr>
          <a:xfrm>
            <a:off x="715339" y="2798410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Sequence Reconstruction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6A68FDDA-746E-1EF6-72F6-551EC9EA6C24}"/>
              </a:ext>
            </a:extLst>
          </p:cNvPr>
          <p:cNvSpPr/>
          <p:nvPr/>
        </p:nvSpPr>
        <p:spPr>
          <a:xfrm>
            <a:off x="1930561" y="2690689"/>
            <a:ext cx="2631818" cy="9541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PAML: reconstruct ancestral sequences and gaps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585B134C-4392-4A02-2059-58927E7476CF}"/>
              </a:ext>
            </a:extLst>
          </p:cNvPr>
          <p:cNvSpPr/>
          <p:nvPr/>
        </p:nvSpPr>
        <p:spPr>
          <a:xfrm>
            <a:off x="4683093" y="2882973"/>
            <a:ext cx="910185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7D9D89D-A7CF-3174-2920-13D51F65CEC8}"/>
              </a:ext>
            </a:extLst>
          </p:cNvPr>
          <p:cNvSpPr/>
          <p:nvPr/>
        </p:nvSpPr>
        <p:spPr>
          <a:xfrm rot="9176887">
            <a:off x="4406397" y="2415423"/>
            <a:ext cx="1812281" cy="24998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D05C9A1D-720A-9E04-4944-745DDE5A2E5A}"/>
              </a:ext>
            </a:extLst>
          </p:cNvPr>
          <p:cNvSpPr/>
          <p:nvPr/>
        </p:nvSpPr>
        <p:spPr>
          <a:xfrm>
            <a:off x="5731854" y="2770493"/>
            <a:ext cx="2248365" cy="8743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AlphaFold structure reconstructions</a:t>
            </a: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E34F239-2599-0651-E611-C2DF6C1B4936}"/>
              </a:ext>
            </a:extLst>
          </p:cNvPr>
          <p:cNvSpPr/>
          <p:nvPr/>
        </p:nvSpPr>
        <p:spPr>
          <a:xfrm rot="5400000">
            <a:off x="2994301" y="2121544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Bent Arrow 18">
            <a:extLst>
              <a:ext uri="{FF2B5EF4-FFF2-40B4-BE49-F238E27FC236}">
                <a16:creationId xmlns:a16="http://schemas.microsoft.com/office/drawing/2014/main" id="{5F4D941B-6C9B-C287-0C81-E9BD7595240C}"/>
              </a:ext>
            </a:extLst>
          </p:cNvPr>
          <p:cNvSpPr/>
          <p:nvPr/>
        </p:nvSpPr>
        <p:spPr>
          <a:xfrm rot="8578701">
            <a:off x="7377355" y="2489314"/>
            <a:ext cx="1466081" cy="1617875"/>
          </a:xfrm>
          <a:prstGeom prst="bentArrow">
            <a:avLst>
              <a:gd name="adj1" fmla="val 13084"/>
              <a:gd name="adj2" fmla="val 14290"/>
              <a:gd name="adj3" fmla="val 25000"/>
              <a:gd name="adj4" fmla="val 7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5C9084D1-A6D6-1D7B-E08A-117BA16A7C89}"/>
              </a:ext>
            </a:extLst>
          </p:cNvPr>
          <p:cNvSpPr/>
          <p:nvPr/>
        </p:nvSpPr>
        <p:spPr>
          <a:xfrm>
            <a:off x="5731854" y="4043688"/>
            <a:ext cx="2192575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Quantification of structural diversity, phylogenetic mapping of major conserved structural variations</a:t>
            </a: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540B7BF8-D521-CC87-CEB7-921229409446}"/>
              </a:ext>
            </a:extLst>
          </p:cNvPr>
          <p:cNvSpPr/>
          <p:nvPr/>
        </p:nvSpPr>
        <p:spPr>
          <a:xfrm rot="10800000">
            <a:off x="4717878" y="4199173"/>
            <a:ext cx="910184" cy="8624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BD4A73-115D-AC8F-1309-95621EDF518E}"/>
              </a:ext>
            </a:extLst>
          </p:cNvPr>
          <p:cNvSpPr/>
          <p:nvPr/>
        </p:nvSpPr>
        <p:spPr>
          <a:xfrm>
            <a:off x="1964411" y="4016772"/>
            <a:ext cx="2680507" cy="12202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Classification of MotAB/ExbBD/TolQR into: GIT (CCD2, CCD3), FIT (TGI4, TGI5) </a:t>
            </a: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AF4C99E4-CD3D-F815-8025-D45D695E18AF}"/>
              </a:ext>
            </a:extLst>
          </p:cNvPr>
          <p:cNvSpPr/>
          <p:nvPr/>
        </p:nvSpPr>
        <p:spPr>
          <a:xfrm rot="5400000">
            <a:off x="6595003" y="3468813"/>
            <a:ext cx="569539" cy="739538"/>
          </a:xfrm>
          <a:prstGeom prst="rightArrow">
            <a:avLst>
              <a:gd name="adj1" fmla="val 50000"/>
              <a:gd name="adj2" fmla="val 479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019972EB-D0EC-F3E4-B9AC-49312D2E6C9F}"/>
              </a:ext>
            </a:extLst>
          </p:cNvPr>
          <p:cNvSpPr/>
          <p:nvPr/>
        </p:nvSpPr>
        <p:spPr>
          <a:xfrm>
            <a:off x="2779030" y="5365351"/>
            <a:ext cx="2533507" cy="10807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Experiment: removing TGI5-specific structural element abolishes motility</a:t>
            </a: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A4F7B011-73C4-E906-C3C4-5FDDE0DCADF1}"/>
              </a:ext>
            </a:extLst>
          </p:cNvPr>
          <p:cNvSpPr/>
          <p:nvPr/>
        </p:nvSpPr>
        <p:spPr>
          <a:xfrm rot="9176887">
            <a:off x="5179709" y="5165679"/>
            <a:ext cx="688640" cy="32506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3D6E0F-EEE0-71F5-9986-EE92C71FE318}"/>
              </a:ext>
            </a:extLst>
          </p:cNvPr>
          <p:cNvSpPr txBox="1"/>
          <p:nvPr/>
        </p:nvSpPr>
        <p:spPr>
          <a:xfrm>
            <a:off x="715339" y="4228397"/>
            <a:ext cx="1294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Ancestral Structure Reconstruction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61FA84-21E4-807D-0940-731EE4D6A7EB}"/>
              </a:ext>
            </a:extLst>
          </p:cNvPr>
          <p:cNvSpPr txBox="1"/>
          <p:nvPr/>
        </p:nvSpPr>
        <p:spPr>
          <a:xfrm>
            <a:off x="1401289" y="5536415"/>
            <a:ext cx="13777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Functional characterization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1A5888D-324A-5F10-D3A2-E01C32C8BE93}"/>
              </a:ext>
            </a:extLst>
          </p:cNvPr>
          <p:cNvSpPr txBox="1"/>
          <p:nvPr/>
        </p:nvSpPr>
        <p:spPr>
          <a:xfrm>
            <a:off x="2051859" y="217678"/>
            <a:ext cx="587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Overview: Structural variation in the light of phylogeny</a:t>
            </a:r>
          </a:p>
        </p:txBody>
      </p:sp>
    </p:spTree>
    <p:extLst>
      <p:ext uri="{BB962C8B-B14F-4D97-AF65-F5344CB8AC3E}">
        <p14:creationId xmlns:p14="http://schemas.microsoft.com/office/powerpoint/2010/main" val="403530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2DF7-97E7-970F-2B17-3F1E9601D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917FF6D-21A3-2C8E-D427-51C2C9E521D5}"/>
              </a:ext>
            </a:extLst>
          </p:cNvPr>
          <p:cNvSpPr/>
          <p:nvPr/>
        </p:nvSpPr>
        <p:spPr>
          <a:xfrm>
            <a:off x="2405442" y="3148640"/>
            <a:ext cx="2006403" cy="2253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193 genomes</a:t>
            </a:r>
          </a:p>
          <a:p>
            <a:pPr algn="ctr"/>
            <a:r>
              <a:rPr lang="en-US" sz="1400" dirty="0"/>
              <a:t>↓</a:t>
            </a:r>
          </a:p>
          <a:p>
            <a:pPr algn="ctr"/>
            <a:r>
              <a:rPr lang="en-US" sz="1400" dirty="0"/>
              <a:t>379 stator homologs </a:t>
            </a:r>
          </a:p>
          <a:p>
            <a:pPr algn="ctr"/>
            <a:r>
              <a:rPr lang="en-US" sz="1400" dirty="0"/>
              <a:t>↓</a:t>
            </a:r>
          </a:p>
          <a:p>
            <a:pPr algn="ctr"/>
            <a:r>
              <a:rPr lang="en-US" sz="1400" dirty="0"/>
              <a:t>Beast2 trees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20EAB1-EB5F-7F3D-3547-2E94A474D3B8}"/>
              </a:ext>
            </a:extLst>
          </p:cNvPr>
          <p:cNvSpPr txBox="1"/>
          <p:nvPr/>
        </p:nvSpPr>
        <p:spPr>
          <a:xfrm>
            <a:off x="4731345" y="5451454"/>
            <a:ext cx="1778135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Sample of possible ancestral sequences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AFF6EB-C49E-314C-47B2-51B8159A3C44}"/>
              </a:ext>
            </a:extLst>
          </p:cNvPr>
          <p:cNvSpPr txBox="1"/>
          <p:nvPr/>
        </p:nvSpPr>
        <p:spPr>
          <a:xfrm>
            <a:off x="1340134" y="2511377"/>
            <a:ext cx="58725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Overview: Structural variation in the light of phylogeny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332021C-0DB9-B36E-0420-1C5E73B98102}"/>
              </a:ext>
            </a:extLst>
          </p:cNvPr>
          <p:cNvSpPr/>
          <p:nvPr/>
        </p:nvSpPr>
        <p:spPr>
          <a:xfrm>
            <a:off x="4573322" y="3148640"/>
            <a:ext cx="2006403" cy="2253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Reconstruct ancestral sequences,</a:t>
            </a:r>
          </a:p>
          <a:p>
            <a:pPr algn="ctr"/>
            <a:r>
              <a:rPr lang="en-US" sz="1400" dirty="0"/>
              <a:t>and gaps (PAML)</a:t>
            </a:r>
          </a:p>
          <a:p>
            <a:pPr algn="ctr"/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FC057-2C56-57ED-D33B-BD627DBA7079}"/>
              </a:ext>
            </a:extLst>
          </p:cNvPr>
          <p:cNvSpPr txBox="1"/>
          <p:nvPr/>
        </p:nvSpPr>
        <p:spPr>
          <a:xfrm>
            <a:off x="2392071" y="5451454"/>
            <a:ext cx="2181251" cy="86177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Phylogeny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Classification:</a:t>
            </a:r>
            <a:br>
              <a:rPr lang="en-US" sz="1400" dirty="0"/>
            </a:br>
            <a:r>
              <a:rPr lang="en-US" sz="1400" dirty="0"/>
              <a:t>- GIT (CCD2, CCD3)</a:t>
            </a:r>
            <a:br>
              <a:rPr lang="en-US" sz="1400" dirty="0"/>
            </a:br>
            <a:r>
              <a:rPr lang="en-US" sz="1400" dirty="0"/>
              <a:t>- FIT (TGI4, TGI5)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8DE7948-DD70-AB56-B6B6-81F8DA0EC563}"/>
              </a:ext>
            </a:extLst>
          </p:cNvPr>
          <p:cNvSpPr txBox="1"/>
          <p:nvPr/>
        </p:nvSpPr>
        <p:spPr>
          <a:xfrm>
            <a:off x="6844469" y="5451454"/>
            <a:ext cx="1778135" cy="10772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Quantified structural diversity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Mapping of conserved structural variants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840209D-7F8B-CD38-3BEF-E338B1CC5D11}"/>
              </a:ext>
            </a:extLst>
          </p:cNvPr>
          <p:cNvSpPr/>
          <p:nvPr/>
        </p:nvSpPr>
        <p:spPr>
          <a:xfrm>
            <a:off x="4241314" y="4024377"/>
            <a:ext cx="514420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EFAF0CBD-98A9-B049-29E3-8237E645B042}"/>
              </a:ext>
            </a:extLst>
          </p:cNvPr>
          <p:cNvSpPr/>
          <p:nvPr/>
        </p:nvSpPr>
        <p:spPr>
          <a:xfrm>
            <a:off x="6730336" y="3123580"/>
            <a:ext cx="2006403" cy="2253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/>
              <a:t>Reconstruct ancestral structural features (AlphaFold), map on phylogeny</a:t>
            </a:r>
          </a:p>
          <a:p>
            <a:pPr algn="ctr"/>
            <a:endParaRPr lang="en-US" sz="1400" dirty="0"/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17A31552-01C6-28C1-6783-4BF983D8EC0B}"/>
              </a:ext>
            </a:extLst>
          </p:cNvPr>
          <p:cNvSpPr/>
          <p:nvPr/>
        </p:nvSpPr>
        <p:spPr>
          <a:xfrm>
            <a:off x="6398328" y="3999317"/>
            <a:ext cx="514420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B3698F-8AF1-5139-98DC-D25EF18ADD8C}"/>
              </a:ext>
            </a:extLst>
          </p:cNvPr>
          <p:cNvSpPr txBox="1"/>
          <p:nvPr/>
        </p:nvSpPr>
        <p:spPr>
          <a:xfrm>
            <a:off x="1340134" y="5242220"/>
            <a:ext cx="116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Outputs</a:t>
            </a: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6C4C4819-9FE7-E0CE-1521-2E9F2C0FDFBE}"/>
              </a:ext>
            </a:extLst>
          </p:cNvPr>
          <p:cNvSpPr/>
          <p:nvPr/>
        </p:nvSpPr>
        <p:spPr>
          <a:xfrm>
            <a:off x="8915987" y="3049383"/>
            <a:ext cx="2006403" cy="2253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 err="1"/>
              <a:t>Experiment:knockout</a:t>
            </a:r>
            <a:r>
              <a:rPr lang="en-US" sz="1400" dirty="0"/>
              <a:t> of conserved structural element</a:t>
            </a:r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E11BB4E3-C358-0715-613A-9A2003AC89EF}"/>
              </a:ext>
            </a:extLst>
          </p:cNvPr>
          <p:cNvSpPr/>
          <p:nvPr/>
        </p:nvSpPr>
        <p:spPr>
          <a:xfrm>
            <a:off x="8583979" y="3925120"/>
            <a:ext cx="514420" cy="5695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40FD1-12BD-2D8F-A95A-D427CF232335}"/>
              </a:ext>
            </a:extLst>
          </p:cNvPr>
          <p:cNvSpPr txBox="1"/>
          <p:nvPr/>
        </p:nvSpPr>
        <p:spPr>
          <a:xfrm>
            <a:off x="1368163" y="3244334"/>
            <a:ext cx="1162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Analyses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BC192F2-30AF-1C94-1452-03F1F96E12E0}"/>
              </a:ext>
            </a:extLst>
          </p:cNvPr>
          <p:cNvSpPr txBox="1"/>
          <p:nvPr/>
        </p:nvSpPr>
        <p:spPr>
          <a:xfrm>
            <a:off x="9030120" y="5402317"/>
            <a:ext cx="1778135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Removing TGI5-specific structural element abolishes motility</a:t>
            </a:r>
          </a:p>
        </p:txBody>
      </p:sp>
    </p:spTree>
    <p:extLst>
      <p:ext uri="{BB962C8B-B14F-4D97-AF65-F5344CB8AC3E}">
        <p14:creationId xmlns:p14="http://schemas.microsoft.com/office/powerpoint/2010/main" val="1076619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603C9-3DD8-0FF2-CE8F-0194810E1BF9}"/>
              </a:ext>
            </a:extLst>
          </p:cNvPr>
          <p:cNvSpPr txBox="1"/>
          <p:nvPr/>
        </p:nvSpPr>
        <p:spPr>
          <a:xfrm>
            <a:off x="2051859" y="217678"/>
            <a:ext cx="1298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Older stuff</a:t>
            </a:r>
          </a:p>
        </p:txBody>
      </p:sp>
    </p:spTree>
    <p:extLst>
      <p:ext uri="{BB962C8B-B14F-4D97-AF65-F5344CB8AC3E}">
        <p14:creationId xmlns:p14="http://schemas.microsoft.com/office/powerpoint/2010/main" val="1131040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61995" y="3629"/>
            <a:ext cx="3797969" cy="31393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“FIT” or “FITO” (FIT=flagellar ion transporter oligomer)</a:t>
            </a:r>
            <a:br>
              <a:rPr lang="en-US" dirty="0"/>
            </a:br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  <a:p>
            <a:endParaRPr lang="en-US" dirty="0"/>
          </a:p>
          <a:p>
            <a:r>
              <a:rPr lang="en-US" dirty="0"/>
              <a:t>Other “MotAB” motors:</a:t>
            </a:r>
          </a:p>
          <a:p>
            <a:r>
              <a:rPr lang="en-US" dirty="0" err="1"/>
              <a:t>PomAB</a:t>
            </a:r>
            <a:r>
              <a:rPr lang="en-US" dirty="0"/>
              <a:t> (Polar motors, usually sodium/Na+ powered)</a:t>
            </a:r>
          </a:p>
          <a:p>
            <a:r>
              <a:rPr lang="en-US" dirty="0" err="1"/>
              <a:t>LafTU</a:t>
            </a:r>
            <a:r>
              <a:rPr lang="en-US" dirty="0"/>
              <a:t> (Lateral flagellar)</a:t>
            </a:r>
          </a:p>
          <a:p>
            <a:r>
              <a:rPr lang="en-US" dirty="0" err="1"/>
              <a:t>MotCD</a:t>
            </a:r>
            <a:endParaRPr lang="en-US" dirty="0"/>
          </a:p>
          <a:p>
            <a:r>
              <a:rPr lang="en-US" dirty="0" err="1"/>
              <a:t>MotPS</a:t>
            </a:r>
            <a:r>
              <a:rPr lang="en-US" dirty="0"/>
              <a:t> (high PH motors I think)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TGI-5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69669" y="3067227"/>
            <a:ext cx="3739164" cy="3693319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”GIT” or “GITO” (General Ion transporter oligomer)</a:t>
            </a:r>
          </a:p>
          <a:p>
            <a:r>
              <a:rPr lang="en-US" dirty="0"/>
              <a:t>Or UNFIT: “(mostly) Uncharacterized Nonflagellar relatives of Flagellar Ion Transporters”</a:t>
            </a:r>
          </a:p>
          <a:p>
            <a:endParaRPr lang="en-US" dirty="0"/>
          </a:p>
          <a:p>
            <a:r>
              <a:rPr lang="en-US" dirty="0"/>
              <a:t>Non-flagellar proteins: </a:t>
            </a:r>
          </a:p>
          <a:p>
            <a:r>
              <a:rPr lang="en-US" dirty="0"/>
              <a:t>ExbBD, TolQR (ion transporters)</a:t>
            </a:r>
          </a:p>
          <a:p>
            <a:r>
              <a:rPr lang="en-US" dirty="0" err="1"/>
              <a:t>AglRS</a:t>
            </a:r>
            <a:r>
              <a:rPr lang="en-US" dirty="0"/>
              <a:t> (Adventitious Gliding in </a:t>
            </a:r>
            <a:r>
              <a:rPr lang="en-US" i="1" dirty="0"/>
              <a:t>Myxococcus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AQB = Nick Matzke’s shorthand for “MotA/TolQ/ExbB superfamily”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C5258CB-A938-5448-AC7B-22C248D59D80}"/>
              </a:ext>
            </a:extLst>
          </p:cNvPr>
          <p:cNvSpPr txBox="1"/>
          <p:nvPr/>
        </p:nvSpPr>
        <p:spPr>
          <a:xfrm>
            <a:off x="8581029" y="1633802"/>
            <a:ext cx="1250407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TGI-4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CF08776-8704-974E-A3B0-0EAC073EFEA2}"/>
              </a:ext>
            </a:extLst>
          </p:cNvPr>
          <p:cNvCxnSpPr>
            <a:endCxn id="14" idx="1"/>
          </p:cNvCxnSpPr>
          <p:nvPr/>
        </p:nvCxnSpPr>
        <p:spPr>
          <a:xfrm flipV="1">
            <a:off x="7976938" y="1818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6391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EEDADE76-E2AC-ED6A-A6EE-B6ABFD4C90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589"/>
          <a:stretch/>
        </p:blipFill>
        <p:spPr>
          <a:xfrm>
            <a:off x="4278982" y="787400"/>
            <a:ext cx="3609975" cy="5626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DC1A5D-B6BE-A4CE-A1D2-1BA319AEB147}"/>
              </a:ext>
            </a:extLst>
          </p:cNvPr>
          <p:cNvSpPr txBox="1"/>
          <p:nvPr/>
        </p:nvSpPr>
        <p:spPr>
          <a:xfrm>
            <a:off x="1527263" y="1252134"/>
            <a:ext cx="2431948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Flagellar proteins: </a:t>
            </a:r>
            <a:r>
              <a:rPr lang="en-US" dirty="0" err="1"/>
              <a:t>motA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BF8D60-7F6D-4210-5B42-F29B6428A19F}"/>
              </a:ext>
            </a:extLst>
          </p:cNvPr>
          <p:cNvSpPr/>
          <p:nvPr/>
        </p:nvSpPr>
        <p:spPr>
          <a:xfrm>
            <a:off x="4174958" y="685800"/>
            <a:ext cx="3801980" cy="16603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24BF25-9F20-176E-3189-96A2499A091A}"/>
              </a:ext>
            </a:extLst>
          </p:cNvPr>
          <p:cNvSpPr/>
          <p:nvPr/>
        </p:nvSpPr>
        <p:spPr>
          <a:xfrm>
            <a:off x="4278982" y="787400"/>
            <a:ext cx="3609976" cy="560137"/>
          </a:xfrm>
          <a:prstGeom prst="rect">
            <a:avLst/>
          </a:prstGeom>
          <a:noFill/>
          <a:ln w="38100">
            <a:solidFill>
              <a:srgbClr val="FA04E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346409-4280-9051-161D-A5B0906838B2}"/>
              </a:ext>
            </a:extLst>
          </p:cNvPr>
          <p:cNvSpPr txBox="1"/>
          <p:nvPr/>
        </p:nvSpPr>
        <p:spPr>
          <a:xfrm>
            <a:off x="8493049" y="882802"/>
            <a:ext cx="1454309" cy="369332"/>
          </a:xfrm>
          <a:prstGeom prst="rect">
            <a:avLst/>
          </a:prstGeom>
          <a:noFill/>
          <a:ln w="28575">
            <a:solidFill>
              <a:srgbClr val="FA04EF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Crassus </a:t>
            </a:r>
            <a:r>
              <a:rPr lang="en-US" dirty="0" err="1"/>
              <a:t>motA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D7E7AC-BBD7-7615-B75D-E1BAEF2C5EE5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7888958" y="1067468"/>
            <a:ext cx="604091" cy="1"/>
          </a:xfrm>
          <a:prstGeom prst="line">
            <a:avLst/>
          </a:prstGeom>
          <a:ln w="57150">
            <a:solidFill>
              <a:srgbClr val="FA04E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CB4563F-FB8F-0BE6-2DA7-50E4E838F4C4}"/>
              </a:ext>
            </a:extLst>
          </p:cNvPr>
          <p:cNvCxnSpPr>
            <a:cxnSpLocks/>
          </p:cNvCxnSpPr>
          <p:nvPr/>
        </p:nvCxnSpPr>
        <p:spPr>
          <a:xfrm flipV="1">
            <a:off x="3959965" y="685800"/>
            <a:ext cx="214993" cy="5663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106FB7-9294-6240-04A0-A73D0081CB16}"/>
              </a:ext>
            </a:extLst>
          </p:cNvPr>
          <p:cNvCxnSpPr/>
          <p:nvPr/>
        </p:nvCxnSpPr>
        <p:spPr>
          <a:xfrm>
            <a:off x="3959965" y="1621466"/>
            <a:ext cx="214993" cy="7246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2F2E8B1-3855-15A3-38D6-5C99EA6988D3}"/>
              </a:ext>
            </a:extLst>
          </p:cNvPr>
          <p:cNvSpPr/>
          <p:nvPr/>
        </p:nvSpPr>
        <p:spPr>
          <a:xfrm>
            <a:off x="4174958" y="2377240"/>
            <a:ext cx="3801980" cy="4036260"/>
          </a:xfrm>
          <a:prstGeom prst="rect">
            <a:avLst/>
          </a:prstGeom>
          <a:noFill/>
          <a:ln w="38100">
            <a:solidFill>
              <a:srgbClr val="0EE0C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8F513E-012C-6705-DD27-DAE4B53152DF}"/>
              </a:ext>
            </a:extLst>
          </p:cNvPr>
          <p:cNvSpPr txBox="1"/>
          <p:nvPr/>
        </p:nvSpPr>
        <p:spPr>
          <a:xfrm>
            <a:off x="1467103" y="4271697"/>
            <a:ext cx="2341731" cy="646331"/>
          </a:xfrm>
          <a:prstGeom prst="rect">
            <a:avLst/>
          </a:prstGeom>
          <a:noFill/>
          <a:ln w="28575">
            <a:solidFill>
              <a:srgbClr val="0EE0CE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Non-flagellar proteins: </a:t>
            </a:r>
          </a:p>
          <a:p>
            <a:r>
              <a:rPr lang="en-US" dirty="0"/>
              <a:t>ExbB, TolQ, AQB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8D30D82-A5B3-CC7C-B6AF-07E180DF2EE0}"/>
              </a:ext>
            </a:extLst>
          </p:cNvPr>
          <p:cNvCxnSpPr>
            <a:cxnSpLocks/>
          </p:cNvCxnSpPr>
          <p:nvPr/>
        </p:nvCxnSpPr>
        <p:spPr>
          <a:xfrm>
            <a:off x="3808834" y="4903290"/>
            <a:ext cx="366123" cy="1510210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56B789-9512-1AA9-880B-EDBC61702FF2}"/>
              </a:ext>
            </a:extLst>
          </p:cNvPr>
          <p:cNvCxnSpPr>
            <a:cxnSpLocks/>
          </p:cNvCxnSpPr>
          <p:nvPr/>
        </p:nvCxnSpPr>
        <p:spPr>
          <a:xfrm flipV="1">
            <a:off x="3800457" y="2346158"/>
            <a:ext cx="366479" cy="1925539"/>
          </a:xfrm>
          <a:prstGeom prst="line">
            <a:avLst/>
          </a:prstGeom>
          <a:ln w="38100">
            <a:solidFill>
              <a:srgbClr val="0EE0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733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315</Words>
  <Application>Microsoft Macintosh PowerPoint</Application>
  <PresentationFormat>Widescreen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Caroline Puente-Lelievre</dc:creator>
  <cp:lastModifiedBy>Nicholas Matzke</cp:lastModifiedBy>
  <cp:revision>12</cp:revision>
  <dcterms:created xsi:type="dcterms:W3CDTF">2023-07-06T06:57:31Z</dcterms:created>
  <dcterms:modified xsi:type="dcterms:W3CDTF">2025-03-10T21:58:30Z</dcterms:modified>
</cp:coreProperties>
</file>