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0CE"/>
    <a:srgbClr val="FA0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94694"/>
  </p:normalViewPr>
  <p:slideViewPr>
    <p:cSldViewPr snapToGrid="0">
      <p:cViewPr varScale="1">
        <p:scale>
          <a:sx n="107" d="100"/>
          <a:sy n="10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889E-A82B-87E1-26A3-B8EB1F9D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FEF3-EFD0-5206-207C-548A7501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0657-E014-845F-84BF-9FF6709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C30F-AA06-F437-EC90-9C7A107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A1B7-8B3C-3CED-B5C4-04F31B12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87D-F54D-8B76-CC4B-A355203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859D-7D32-2FBF-306A-1544B80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B0D0-69C5-EF92-5213-DF62FAF6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3BF3-C8C1-D704-296B-13A4CAA8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9719-6B83-1618-BCF1-E715211E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97B37-FFE6-9768-FB7A-123798087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65AC-C072-B48F-F2BF-0BCEE505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8E3F-6CDA-C0A4-0D0D-96AC4523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3426-69DD-A503-89C2-307CCE1F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C87E-ED26-B096-1F54-57B66F5C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8DC-87D6-ADAD-FF69-64D17C22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2664-F2C0-264D-EF67-6C44491E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70D4-FA5D-86A9-E99C-DCDC82AA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15AF-0293-94D8-2FF5-6A007CFC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96A-8C19-9C95-0A03-F64D8C19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39E8-629D-5D32-FAB9-F7C02C4F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FBAA-6F5E-47B2-0173-3E0C1873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0395-36A7-6295-0849-F3CF1327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852F-1FD6-F9C6-054F-40A068B0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5E33-A039-B58A-E191-0B98BE87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3D09-96A7-1D1E-B88C-142D70D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4AC8-A7C1-0FE6-A0DE-B7067D50A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14CE-C023-2B1E-DF46-B2B7586F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1426-BAD2-1A64-6AB8-BDA698F6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8911-A4FA-A3D6-224E-57A741B3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1CF3-F5A2-DFCE-EB45-81ED1BD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7E2-465C-85E9-F6AF-5B0C9807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4A0B-C290-E0F8-9C8A-FE226B35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9C84E-3EF1-4CDB-D2B8-2C06CCF0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5FE3-2389-F299-DAB8-0369A03DE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C8652-353C-CB18-5BF6-270A7728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BC90-A899-1253-1FAE-70BC9043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4999-D82D-7FF6-D70D-87715E5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3C6F5-D1B6-6A63-FBA4-422CA22E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544-323C-F81A-98D0-0BB06BB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C5C3-6822-E01B-D774-77F26FD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2BD0-836C-9832-CE71-CC3EC8AD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532A-594B-46A7-A904-F5A27C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4933F-ABC4-50C2-BB34-8A5281EA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675BF-37A4-A821-D1E7-5197FD2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707A-5C86-4736-F64B-494361D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F75-FAF8-2167-D379-0D1ECD5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2FCA-4274-C151-BD5C-62805615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3A3AD-41AB-3344-293A-B82D67D1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050A-2CA2-E848-0B82-F3CDE28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E0BB-8C87-86E1-43F5-6F215C1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02E2-EA4C-CA7C-44C5-F84DB00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0F6-C8BE-86C1-6933-0CE89837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2110-6810-D1B0-BFF7-06EDAD2F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230E-9452-9B87-1658-2A91C0EB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EE54-AFA9-68A5-D928-2B615FB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C516-C1D2-9F35-E708-6BDEAE3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02EB-BA30-8E11-F8C3-E8A13B03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7526A-6E0E-5F56-F91F-EE8AD2E1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C358-E54A-2EDA-B704-8AC12323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F42C-CB28-52F5-C308-00888654B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7A6-A1F2-7644-9B1E-FD96CCFD0D39}" type="datetimeFigureOut">
              <a:rPr lang="en-US" smtClean="0"/>
              <a:t>3/4/25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E297-87E6-8FD8-3A07-7267AC39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D319-2671-AFE1-90B1-95E0FD47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1F99E1-448D-54E1-6602-125A2EBA5FE3}"/>
              </a:ext>
            </a:extLst>
          </p:cNvPr>
          <p:cNvSpPr/>
          <p:nvPr/>
        </p:nvSpPr>
        <p:spPr>
          <a:xfrm>
            <a:off x="1935678" y="695185"/>
            <a:ext cx="2631818" cy="1596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 genomes spanning bacterial diversity, yielding</a:t>
            </a:r>
          </a:p>
          <a:p>
            <a:pPr algn="ctr"/>
            <a:r>
              <a:rPr lang="en-US" dirty="0"/>
              <a:t>379 homologs of MotAB/ExbBD/TolQR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B36104-A4FD-B5DB-C2FE-464AA0EE6B8F}"/>
              </a:ext>
            </a:extLst>
          </p:cNvPr>
          <p:cNvSpPr/>
          <p:nvPr/>
        </p:nvSpPr>
        <p:spPr>
          <a:xfrm>
            <a:off x="4677748" y="970135"/>
            <a:ext cx="915530" cy="1046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B6CAB2-EEC9-E5AE-5FC7-A5FB88BDC5B7}"/>
              </a:ext>
            </a:extLst>
          </p:cNvPr>
          <p:cNvSpPr/>
          <p:nvPr/>
        </p:nvSpPr>
        <p:spPr>
          <a:xfrm>
            <a:off x="5703530" y="695185"/>
            <a:ext cx="2276689" cy="1596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Beast2 tree distributions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MotA/ExbB/TolQ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MotB/</a:t>
            </a:r>
            <a:r>
              <a:rPr lang="en-US" dirty="0" err="1"/>
              <a:t>ExbD</a:t>
            </a:r>
            <a:r>
              <a:rPr lang="en-US" dirty="0"/>
              <a:t>/</a:t>
            </a:r>
            <a:r>
              <a:rPr lang="en-US" dirty="0" err="1"/>
              <a:t>TolR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Both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9F9B8-E4F5-976E-293D-1AC9CFE3A4C3}"/>
              </a:ext>
            </a:extLst>
          </p:cNvPr>
          <p:cNvSpPr txBox="1"/>
          <p:nvPr/>
        </p:nvSpPr>
        <p:spPr>
          <a:xfrm>
            <a:off x="795677" y="1308895"/>
            <a:ext cx="933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Phylogeny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13A40-639D-EFF0-14B4-F827FC22C2D4}"/>
              </a:ext>
            </a:extLst>
          </p:cNvPr>
          <p:cNvSpPr txBox="1"/>
          <p:nvPr/>
        </p:nvSpPr>
        <p:spPr>
          <a:xfrm>
            <a:off x="715339" y="2798410"/>
            <a:ext cx="129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Ancestral Sequence Reconstruction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68FDDA-746E-1EF6-72F6-551EC9EA6C24}"/>
              </a:ext>
            </a:extLst>
          </p:cNvPr>
          <p:cNvSpPr/>
          <p:nvPr/>
        </p:nvSpPr>
        <p:spPr>
          <a:xfrm>
            <a:off x="1930561" y="2690689"/>
            <a:ext cx="2631818" cy="954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PAML: reconstruct ancestral sequences and gaps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85B134C-4392-4A02-2059-58927E7476CF}"/>
              </a:ext>
            </a:extLst>
          </p:cNvPr>
          <p:cNvSpPr/>
          <p:nvPr/>
        </p:nvSpPr>
        <p:spPr>
          <a:xfrm>
            <a:off x="4683093" y="2882973"/>
            <a:ext cx="910185" cy="569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7D9D89D-A7CF-3174-2920-13D51F65CEC8}"/>
              </a:ext>
            </a:extLst>
          </p:cNvPr>
          <p:cNvSpPr/>
          <p:nvPr/>
        </p:nvSpPr>
        <p:spPr>
          <a:xfrm rot="9176887">
            <a:off x="4406397" y="2415423"/>
            <a:ext cx="1812281" cy="249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05C9A1D-720A-9E04-4944-745DDE5A2E5A}"/>
              </a:ext>
            </a:extLst>
          </p:cNvPr>
          <p:cNvSpPr/>
          <p:nvPr/>
        </p:nvSpPr>
        <p:spPr>
          <a:xfrm>
            <a:off x="5731854" y="2770493"/>
            <a:ext cx="2248365" cy="8743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AlphaFold structure reconstructions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E34F239-2599-0651-E611-C2DF6C1B4936}"/>
              </a:ext>
            </a:extLst>
          </p:cNvPr>
          <p:cNvSpPr/>
          <p:nvPr/>
        </p:nvSpPr>
        <p:spPr>
          <a:xfrm rot="5400000">
            <a:off x="2994301" y="2121544"/>
            <a:ext cx="569539" cy="739538"/>
          </a:xfrm>
          <a:prstGeom prst="rightArrow">
            <a:avLst>
              <a:gd name="adj1" fmla="val 50000"/>
              <a:gd name="adj2" fmla="val 47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5F4D941B-6C9B-C287-0C81-E9BD7595240C}"/>
              </a:ext>
            </a:extLst>
          </p:cNvPr>
          <p:cNvSpPr/>
          <p:nvPr/>
        </p:nvSpPr>
        <p:spPr>
          <a:xfrm rot="8578701">
            <a:off x="7377355" y="2489314"/>
            <a:ext cx="1466081" cy="1617875"/>
          </a:xfrm>
          <a:prstGeom prst="bentArrow">
            <a:avLst>
              <a:gd name="adj1" fmla="val 13084"/>
              <a:gd name="adj2" fmla="val 1429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9084D1-A6D6-1D7B-E08A-117BA16A7C89}"/>
              </a:ext>
            </a:extLst>
          </p:cNvPr>
          <p:cNvSpPr/>
          <p:nvPr/>
        </p:nvSpPr>
        <p:spPr>
          <a:xfrm>
            <a:off x="5731854" y="4043688"/>
            <a:ext cx="2192575" cy="122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Quantification of structural diversity, phylogenetic mapping of major conserved structural variations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40B7BF8-D521-CC87-CEB7-921229409446}"/>
              </a:ext>
            </a:extLst>
          </p:cNvPr>
          <p:cNvSpPr/>
          <p:nvPr/>
        </p:nvSpPr>
        <p:spPr>
          <a:xfrm rot="10800000">
            <a:off x="4717878" y="4199173"/>
            <a:ext cx="910184" cy="862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BD4A73-115D-AC8F-1309-95621EDF518E}"/>
              </a:ext>
            </a:extLst>
          </p:cNvPr>
          <p:cNvSpPr/>
          <p:nvPr/>
        </p:nvSpPr>
        <p:spPr>
          <a:xfrm>
            <a:off x="1964411" y="4016772"/>
            <a:ext cx="2680507" cy="122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of MotAB/ExbBD/TolQR into: GIT (CCD2, CCD3), FIT (TGI4, TGI5) 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F4C99E4-CD3D-F815-8025-D45D695E18AF}"/>
              </a:ext>
            </a:extLst>
          </p:cNvPr>
          <p:cNvSpPr/>
          <p:nvPr/>
        </p:nvSpPr>
        <p:spPr>
          <a:xfrm rot="5400000">
            <a:off x="6595003" y="3468813"/>
            <a:ext cx="569539" cy="739538"/>
          </a:xfrm>
          <a:prstGeom prst="rightArrow">
            <a:avLst>
              <a:gd name="adj1" fmla="val 50000"/>
              <a:gd name="adj2" fmla="val 47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9972EB-D0EC-F3E4-B9AC-49312D2E6C9F}"/>
              </a:ext>
            </a:extLst>
          </p:cNvPr>
          <p:cNvSpPr/>
          <p:nvPr/>
        </p:nvSpPr>
        <p:spPr>
          <a:xfrm>
            <a:off x="2779030" y="5365351"/>
            <a:ext cx="2533507" cy="1080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Experiment: removing TGI5-specific structural element abolishes motility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4F7B011-73C4-E906-C3C4-5FDDE0DCADF1}"/>
              </a:ext>
            </a:extLst>
          </p:cNvPr>
          <p:cNvSpPr/>
          <p:nvPr/>
        </p:nvSpPr>
        <p:spPr>
          <a:xfrm rot="9176887">
            <a:off x="5179709" y="5165679"/>
            <a:ext cx="688640" cy="32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D6E0F-EEE0-71F5-9986-EE92C71FE318}"/>
              </a:ext>
            </a:extLst>
          </p:cNvPr>
          <p:cNvSpPr txBox="1"/>
          <p:nvPr/>
        </p:nvSpPr>
        <p:spPr>
          <a:xfrm>
            <a:off x="715339" y="4228397"/>
            <a:ext cx="129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Ancestral Structure Reconstruction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1FA84-21E4-807D-0940-731EE4D6A7EB}"/>
              </a:ext>
            </a:extLst>
          </p:cNvPr>
          <p:cNvSpPr txBox="1"/>
          <p:nvPr/>
        </p:nvSpPr>
        <p:spPr>
          <a:xfrm>
            <a:off x="1401289" y="5536415"/>
            <a:ext cx="137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Functional characterization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A5888D-324A-5F10-D3A2-E01C32C8BE93}"/>
              </a:ext>
            </a:extLst>
          </p:cNvPr>
          <p:cNvSpPr txBox="1"/>
          <p:nvPr/>
        </p:nvSpPr>
        <p:spPr>
          <a:xfrm>
            <a:off x="2051859" y="217678"/>
            <a:ext cx="587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Overview: Structural variation in the light of phylogeny</a:t>
            </a:r>
          </a:p>
        </p:txBody>
      </p:sp>
    </p:spTree>
    <p:extLst>
      <p:ext uri="{BB962C8B-B14F-4D97-AF65-F5344CB8AC3E}">
        <p14:creationId xmlns:p14="http://schemas.microsoft.com/office/powerpoint/2010/main" val="40353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61995" y="3629"/>
            <a:ext cx="3797969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“FIT” or “FITO” (FIT=flagellar ion transporter oligomer)</a:t>
            </a:r>
            <a:br>
              <a:rPr lang="en-US" dirty="0"/>
            </a:br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“MotAB” motors:</a:t>
            </a:r>
          </a:p>
          <a:p>
            <a:r>
              <a:rPr lang="en-US" dirty="0" err="1"/>
              <a:t>PomAB</a:t>
            </a:r>
            <a:r>
              <a:rPr lang="en-US" dirty="0"/>
              <a:t> (Polar motors, usually sodium/Na+ powered)</a:t>
            </a:r>
          </a:p>
          <a:p>
            <a:r>
              <a:rPr lang="en-US" dirty="0" err="1"/>
              <a:t>LafTU</a:t>
            </a:r>
            <a:r>
              <a:rPr lang="en-US" dirty="0"/>
              <a:t> (Lateral flagellar)</a:t>
            </a:r>
          </a:p>
          <a:p>
            <a:r>
              <a:rPr lang="en-US" dirty="0" err="1"/>
              <a:t>MotCD</a:t>
            </a:r>
            <a:endParaRPr lang="en-US" dirty="0"/>
          </a:p>
          <a:p>
            <a:r>
              <a:rPr lang="en-US" dirty="0" err="1"/>
              <a:t>MotPS</a:t>
            </a:r>
            <a:r>
              <a:rPr lang="en-US" dirty="0"/>
              <a:t> (high PH motors I think)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TGI-5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69669" y="3067227"/>
            <a:ext cx="3739164" cy="3693319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”GIT” or “GITO” (General Ion transporter oligomer)</a:t>
            </a:r>
          </a:p>
          <a:p>
            <a:r>
              <a:rPr lang="en-US" dirty="0"/>
              <a:t>Or UNFIT: “(mostly) Uncharacterized Nonflagellar relatives of Flagellar Ion Transporters”</a:t>
            </a:r>
          </a:p>
          <a:p>
            <a:endParaRPr lang="en-US" dirty="0"/>
          </a:p>
          <a:p>
            <a:r>
              <a:rPr lang="en-US" dirty="0"/>
              <a:t>Non-flagellar proteins: </a:t>
            </a:r>
          </a:p>
          <a:p>
            <a:r>
              <a:rPr lang="en-US" dirty="0"/>
              <a:t>ExbBD, TolQR (ion transporters)</a:t>
            </a:r>
          </a:p>
          <a:p>
            <a:r>
              <a:rPr lang="en-US" dirty="0" err="1"/>
              <a:t>AglRS</a:t>
            </a:r>
            <a:r>
              <a:rPr lang="en-US" dirty="0"/>
              <a:t> (Adventitious Gliding in </a:t>
            </a:r>
            <a:r>
              <a:rPr lang="en-US" i="1" dirty="0"/>
              <a:t>Myxococcus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AQB = Nick Matzke’s shorthand for “MotA/TolQ/ExbB superfamily”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258CB-A938-5448-AC7B-22C248D59D80}"/>
              </a:ext>
            </a:extLst>
          </p:cNvPr>
          <p:cNvSpPr txBox="1"/>
          <p:nvPr/>
        </p:nvSpPr>
        <p:spPr>
          <a:xfrm>
            <a:off x="8581029" y="1633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TGI-4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08776-8704-974E-A3B0-0EAC073EFEA2}"/>
              </a:ext>
            </a:extLst>
          </p:cNvPr>
          <p:cNvCxnSpPr>
            <a:endCxn id="14" idx="1"/>
          </p:cNvCxnSpPr>
          <p:nvPr/>
        </p:nvCxnSpPr>
        <p:spPr>
          <a:xfrm flipV="1">
            <a:off x="7976938" y="1818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9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527263" y="1252134"/>
            <a:ext cx="24319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454309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Crassus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1467103" y="4271697"/>
            <a:ext cx="2341731" cy="646331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Non-flagellar proteins: </a:t>
            </a:r>
          </a:p>
          <a:p>
            <a:r>
              <a:rPr lang="en-US" dirty="0"/>
              <a:t>ExbB, TolQ, AQB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3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229</Words>
  <Application>Microsoft Macintosh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Puente-Lelievre</dc:creator>
  <cp:lastModifiedBy>Nicholas Matzke</cp:lastModifiedBy>
  <cp:revision>9</cp:revision>
  <dcterms:created xsi:type="dcterms:W3CDTF">2023-07-06T06:57:31Z</dcterms:created>
  <dcterms:modified xsi:type="dcterms:W3CDTF">2025-03-03T23:20:30Z</dcterms:modified>
</cp:coreProperties>
</file>