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1"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9D"/>
    <a:srgbClr val="00A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47046-933C-4D78-95C0-384D9917CC49}"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F45B4-7A96-46CD-9CC5-0D011AC368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71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7046-933C-4D78-95C0-384D9917CC49}"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168616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7046-933C-4D78-95C0-384D9917CC49}"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153274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7046-933C-4D78-95C0-384D9917CC49}"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324707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47046-933C-4D78-95C0-384D9917CC49}"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F45B4-7A96-46CD-9CC5-0D011AC368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47046-933C-4D78-95C0-384D9917CC49}"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11029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47046-933C-4D78-95C0-384D9917CC49}"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250079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47046-933C-4D78-95C0-384D9917CC49}"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5295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D47046-933C-4D78-95C0-384D9917CC49}" type="datetimeFigureOut">
              <a:rPr lang="en-US" smtClean="0"/>
              <a:t>7/25/2017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256806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D47046-933C-4D78-95C0-384D9917CC49}" type="datetimeFigureOut">
              <a:rPr lang="en-US" smtClean="0"/>
              <a:t>7/25/2017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F45B4-7A96-46CD-9CC5-0D011AC368AB}" type="slidenum">
              <a:rPr lang="en-US" smtClean="0"/>
              <a:t>‹#›</a:t>
            </a:fld>
            <a:endParaRPr lang="en-US"/>
          </a:p>
        </p:txBody>
      </p:sp>
    </p:spTree>
    <p:extLst>
      <p:ext uri="{BB962C8B-B14F-4D97-AF65-F5344CB8AC3E}">
        <p14:creationId xmlns:p14="http://schemas.microsoft.com/office/powerpoint/2010/main" val="191129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D47046-933C-4D78-95C0-384D9917CC49}"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F45B4-7A96-46CD-9CC5-0D011AC368AB}" type="slidenum">
              <a:rPr lang="en-US" smtClean="0"/>
              <a:t>‹#›</a:t>
            </a:fld>
            <a:endParaRPr lang="en-US"/>
          </a:p>
        </p:txBody>
      </p:sp>
    </p:spTree>
    <p:extLst>
      <p:ext uri="{BB962C8B-B14F-4D97-AF65-F5344CB8AC3E}">
        <p14:creationId xmlns:p14="http://schemas.microsoft.com/office/powerpoint/2010/main" val="364968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D47046-933C-4D78-95C0-384D9917CC49}" type="datetimeFigureOut">
              <a:rPr lang="en-US" smtClean="0"/>
              <a:t>7/25/2017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5F45B4-7A96-46CD-9CC5-0D011AC368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790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9DB7-924C-4811-9A65-254C9BDBD190}"/>
              </a:ext>
            </a:extLst>
          </p:cNvPr>
          <p:cNvSpPr>
            <a:spLocks noGrp="1"/>
          </p:cNvSpPr>
          <p:nvPr>
            <p:ph type="title"/>
          </p:nvPr>
        </p:nvSpPr>
        <p:spPr>
          <a:xfrm>
            <a:off x="1097280" y="286604"/>
            <a:ext cx="10058400" cy="1275866"/>
          </a:xfrm>
        </p:spPr>
        <p:txBody>
          <a:bodyPr>
            <a:normAutofit fontScale="90000"/>
          </a:bodyPr>
          <a:lstStyle/>
          <a:p>
            <a:r>
              <a:rPr lang="en-US" dirty="0"/>
              <a:t>Countermeasure and Mitigation Approaches</a:t>
            </a:r>
            <a:br>
              <a:rPr lang="en-US" dirty="0">
                <a:effectLst/>
              </a:rPr>
            </a:br>
            <a:endParaRPr lang="en-US" dirty="0"/>
          </a:p>
        </p:txBody>
      </p:sp>
      <p:sp>
        <p:nvSpPr>
          <p:cNvPr id="3" name="Content Placeholder 2">
            <a:extLst>
              <a:ext uri="{FF2B5EF4-FFF2-40B4-BE49-F238E27FC236}">
                <a16:creationId xmlns:a16="http://schemas.microsoft.com/office/drawing/2014/main" id="{278C54F7-DD98-4186-97D4-F5B2F3EDD7CB}"/>
              </a:ext>
            </a:extLst>
          </p:cNvPr>
          <p:cNvSpPr>
            <a:spLocks noGrp="1"/>
          </p:cNvSpPr>
          <p:nvPr>
            <p:ph idx="1"/>
          </p:nvPr>
        </p:nvSpPr>
        <p:spPr>
          <a:xfrm>
            <a:off x="838200" y="1890944"/>
            <a:ext cx="10515600" cy="4572000"/>
          </a:xfrm>
        </p:spPr>
        <p:txBody>
          <a:bodyPr>
            <a:normAutofit/>
          </a:bodyPr>
          <a:lstStyle/>
          <a:p>
            <a:pPr fontAlgn="base"/>
            <a:r>
              <a:rPr lang="en-US" b="1" dirty="0">
                <a:solidFill>
                  <a:srgbClr val="00AA9D"/>
                </a:solidFill>
              </a:rPr>
              <a:t>Identify the Security and Privacy Requirements</a:t>
            </a:r>
          </a:p>
          <a:p>
            <a:pPr fontAlgn="base"/>
            <a:endParaRPr lang="en-US" dirty="0"/>
          </a:p>
          <a:p>
            <a:pPr lvl="1" fontAlgn="base"/>
            <a:r>
              <a:rPr lang="en-US" dirty="0"/>
              <a:t>To avoid different types of security incidents and breaches </a:t>
            </a:r>
            <a:endParaRPr lang="en-US" b="1" dirty="0"/>
          </a:p>
          <a:p>
            <a:pPr fontAlgn="base"/>
            <a:endParaRPr lang="en-US" dirty="0"/>
          </a:p>
          <a:p>
            <a:pPr lvl="1" fontAlgn="base"/>
            <a:r>
              <a:rPr lang="en-US" dirty="0"/>
              <a:t>Use a top-down approach on the basis of risk assessment to mitigate risk</a:t>
            </a:r>
            <a:endParaRPr lang="en-US" b="1" dirty="0"/>
          </a:p>
          <a:p>
            <a:pPr fontAlgn="base"/>
            <a:endParaRPr lang="en-US" dirty="0"/>
          </a:p>
          <a:p>
            <a:pPr lvl="1" fontAlgn="base"/>
            <a:r>
              <a:rPr lang="en-US" dirty="0"/>
              <a:t>Develop best methods to identify security and privacy needs using standards and regulations such as ISO 27001 and ISO 27002 for Information Systems Management and security techniques</a:t>
            </a:r>
            <a:endParaRPr lang="en-US" b="1" dirty="0"/>
          </a:p>
          <a:p>
            <a:pPr marL="0" indent="0">
              <a:buNone/>
            </a:pPr>
            <a:br>
              <a:rPr lang="en-US" dirty="0"/>
            </a:br>
            <a:endParaRPr lang="en-US" dirty="0"/>
          </a:p>
        </p:txBody>
      </p:sp>
    </p:spTree>
    <p:extLst>
      <p:ext uri="{BB962C8B-B14F-4D97-AF65-F5344CB8AC3E}">
        <p14:creationId xmlns:p14="http://schemas.microsoft.com/office/powerpoint/2010/main" val="246202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81A7B-EA6E-48AE-89E0-69E09739AC49}"/>
              </a:ext>
            </a:extLst>
          </p:cNvPr>
          <p:cNvSpPr>
            <a:spLocks noGrp="1"/>
          </p:cNvSpPr>
          <p:nvPr>
            <p:ph idx="1"/>
          </p:nvPr>
        </p:nvSpPr>
        <p:spPr>
          <a:xfrm>
            <a:off x="541538" y="363984"/>
            <a:ext cx="10812262" cy="5812979"/>
          </a:xfrm>
        </p:spPr>
        <p:txBody>
          <a:bodyPr>
            <a:normAutofit/>
          </a:bodyPr>
          <a:lstStyle/>
          <a:p>
            <a:pPr marL="0" indent="0" fontAlgn="base">
              <a:buNone/>
            </a:pPr>
            <a:endParaRPr lang="en-US" dirty="0">
              <a:solidFill>
                <a:srgbClr val="00AA9D"/>
              </a:solidFill>
            </a:endParaRPr>
          </a:p>
          <a:p>
            <a:pPr marL="0" indent="0" fontAlgn="base">
              <a:buNone/>
            </a:pPr>
            <a:endParaRPr lang="en-US" dirty="0">
              <a:solidFill>
                <a:srgbClr val="00AA9D"/>
              </a:solidFill>
            </a:endParaRPr>
          </a:p>
          <a:p>
            <a:pPr marL="0" indent="0" fontAlgn="base">
              <a:buNone/>
            </a:pPr>
            <a:endParaRPr lang="en-US" dirty="0">
              <a:solidFill>
                <a:srgbClr val="00AA9D"/>
              </a:solidFill>
            </a:endParaRPr>
          </a:p>
          <a:p>
            <a:pPr marL="0" indent="0" fontAlgn="base">
              <a:buNone/>
            </a:pPr>
            <a:r>
              <a:rPr lang="en-US" dirty="0">
                <a:solidFill>
                  <a:srgbClr val="00AA9D"/>
                </a:solidFill>
              </a:rPr>
              <a:t>Develop Security Policy</a:t>
            </a:r>
          </a:p>
          <a:p>
            <a:pPr marL="0" indent="0" fontAlgn="base">
              <a:buNone/>
            </a:pPr>
            <a:endParaRPr lang="en-US" dirty="0">
              <a:solidFill>
                <a:srgbClr val="00AA9D"/>
              </a:solidFill>
            </a:endParaRPr>
          </a:p>
          <a:p>
            <a:pPr lvl="1" fontAlgn="base"/>
            <a:r>
              <a:rPr lang="en-US" dirty="0"/>
              <a:t>Policy should be reviewed and approved by organizations upper management.</a:t>
            </a:r>
          </a:p>
          <a:p>
            <a:pPr lvl="1" fontAlgn="base"/>
            <a:r>
              <a:rPr lang="en-US" dirty="0"/>
              <a:t>Include standards and regulations, privacy principles and data processing.</a:t>
            </a:r>
          </a:p>
          <a:p>
            <a:pPr marL="0" indent="0" fontAlgn="base">
              <a:buNone/>
            </a:pPr>
            <a:br>
              <a:rPr lang="en-US" dirty="0"/>
            </a:br>
            <a:r>
              <a:rPr lang="en-US" dirty="0">
                <a:solidFill>
                  <a:srgbClr val="00AA9D"/>
                </a:solidFill>
              </a:rPr>
              <a:t>Risk Assessment</a:t>
            </a:r>
          </a:p>
          <a:p>
            <a:pPr marL="0" indent="0" fontAlgn="base">
              <a:buNone/>
            </a:pPr>
            <a:endParaRPr lang="en-US" dirty="0">
              <a:solidFill>
                <a:srgbClr val="00AA9D"/>
              </a:solidFill>
            </a:endParaRPr>
          </a:p>
          <a:p>
            <a:pPr lvl="1" fontAlgn="base"/>
            <a:r>
              <a:rPr lang="en-US" dirty="0"/>
              <a:t>Prioritize the risks based on the probability of the risk occurring and its impact on the organization.</a:t>
            </a:r>
          </a:p>
          <a:p>
            <a:pPr lvl="1" fontAlgn="base"/>
            <a:r>
              <a:rPr lang="en-US" dirty="0"/>
              <a:t>If exceeding the baseline, mitigate by applying specific controls.</a:t>
            </a:r>
          </a:p>
          <a:p>
            <a:pPr lvl="1" fontAlgn="base"/>
            <a:r>
              <a:rPr lang="en-US" dirty="0"/>
              <a:t>Help organization mitigate maximum business risk using minimum budget.</a:t>
            </a:r>
          </a:p>
          <a:p>
            <a:endParaRPr lang="en-US" dirty="0"/>
          </a:p>
        </p:txBody>
      </p:sp>
    </p:spTree>
    <p:extLst>
      <p:ext uri="{BB962C8B-B14F-4D97-AF65-F5344CB8AC3E}">
        <p14:creationId xmlns:p14="http://schemas.microsoft.com/office/powerpoint/2010/main" val="394065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C0269-9205-4C60-B90C-189186243145}"/>
              </a:ext>
            </a:extLst>
          </p:cNvPr>
          <p:cNvSpPr>
            <a:spLocks noGrp="1"/>
          </p:cNvSpPr>
          <p:nvPr>
            <p:ph idx="1"/>
          </p:nvPr>
        </p:nvSpPr>
        <p:spPr>
          <a:xfrm>
            <a:off x="838200" y="532660"/>
            <a:ext cx="10515600" cy="5644303"/>
          </a:xfrm>
        </p:spPr>
        <p:txBody>
          <a:bodyPr>
            <a:normAutofit/>
          </a:bodyPr>
          <a:lstStyle/>
          <a:p>
            <a:pPr fontAlgn="base"/>
            <a:endParaRPr lang="en-US" dirty="0">
              <a:solidFill>
                <a:srgbClr val="00AA9D"/>
              </a:solidFill>
            </a:endParaRPr>
          </a:p>
          <a:p>
            <a:pPr fontAlgn="base"/>
            <a:endParaRPr lang="en-US" dirty="0">
              <a:solidFill>
                <a:srgbClr val="00AA9D"/>
              </a:solidFill>
            </a:endParaRPr>
          </a:p>
          <a:p>
            <a:pPr fontAlgn="base"/>
            <a:endParaRPr lang="en-US" dirty="0">
              <a:solidFill>
                <a:srgbClr val="00AA9D"/>
              </a:solidFill>
            </a:endParaRPr>
          </a:p>
          <a:p>
            <a:pPr fontAlgn="base"/>
            <a:r>
              <a:rPr lang="en-US" dirty="0">
                <a:solidFill>
                  <a:srgbClr val="00AA9D"/>
                </a:solidFill>
              </a:rPr>
              <a:t> Eliminate BYOD Policy</a:t>
            </a:r>
            <a:r>
              <a:rPr lang="en-US" dirty="0"/>
              <a:t>      </a:t>
            </a:r>
          </a:p>
          <a:p>
            <a:pPr fontAlgn="base"/>
            <a:r>
              <a:rPr lang="en-US" dirty="0"/>
              <a:t>      </a:t>
            </a:r>
          </a:p>
          <a:p>
            <a:pPr lvl="1" fontAlgn="base"/>
            <a:r>
              <a:rPr lang="en-US" dirty="0"/>
              <a:t>Poses risk to the security and privacy of organizations data.</a:t>
            </a:r>
          </a:p>
          <a:p>
            <a:pPr lvl="1" fontAlgn="base"/>
            <a:r>
              <a:rPr lang="en-US" dirty="0"/>
              <a:t>According to research, 44% breaches occurred due to careless use of mobile devices by an insider, from which 32% took place  due to loss/theft of a device.</a:t>
            </a:r>
          </a:p>
          <a:p>
            <a:pPr lvl="1" fontAlgn="base"/>
            <a:r>
              <a:rPr lang="en-US" dirty="0"/>
              <a:t>Employees fall prey to Social Engineering attacks.</a:t>
            </a:r>
          </a:p>
          <a:p>
            <a:pPr marL="201168" lvl="1" indent="0" fontAlgn="base">
              <a:buNone/>
            </a:pPr>
            <a:endParaRPr lang="en-US" dirty="0">
              <a:solidFill>
                <a:srgbClr val="00AA9D"/>
              </a:solidFill>
            </a:endParaRPr>
          </a:p>
          <a:p>
            <a:pPr marL="201168" lvl="1" indent="0" fontAlgn="base">
              <a:buNone/>
            </a:pPr>
            <a:r>
              <a:rPr lang="en-US" dirty="0">
                <a:solidFill>
                  <a:srgbClr val="00AA9D"/>
                </a:solidFill>
              </a:rPr>
              <a:t>EMM (Enterprise Mobility Management) </a:t>
            </a:r>
          </a:p>
          <a:p>
            <a:pPr fontAlgn="base"/>
            <a:endParaRPr lang="en-US" dirty="0">
              <a:solidFill>
                <a:srgbClr val="00AA9D"/>
              </a:solidFill>
            </a:endParaRPr>
          </a:p>
          <a:p>
            <a:pPr lvl="1" fontAlgn="base"/>
            <a:r>
              <a:rPr lang="en-US" dirty="0"/>
              <a:t>A Management software that can be configure to identify and mitigate threats such as rooting, jailbreaking, etc.</a:t>
            </a:r>
          </a:p>
          <a:p>
            <a:pPr lvl="1" fontAlgn="base"/>
            <a:r>
              <a:rPr lang="en-US" dirty="0"/>
              <a:t>It includes Access Control, Integrity, Transmission security, Authentication, Encryption and Audit Controls.</a:t>
            </a:r>
          </a:p>
          <a:p>
            <a:endParaRPr lang="en-US" dirty="0"/>
          </a:p>
        </p:txBody>
      </p:sp>
    </p:spTree>
    <p:extLst>
      <p:ext uri="{BB962C8B-B14F-4D97-AF65-F5344CB8AC3E}">
        <p14:creationId xmlns:p14="http://schemas.microsoft.com/office/powerpoint/2010/main" val="326997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29AC4-2B9C-483C-ACA9-354A81B0F2A5}"/>
              </a:ext>
            </a:extLst>
          </p:cNvPr>
          <p:cNvSpPr>
            <a:spLocks noGrp="1"/>
          </p:cNvSpPr>
          <p:nvPr>
            <p:ph idx="1"/>
          </p:nvPr>
        </p:nvSpPr>
        <p:spPr>
          <a:xfrm>
            <a:off x="838200" y="568171"/>
            <a:ext cx="10515600" cy="5885894"/>
          </a:xfrm>
        </p:spPr>
        <p:txBody>
          <a:bodyPr>
            <a:normAutofit/>
          </a:bodyPr>
          <a:lstStyle/>
          <a:p>
            <a:pPr fontAlgn="base"/>
            <a:endParaRPr lang="en-US" dirty="0">
              <a:solidFill>
                <a:srgbClr val="00AA9D"/>
              </a:solidFill>
            </a:endParaRPr>
          </a:p>
          <a:p>
            <a:pPr fontAlgn="base"/>
            <a:endParaRPr lang="en-US" dirty="0">
              <a:solidFill>
                <a:srgbClr val="00AA9D"/>
              </a:solidFill>
            </a:endParaRPr>
          </a:p>
          <a:p>
            <a:pPr fontAlgn="base"/>
            <a:endParaRPr lang="en-US" dirty="0">
              <a:solidFill>
                <a:srgbClr val="00AA9D"/>
              </a:solidFill>
            </a:endParaRPr>
          </a:p>
          <a:p>
            <a:pPr fontAlgn="base"/>
            <a:r>
              <a:rPr lang="en-US" dirty="0">
                <a:solidFill>
                  <a:srgbClr val="00AA9D"/>
                </a:solidFill>
              </a:rPr>
              <a:t>Incident Response Team and Plan</a:t>
            </a:r>
          </a:p>
          <a:p>
            <a:pPr fontAlgn="base"/>
            <a:endParaRPr lang="en-US" dirty="0">
              <a:solidFill>
                <a:srgbClr val="00AA9D"/>
              </a:solidFill>
            </a:endParaRPr>
          </a:p>
          <a:p>
            <a:pPr lvl="1" fontAlgn="base"/>
            <a:r>
              <a:rPr lang="en-US" dirty="0"/>
              <a:t>In an event of a breach, security and privacy officers should know what to do. An Incident Response plan is used to identify and mitigate the security breach. </a:t>
            </a:r>
          </a:p>
          <a:p>
            <a:pPr lvl="1" fontAlgn="base"/>
            <a:r>
              <a:rPr lang="en-US" dirty="0"/>
              <a:t>It helps to reduce the time between finding any data breach and what data was compromised.</a:t>
            </a:r>
          </a:p>
          <a:p>
            <a:pPr lvl="1" fontAlgn="base"/>
            <a:r>
              <a:rPr lang="en-US" dirty="0"/>
              <a:t>The incident response team are the ones who follow the incident response plan and apply countermeasures to mitigate the threat/breach. For </a:t>
            </a:r>
            <a:r>
              <a:rPr lang="en-US" dirty="0" err="1"/>
              <a:t>eg</a:t>
            </a:r>
            <a:r>
              <a:rPr lang="en-US" dirty="0"/>
              <a:t>; In case of loss or theft of a mobile device.</a:t>
            </a:r>
          </a:p>
          <a:p>
            <a:pPr lvl="1" fontAlgn="base"/>
            <a:endParaRPr lang="en-US" dirty="0"/>
          </a:p>
          <a:p>
            <a:pPr fontAlgn="base"/>
            <a:r>
              <a:rPr lang="en-US" dirty="0">
                <a:solidFill>
                  <a:srgbClr val="00AA9D"/>
                </a:solidFill>
              </a:rPr>
              <a:t>Patch the Systems</a:t>
            </a:r>
          </a:p>
          <a:p>
            <a:pPr lvl="1" fontAlgn="base"/>
            <a:r>
              <a:rPr lang="en-US" dirty="0"/>
              <a:t>It is a key goal in security and privacy policy to keep the systems updated and patched.</a:t>
            </a:r>
          </a:p>
          <a:p>
            <a:pPr lvl="1" fontAlgn="base"/>
            <a:r>
              <a:rPr lang="en-US" dirty="0"/>
              <a:t>Routine Scans of mobile devices should be done to ensure </a:t>
            </a:r>
            <a:r>
              <a:rPr lang="en-US" dirty="0" err="1"/>
              <a:t>safegaurds</a:t>
            </a:r>
            <a:r>
              <a:rPr lang="en-US" dirty="0"/>
              <a:t> and controls are working as desired.</a:t>
            </a:r>
          </a:p>
          <a:p>
            <a:endParaRPr lang="en-US" dirty="0"/>
          </a:p>
        </p:txBody>
      </p:sp>
    </p:spTree>
    <p:extLst>
      <p:ext uri="{BB962C8B-B14F-4D97-AF65-F5344CB8AC3E}">
        <p14:creationId xmlns:p14="http://schemas.microsoft.com/office/powerpoint/2010/main" val="189651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0019-CACD-4521-85AB-ABC115AAD5B0}"/>
              </a:ext>
            </a:extLst>
          </p:cNvPr>
          <p:cNvSpPr>
            <a:spLocks noGrp="1"/>
          </p:cNvSpPr>
          <p:nvPr>
            <p:ph type="title"/>
          </p:nvPr>
        </p:nvSpPr>
        <p:spPr>
          <a:xfrm>
            <a:off x="838200" y="500062"/>
            <a:ext cx="10515600" cy="1325563"/>
          </a:xfrm>
        </p:spPr>
        <p:txBody>
          <a:bodyPr>
            <a:normAutofit fontScale="90000"/>
          </a:bodyPr>
          <a:lstStyle/>
          <a:p>
            <a:r>
              <a:rPr lang="en-US" dirty="0">
                <a:solidFill>
                  <a:srgbClr val="00AA9D"/>
                </a:solidFill>
              </a:rPr>
              <a:t>Regulatory Issues</a:t>
            </a:r>
            <a:br>
              <a:rPr lang="en-US" dirty="0">
                <a:effectLst/>
              </a:rPr>
            </a:br>
            <a:endParaRPr lang="en-US" dirty="0"/>
          </a:p>
        </p:txBody>
      </p:sp>
      <p:sp>
        <p:nvSpPr>
          <p:cNvPr id="3" name="Content Placeholder 2">
            <a:extLst>
              <a:ext uri="{FF2B5EF4-FFF2-40B4-BE49-F238E27FC236}">
                <a16:creationId xmlns:a16="http://schemas.microsoft.com/office/drawing/2014/main" id="{929D6006-37E2-4F32-8D3E-30807507EE5E}"/>
              </a:ext>
            </a:extLst>
          </p:cNvPr>
          <p:cNvSpPr>
            <a:spLocks noGrp="1"/>
          </p:cNvSpPr>
          <p:nvPr>
            <p:ph idx="1"/>
          </p:nvPr>
        </p:nvSpPr>
        <p:spPr>
          <a:xfrm>
            <a:off x="758301" y="1997476"/>
            <a:ext cx="10515600" cy="4650003"/>
          </a:xfrm>
        </p:spPr>
        <p:txBody>
          <a:bodyPr>
            <a:normAutofit/>
          </a:bodyPr>
          <a:lstStyle/>
          <a:p>
            <a:r>
              <a:rPr lang="en-US" dirty="0"/>
              <a:t>The HIPAA of 1996 forced HHS to develop regulations to protect the privacy and security of PHI. To abide by this requirement HHS published, HIPAA Privacy Rule and HIPAA Security Rule.</a:t>
            </a:r>
            <a:endParaRPr lang="en-US" dirty="0">
              <a:effectLst/>
            </a:endParaRPr>
          </a:p>
          <a:p>
            <a:pPr lvl="1"/>
            <a:r>
              <a:rPr lang="en-US" b="1" dirty="0">
                <a:solidFill>
                  <a:srgbClr val="00AA9D"/>
                </a:solidFill>
              </a:rPr>
              <a:t>Privacy Rule</a:t>
            </a:r>
            <a:r>
              <a:rPr lang="en-US" dirty="0"/>
              <a:t>: To protect </a:t>
            </a:r>
            <a:r>
              <a:rPr lang="en-US" i="1" dirty="0"/>
              <a:t>Individually identifiable health information</a:t>
            </a:r>
            <a:r>
              <a:rPr lang="en-US" dirty="0"/>
              <a:t> that is held or transmitted by a </a:t>
            </a:r>
            <a:r>
              <a:rPr lang="en-US" i="1" dirty="0"/>
              <a:t>covered entity(health plans, health care providers, any institution that deals with patient data)</a:t>
            </a:r>
            <a:r>
              <a:rPr lang="en-US" dirty="0"/>
              <a:t> or its business associate. This data can be electronic, paper or oral and this information is known as PHI (Protected Health Information).</a:t>
            </a:r>
            <a:endParaRPr lang="en-US" dirty="0">
              <a:effectLst/>
            </a:endParaRPr>
          </a:p>
          <a:p>
            <a:pPr marL="201168" lvl="1" indent="0">
              <a:buNone/>
            </a:pPr>
            <a:r>
              <a:rPr lang="en-US" dirty="0">
                <a:solidFill>
                  <a:srgbClr val="00AA9D"/>
                </a:solidFill>
              </a:rPr>
              <a:t>PHI: </a:t>
            </a:r>
          </a:p>
          <a:p>
            <a:pPr lvl="1"/>
            <a:r>
              <a:rPr lang="en-US" dirty="0"/>
              <a:t>Individual's past, present or future physical or mental health condition.        </a:t>
            </a:r>
          </a:p>
          <a:p>
            <a:pPr lvl="1"/>
            <a:r>
              <a:rPr lang="en-US" dirty="0"/>
              <a:t>Provision of healthcare to the individual.                                        </a:t>
            </a:r>
          </a:p>
          <a:p>
            <a:pPr lvl="1"/>
            <a:r>
              <a:rPr lang="en-US" dirty="0"/>
              <a:t>Past, present, or future payment provision of health care to the individual.</a:t>
            </a:r>
            <a:endParaRPr lang="en-US" dirty="0">
              <a:effectLst/>
            </a:endParaRPr>
          </a:p>
          <a:p>
            <a:pPr marL="0" indent="0">
              <a:buNone/>
            </a:pPr>
            <a:br>
              <a:rPr lang="en-US" dirty="0"/>
            </a:br>
            <a:br>
              <a:rPr lang="en-US" dirty="0"/>
            </a:br>
            <a:br>
              <a:rPr lang="en-US" dirty="0"/>
            </a:br>
            <a:endParaRPr lang="en-US" dirty="0"/>
          </a:p>
        </p:txBody>
      </p:sp>
    </p:spTree>
    <p:extLst>
      <p:ext uri="{BB962C8B-B14F-4D97-AF65-F5344CB8AC3E}">
        <p14:creationId xmlns:p14="http://schemas.microsoft.com/office/powerpoint/2010/main" val="208697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22FCB-D146-4FEF-98BF-1246CFD14B22}"/>
              </a:ext>
            </a:extLst>
          </p:cNvPr>
          <p:cNvSpPr>
            <a:spLocks noGrp="1"/>
          </p:cNvSpPr>
          <p:nvPr>
            <p:ph idx="1"/>
          </p:nvPr>
        </p:nvSpPr>
        <p:spPr>
          <a:xfrm>
            <a:off x="838200" y="727969"/>
            <a:ext cx="10515600" cy="5448994"/>
          </a:xfrm>
        </p:spPr>
        <p:txBody>
          <a:bodyPr>
            <a:normAutofit/>
          </a:bodyPr>
          <a:lstStyle/>
          <a:p>
            <a:pPr fontAlgn="base"/>
            <a:endParaRPr lang="en-US" u="sng" dirty="0"/>
          </a:p>
          <a:p>
            <a:pPr fontAlgn="base"/>
            <a:endParaRPr lang="en-US" u="sng" dirty="0"/>
          </a:p>
          <a:p>
            <a:pPr fontAlgn="base"/>
            <a:endParaRPr lang="en-US" u="sng" dirty="0"/>
          </a:p>
          <a:p>
            <a:pPr fontAlgn="base"/>
            <a:r>
              <a:rPr lang="en-US" u="sng" dirty="0"/>
              <a:t>A covered Entity cannot disclose PHI unless</a:t>
            </a:r>
            <a:r>
              <a:rPr lang="en-US" dirty="0"/>
              <a:t>: </a:t>
            </a:r>
          </a:p>
          <a:p>
            <a:pPr fontAlgn="base"/>
            <a:r>
              <a:rPr lang="en-US" dirty="0"/>
              <a:t>1)It is disclosed as the privacy Rule permit or requires. </a:t>
            </a:r>
          </a:p>
          <a:p>
            <a:pPr fontAlgn="base"/>
            <a:r>
              <a:rPr lang="en-US" dirty="0"/>
              <a:t>2) the subject of the information authorizes in writing.</a:t>
            </a:r>
          </a:p>
          <a:p>
            <a:pPr marL="0" indent="0" fontAlgn="base">
              <a:buNone/>
            </a:pPr>
            <a:endParaRPr lang="en-US" dirty="0"/>
          </a:p>
          <a:p>
            <a:pPr fontAlgn="base"/>
            <a:r>
              <a:rPr lang="en-US" u="sng" dirty="0"/>
              <a:t>A covered entity must disclose PHI in two situations</a:t>
            </a:r>
            <a:r>
              <a:rPr lang="en-US" dirty="0"/>
              <a:t>: </a:t>
            </a:r>
          </a:p>
          <a:p>
            <a:pPr fontAlgn="base"/>
            <a:r>
              <a:rPr lang="en-US" dirty="0"/>
              <a:t>1) to individuals when they request to access their health information. </a:t>
            </a:r>
          </a:p>
          <a:p>
            <a:pPr fontAlgn="base"/>
            <a:r>
              <a:rPr lang="en-US" dirty="0"/>
              <a:t>2) To HHS if it is performing a compliance investigation.</a:t>
            </a:r>
          </a:p>
          <a:p>
            <a:pPr marL="0" indent="0">
              <a:buNone/>
            </a:pPr>
            <a:br>
              <a:rPr lang="en-US" dirty="0"/>
            </a:br>
            <a:br>
              <a:rPr lang="en-US" dirty="0"/>
            </a:br>
            <a:endParaRPr lang="en-US" dirty="0"/>
          </a:p>
        </p:txBody>
      </p:sp>
    </p:spTree>
    <p:extLst>
      <p:ext uri="{BB962C8B-B14F-4D97-AF65-F5344CB8AC3E}">
        <p14:creationId xmlns:p14="http://schemas.microsoft.com/office/powerpoint/2010/main" val="331325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56460-15A6-4887-98DB-3AD5EBB7DD7E}"/>
              </a:ext>
            </a:extLst>
          </p:cNvPr>
          <p:cNvSpPr>
            <a:spLocks noGrp="1"/>
          </p:cNvSpPr>
          <p:nvPr>
            <p:ph idx="1"/>
          </p:nvPr>
        </p:nvSpPr>
        <p:spPr>
          <a:xfrm>
            <a:off x="838200" y="452760"/>
            <a:ext cx="10515600" cy="5779363"/>
          </a:xfrm>
        </p:spPr>
        <p:txBody>
          <a:bodyPr>
            <a:normAutofit/>
          </a:bodyPr>
          <a:lstStyle/>
          <a:p>
            <a:endParaRPr lang="en-US" b="1" dirty="0"/>
          </a:p>
          <a:p>
            <a:endParaRPr lang="en-US" b="1" dirty="0"/>
          </a:p>
          <a:p>
            <a:endParaRPr lang="en-US" b="1" dirty="0"/>
          </a:p>
          <a:p>
            <a:r>
              <a:rPr lang="en-US" b="1" dirty="0">
                <a:solidFill>
                  <a:srgbClr val="00AA9D"/>
                </a:solidFill>
              </a:rPr>
              <a:t>Security Rule</a:t>
            </a:r>
            <a:r>
              <a:rPr lang="en-US" dirty="0">
                <a:solidFill>
                  <a:srgbClr val="00AA9D"/>
                </a:solidFill>
              </a:rPr>
              <a:t>: </a:t>
            </a:r>
          </a:p>
          <a:p>
            <a:endParaRPr lang="en-US" dirty="0">
              <a:solidFill>
                <a:srgbClr val="00AA9D"/>
              </a:solidFill>
            </a:endParaRPr>
          </a:p>
          <a:p>
            <a:pPr lvl="1"/>
            <a:r>
              <a:rPr lang="en-US" dirty="0"/>
              <a:t>It requires that covered entities maintain reasonable and appropriate administrative, technical and physical safeguards to protect ePHI.</a:t>
            </a:r>
            <a:endParaRPr lang="en-US" dirty="0">
              <a:effectLst/>
            </a:endParaRPr>
          </a:p>
          <a:p>
            <a:pPr lvl="1" fontAlgn="base"/>
            <a:r>
              <a:rPr lang="en-US" dirty="0"/>
              <a:t>Covered Entities must: Ensure CIA of all e-PHI they create, receive, maintain and transmit; </a:t>
            </a:r>
          </a:p>
          <a:p>
            <a:pPr lvl="1" fontAlgn="base"/>
            <a:r>
              <a:rPr lang="en-US" dirty="0"/>
              <a:t>Identify and protect against reasonably anticipated threats to security and integrity of the information; </a:t>
            </a:r>
          </a:p>
          <a:p>
            <a:pPr lvl="1" fontAlgn="base"/>
            <a:r>
              <a:rPr lang="en-US" dirty="0"/>
              <a:t>Protect against reasonably anticipated, impermissible uses or disclosures;</a:t>
            </a:r>
          </a:p>
          <a:p>
            <a:pPr lvl="1" fontAlgn="base"/>
            <a:r>
              <a:rPr lang="en-US" dirty="0"/>
              <a:t>Ensure compliance by their workforce.</a:t>
            </a:r>
          </a:p>
          <a:p>
            <a:endParaRPr lang="en-US" dirty="0"/>
          </a:p>
        </p:txBody>
      </p:sp>
    </p:spTree>
    <p:extLst>
      <p:ext uri="{BB962C8B-B14F-4D97-AF65-F5344CB8AC3E}">
        <p14:creationId xmlns:p14="http://schemas.microsoft.com/office/powerpoint/2010/main" val="4833852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1522</TotalTime>
  <Words>451</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Countermeasure and Mitigation Approaches </vt:lpstr>
      <vt:lpstr>PowerPoint Presentation</vt:lpstr>
      <vt:lpstr>PowerPoint Presentation</vt:lpstr>
      <vt:lpstr>PowerPoint Presentation</vt:lpstr>
      <vt:lpstr>Regulatory Issues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Countermeasure and Mitigation Approaches</dc:title>
  <dc:creator>Nishant</dc:creator>
  <cp:lastModifiedBy>Nishant</cp:lastModifiedBy>
  <cp:revision>5</cp:revision>
  <dcterms:created xsi:type="dcterms:W3CDTF">2017-07-25T21:06:35Z</dcterms:created>
  <dcterms:modified xsi:type="dcterms:W3CDTF">2017-07-26T22:35:34Z</dcterms:modified>
</cp:coreProperties>
</file>