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Open Sans" panose="020B0606030504020204" pitchFamily="34" charset="0"/>
      <p:regular r:id="rId11"/>
      <p:bold r:id="rId12"/>
      <p:italic r:id="rId13"/>
      <p:boldItalic r:id="rId14"/>
    </p:embeddedFont>
    <p:embeddedFont>
      <p:font typeface="Trebuchet MS" panose="020B0603020202020204" pitchFamily="34" charset="0"/>
      <p:regular r:id="rId15"/>
      <p:bold r:id="rId16"/>
      <p:italic r:id="rId17"/>
      <p:boldItalic r:id="rId18"/>
    </p:embeddedFont>
    <p:embeddedFont>
      <p:font typeface="Wingdings 3" panose="05040102010807070707" pitchFamily="18" charset="2"/>
      <p:regular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90"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A01E4F-1769-472C-B571-ABC4D32FFF30}" type="doc">
      <dgm:prSet loTypeId="urn:microsoft.com/office/officeart/2009/3/layout/HorizontalOrganizationChart" loCatId="hierarchy" qsTypeId="urn:microsoft.com/office/officeart/2005/8/quickstyle/simple4" qsCatId="simple" csTypeId="urn:microsoft.com/office/officeart/2005/8/colors/colorful1" csCatId="colorful" phldr="1"/>
      <dgm:spPr/>
      <dgm:t>
        <a:bodyPr/>
        <a:lstStyle/>
        <a:p>
          <a:endParaRPr lang="en-US"/>
        </a:p>
      </dgm:t>
    </dgm:pt>
    <dgm:pt modelId="{9F38DAAD-7869-4121-B5D7-4C8A2A0A407E}">
      <dgm:prSet custT="1"/>
      <dgm:spPr/>
      <dgm:t>
        <a:bodyPr/>
        <a:lstStyle/>
        <a:p>
          <a:r>
            <a:rPr lang="en-US" sz="2000" dirty="0"/>
            <a:t>Created By: </a:t>
          </a:r>
        </a:p>
      </dgm:t>
    </dgm:pt>
    <dgm:pt modelId="{6A834067-31D1-46D6-9741-8BE06F1DAB87}" type="parTrans" cxnId="{8DC25F37-487D-4267-8569-D7D323C89802}">
      <dgm:prSet/>
      <dgm:spPr/>
      <dgm:t>
        <a:bodyPr/>
        <a:lstStyle/>
        <a:p>
          <a:endParaRPr lang="en-US"/>
        </a:p>
      </dgm:t>
    </dgm:pt>
    <dgm:pt modelId="{C416063B-0EAB-45B1-9524-D53846E874C6}" type="sibTrans" cxnId="{8DC25F37-487D-4267-8569-D7D323C89802}">
      <dgm:prSet/>
      <dgm:spPr/>
      <dgm:t>
        <a:bodyPr/>
        <a:lstStyle/>
        <a:p>
          <a:endParaRPr lang="en-US"/>
        </a:p>
      </dgm:t>
    </dgm:pt>
    <dgm:pt modelId="{078C4F23-3075-4F26-9CF2-6467EF588DCA}">
      <dgm:prSet custT="1"/>
      <dgm:spPr/>
      <dgm:t>
        <a:bodyPr/>
        <a:lstStyle/>
        <a:p>
          <a:r>
            <a:rPr lang="en-US" sz="1400" dirty="0"/>
            <a:t>Kelly Bordonhos</a:t>
          </a:r>
          <a:br>
            <a:rPr lang="en-US" sz="1400" dirty="0"/>
          </a:br>
          <a:r>
            <a:rPr lang="en-US" sz="1400" dirty="0"/>
            <a:t>Kyle Emory</a:t>
          </a:r>
          <a:br>
            <a:rPr lang="en-US" sz="1400" dirty="0"/>
          </a:br>
          <a:r>
            <a:rPr lang="en-US" sz="1400" dirty="0"/>
            <a:t>Nathan Mausbach</a:t>
          </a:r>
          <a:br>
            <a:rPr lang="en-US" sz="1400" dirty="0"/>
          </a:br>
          <a:r>
            <a:rPr lang="en-US" sz="1400" dirty="0"/>
            <a:t>Jessica Phan</a:t>
          </a:r>
        </a:p>
      </dgm:t>
    </dgm:pt>
    <dgm:pt modelId="{94B397C3-EEA3-426F-9281-35D09F8E7FB2}" type="sibTrans" cxnId="{0A37EDD5-0E29-44D7-93E0-9694F61E649D}">
      <dgm:prSet/>
      <dgm:spPr/>
      <dgm:t>
        <a:bodyPr/>
        <a:lstStyle/>
        <a:p>
          <a:endParaRPr lang="en-US"/>
        </a:p>
      </dgm:t>
    </dgm:pt>
    <dgm:pt modelId="{97253789-3364-4B97-A906-B20E827C89D2}" type="parTrans" cxnId="{0A37EDD5-0E29-44D7-93E0-9694F61E649D}">
      <dgm:prSet/>
      <dgm:spPr/>
      <dgm:t>
        <a:bodyPr/>
        <a:lstStyle/>
        <a:p>
          <a:endParaRPr lang="en-US"/>
        </a:p>
      </dgm:t>
    </dgm:pt>
    <dgm:pt modelId="{08E11AE3-24F1-4DFA-9E50-F06CBC9DC115}" type="pres">
      <dgm:prSet presAssocID="{00A01E4F-1769-472C-B571-ABC4D32FFF30}" presName="hierChild1" presStyleCnt="0">
        <dgm:presLayoutVars>
          <dgm:orgChart val="1"/>
          <dgm:chPref val="1"/>
          <dgm:dir/>
          <dgm:animOne val="branch"/>
          <dgm:animLvl val="lvl"/>
          <dgm:resizeHandles/>
        </dgm:presLayoutVars>
      </dgm:prSet>
      <dgm:spPr/>
    </dgm:pt>
    <dgm:pt modelId="{6B0FCC10-479A-4321-B549-36AAD2FFB486}" type="pres">
      <dgm:prSet presAssocID="{9F38DAAD-7869-4121-B5D7-4C8A2A0A407E}" presName="hierRoot1" presStyleCnt="0">
        <dgm:presLayoutVars>
          <dgm:hierBranch val="init"/>
        </dgm:presLayoutVars>
      </dgm:prSet>
      <dgm:spPr/>
    </dgm:pt>
    <dgm:pt modelId="{3F2A0546-4D00-4980-85D6-183054E3C9F6}" type="pres">
      <dgm:prSet presAssocID="{9F38DAAD-7869-4121-B5D7-4C8A2A0A407E}" presName="rootComposite1" presStyleCnt="0"/>
      <dgm:spPr/>
    </dgm:pt>
    <dgm:pt modelId="{B5E2DAA6-720F-437E-9C59-FA29456F06B4}" type="pres">
      <dgm:prSet presAssocID="{9F38DAAD-7869-4121-B5D7-4C8A2A0A407E}" presName="rootText1" presStyleLbl="node0" presStyleIdx="0" presStyleCnt="2" custScaleX="87119" custScaleY="22458" custLinFactNeighborX="731" custLinFactNeighborY="23847">
        <dgm:presLayoutVars>
          <dgm:chPref val="3"/>
        </dgm:presLayoutVars>
      </dgm:prSet>
      <dgm:spPr/>
    </dgm:pt>
    <dgm:pt modelId="{A4BEE028-471D-498D-B31E-16EC981931D6}" type="pres">
      <dgm:prSet presAssocID="{9F38DAAD-7869-4121-B5D7-4C8A2A0A407E}" presName="rootConnector1" presStyleLbl="node1" presStyleIdx="0" presStyleCnt="0"/>
      <dgm:spPr/>
    </dgm:pt>
    <dgm:pt modelId="{7D6F8D04-F6F2-4BA5-8686-698076699D07}" type="pres">
      <dgm:prSet presAssocID="{9F38DAAD-7869-4121-B5D7-4C8A2A0A407E}" presName="hierChild2" presStyleCnt="0"/>
      <dgm:spPr/>
    </dgm:pt>
    <dgm:pt modelId="{C36B9BE3-4837-4491-8F51-7633FFF719B2}" type="pres">
      <dgm:prSet presAssocID="{9F38DAAD-7869-4121-B5D7-4C8A2A0A407E}" presName="hierChild3" presStyleCnt="0"/>
      <dgm:spPr/>
    </dgm:pt>
    <dgm:pt modelId="{5C941940-CA0A-4B33-AD19-3EEEE5A53A14}" type="pres">
      <dgm:prSet presAssocID="{078C4F23-3075-4F26-9CF2-6467EF588DCA}" presName="hierRoot1" presStyleCnt="0">
        <dgm:presLayoutVars>
          <dgm:hierBranch val="init"/>
        </dgm:presLayoutVars>
      </dgm:prSet>
      <dgm:spPr/>
    </dgm:pt>
    <dgm:pt modelId="{79F27F92-3632-4BD5-9D9B-CD6B82B838CB}" type="pres">
      <dgm:prSet presAssocID="{078C4F23-3075-4F26-9CF2-6467EF588DCA}" presName="rootComposite1" presStyleCnt="0"/>
      <dgm:spPr/>
    </dgm:pt>
    <dgm:pt modelId="{8E44313C-FAC2-49C5-950F-6424A9BC568C}" type="pres">
      <dgm:prSet presAssocID="{078C4F23-3075-4F26-9CF2-6467EF588DCA}" presName="rootText1" presStyleLbl="node0" presStyleIdx="1" presStyleCnt="2" custScaleX="78954" custScaleY="75826" custLinFactNeighborX="2339" custLinFactNeighborY="5456">
        <dgm:presLayoutVars>
          <dgm:chPref val="3"/>
        </dgm:presLayoutVars>
      </dgm:prSet>
      <dgm:spPr/>
    </dgm:pt>
    <dgm:pt modelId="{2A53A473-17E9-4212-B821-BD493447C2C5}" type="pres">
      <dgm:prSet presAssocID="{078C4F23-3075-4F26-9CF2-6467EF588DCA}" presName="rootConnector1" presStyleLbl="node1" presStyleIdx="0" presStyleCnt="0"/>
      <dgm:spPr/>
    </dgm:pt>
    <dgm:pt modelId="{3615C728-4C93-4990-9CAE-CFEB5B53A9C5}" type="pres">
      <dgm:prSet presAssocID="{078C4F23-3075-4F26-9CF2-6467EF588DCA}" presName="hierChild2" presStyleCnt="0"/>
      <dgm:spPr/>
    </dgm:pt>
    <dgm:pt modelId="{6880432B-207A-4E2D-A9AE-F6895F4446A4}" type="pres">
      <dgm:prSet presAssocID="{078C4F23-3075-4F26-9CF2-6467EF588DCA}" presName="hierChild3" presStyleCnt="0"/>
      <dgm:spPr/>
    </dgm:pt>
  </dgm:ptLst>
  <dgm:cxnLst>
    <dgm:cxn modelId="{DA16DB04-6486-45C2-A4B5-B7E0A1A93F80}" type="presOf" srcId="{9F38DAAD-7869-4121-B5D7-4C8A2A0A407E}" destId="{B5E2DAA6-720F-437E-9C59-FA29456F06B4}" srcOrd="0" destOrd="0" presId="urn:microsoft.com/office/officeart/2009/3/layout/HorizontalOrganizationChart"/>
    <dgm:cxn modelId="{8DC25F37-487D-4267-8569-D7D323C89802}" srcId="{00A01E4F-1769-472C-B571-ABC4D32FFF30}" destId="{9F38DAAD-7869-4121-B5D7-4C8A2A0A407E}" srcOrd="0" destOrd="0" parTransId="{6A834067-31D1-46D6-9741-8BE06F1DAB87}" sibTransId="{C416063B-0EAB-45B1-9524-D53846E874C6}"/>
    <dgm:cxn modelId="{AE68A438-5F6C-4F6F-909F-D89216F4F204}" type="presOf" srcId="{00A01E4F-1769-472C-B571-ABC4D32FFF30}" destId="{08E11AE3-24F1-4DFA-9E50-F06CBC9DC115}" srcOrd="0" destOrd="0" presId="urn:microsoft.com/office/officeart/2009/3/layout/HorizontalOrganizationChart"/>
    <dgm:cxn modelId="{33558CA3-03B9-456E-AF93-576B7BBB5CA8}" type="presOf" srcId="{078C4F23-3075-4F26-9CF2-6467EF588DCA}" destId="{2A53A473-17E9-4212-B821-BD493447C2C5}" srcOrd="1" destOrd="0" presId="urn:microsoft.com/office/officeart/2009/3/layout/HorizontalOrganizationChart"/>
    <dgm:cxn modelId="{5E5503B2-545A-4E68-9F91-8E990D44F401}" type="presOf" srcId="{078C4F23-3075-4F26-9CF2-6467EF588DCA}" destId="{8E44313C-FAC2-49C5-950F-6424A9BC568C}" srcOrd="0" destOrd="0" presId="urn:microsoft.com/office/officeart/2009/3/layout/HorizontalOrganizationChart"/>
    <dgm:cxn modelId="{50AC53D4-E325-4C35-B1C5-7BD9CC476468}" type="presOf" srcId="{9F38DAAD-7869-4121-B5D7-4C8A2A0A407E}" destId="{A4BEE028-471D-498D-B31E-16EC981931D6}" srcOrd="1" destOrd="0" presId="urn:microsoft.com/office/officeart/2009/3/layout/HorizontalOrganizationChart"/>
    <dgm:cxn modelId="{0A37EDD5-0E29-44D7-93E0-9694F61E649D}" srcId="{00A01E4F-1769-472C-B571-ABC4D32FFF30}" destId="{078C4F23-3075-4F26-9CF2-6467EF588DCA}" srcOrd="1" destOrd="0" parTransId="{97253789-3364-4B97-A906-B20E827C89D2}" sibTransId="{94B397C3-EEA3-426F-9281-35D09F8E7FB2}"/>
    <dgm:cxn modelId="{C370B6F7-E024-4396-B5F0-00C6BAC4FBC4}" type="presParOf" srcId="{08E11AE3-24F1-4DFA-9E50-F06CBC9DC115}" destId="{6B0FCC10-479A-4321-B549-36AAD2FFB486}" srcOrd="0" destOrd="0" presId="urn:microsoft.com/office/officeart/2009/3/layout/HorizontalOrganizationChart"/>
    <dgm:cxn modelId="{E64ACC7B-2128-4CDB-ABC9-5DCBA7A18ACF}" type="presParOf" srcId="{6B0FCC10-479A-4321-B549-36AAD2FFB486}" destId="{3F2A0546-4D00-4980-85D6-183054E3C9F6}" srcOrd="0" destOrd="0" presId="urn:microsoft.com/office/officeart/2009/3/layout/HorizontalOrganizationChart"/>
    <dgm:cxn modelId="{91A43740-AB23-4116-A820-83165A6BFA28}" type="presParOf" srcId="{3F2A0546-4D00-4980-85D6-183054E3C9F6}" destId="{B5E2DAA6-720F-437E-9C59-FA29456F06B4}" srcOrd="0" destOrd="0" presId="urn:microsoft.com/office/officeart/2009/3/layout/HorizontalOrganizationChart"/>
    <dgm:cxn modelId="{E15282BA-94D9-48C3-A736-4A90B6BDF945}" type="presParOf" srcId="{3F2A0546-4D00-4980-85D6-183054E3C9F6}" destId="{A4BEE028-471D-498D-B31E-16EC981931D6}" srcOrd="1" destOrd="0" presId="urn:microsoft.com/office/officeart/2009/3/layout/HorizontalOrganizationChart"/>
    <dgm:cxn modelId="{2FEF8E14-DAA7-4E67-8F9D-9A462D6E5DC2}" type="presParOf" srcId="{6B0FCC10-479A-4321-B549-36AAD2FFB486}" destId="{7D6F8D04-F6F2-4BA5-8686-698076699D07}" srcOrd="1" destOrd="0" presId="urn:microsoft.com/office/officeart/2009/3/layout/HorizontalOrganizationChart"/>
    <dgm:cxn modelId="{85D77101-27F2-4C11-8492-9F85D401546F}" type="presParOf" srcId="{6B0FCC10-479A-4321-B549-36AAD2FFB486}" destId="{C36B9BE3-4837-4491-8F51-7633FFF719B2}" srcOrd="2" destOrd="0" presId="urn:microsoft.com/office/officeart/2009/3/layout/HorizontalOrganizationChart"/>
    <dgm:cxn modelId="{4AEE49DB-D473-432C-BAEC-50D1BE5D1092}" type="presParOf" srcId="{08E11AE3-24F1-4DFA-9E50-F06CBC9DC115}" destId="{5C941940-CA0A-4B33-AD19-3EEEE5A53A14}" srcOrd="1" destOrd="0" presId="urn:microsoft.com/office/officeart/2009/3/layout/HorizontalOrganizationChart"/>
    <dgm:cxn modelId="{30A1F7E4-ADA5-4640-9D46-2BDD6DD2A747}" type="presParOf" srcId="{5C941940-CA0A-4B33-AD19-3EEEE5A53A14}" destId="{79F27F92-3632-4BD5-9D9B-CD6B82B838CB}" srcOrd="0" destOrd="0" presId="urn:microsoft.com/office/officeart/2009/3/layout/HorizontalOrganizationChart"/>
    <dgm:cxn modelId="{120AF524-AC0F-4735-9CF3-28094794A729}" type="presParOf" srcId="{79F27F92-3632-4BD5-9D9B-CD6B82B838CB}" destId="{8E44313C-FAC2-49C5-950F-6424A9BC568C}" srcOrd="0" destOrd="0" presId="urn:microsoft.com/office/officeart/2009/3/layout/HorizontalOrganizationChart"/>
    <dgm:cxn modelId="{79777921-81F1-4233-8600-9AF1563186ED}" type="presParOf" srcId="{79F27F92-3632-4BD5-9D9B-CD6B82B838CB}" destId="{2A53A473-17E9-4212-B821-BD493447C2C5}" srcOrd="1" destOrd="0" presId="urn:microsoft.com/office/officeart/2009/3/layout/HorizontalOrganizationChart"/>
    <dgm:cxn modelId="{90BF8614-45BF-4C02-80E9-F414F68FDC22}" type="presParOf" srcId="{5C941940-CA0A-4B33-AD19-3EEEE5A53A14}" destId="{3615C728-4C93-4990-9CAE-CFEB5B53A9C5}" srcOrd="1" destOrd="0" presId="urn:microsoft.com/office/officeart/2009/3/layout/HorizontalOrganizationChart"/>
    <dgm:cxn modelId="{BE3AF4D5-5AF8-4D12-9C0C-34BC6F0B3F1C}" type="presParOf" srcId="{5C941940-CA0A-4B33-AD19-3EEEE5A53A14}" destId="{6880432B-207A-4E2D-A9AE-F6895F4446A4}"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1D6BE6-5173-4C57-875F-8022303B9460}"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7AA5D4C-BA95-484D-B026-0588239C007D}">
      <dgm:prSet/>
      <dgm:spPr/>
      <dgm:t>
        <a:bodyPr/>
        <a:lstStyle/>
        <a:p>
          <a:pPr algn="ctr"/>
          <a:r>
            <a:rPr lang="en-US" dirty="0"/>
            <a:t>Case study: Willson Financial</a:t>
          </a:r>
        </a:p>
      </dgm:t>
    </dgm:pt>
    <dgm:pt modelId="{89842867-A0CB-4B55-8E01-2EF5CA6A232D}" type="parTrans" cxnId="{DEADE2F8-FCD9-4F53-9173-17768B567AEE}">
      <dgm:prSet/>
      <dgm:spPr/>
      <dgm:t>
        <a:bodyPr/>
        <a:lstStyle/>
        <a:p>
          <a:endParaRPr lang="en-US"/>
        </a:p>
      </dgm:t>
    </dgm:pt>
    <dgm:pt modelId="{79B8BBC3-C3D1-4DE9-A606-3561EAFCAA24}" type="sibTrans" cxnId="{DEADE2F8-FCD9-4F53-9173-17768B567AEE}">
      <dgm:prSet/>
      <dgm:spPr/>
      <dgm:t>
        <a:bodyPr/>
        <a:lstStyle/>
        <a:p>
          <a:endParaRPr lang="en-US"/>
        </a:p>
      </dgm:t>
    </dgm:pt>
    <dgm:pt modelId="{F160B20B-6B33-4BFA-8B33-062D082DB72D}">
      <dgm:prSet/>
      <dgm:spPr/>
      <dgm:t>
        <a:bodyPr/>
        <a:lstStyle/>
        <a:p>
          <a:pPr algn="ctr"/>
          <a:r>
            <a:rPr lang="en-US" dirty="0"/>
            <a:t>Team members :</a:t>
          </a:r>
        </a:p>
      </dgm:t>
    </dgm:pt>
    <dgm:pt modelId="{77CB26F3-E20D-4185-A148-6208B5A2EB7F}" type="parTrans" cxnId="{55A9279D-EE4D-49DC-BAFA-C8A41C77C761}">
      <dgm:prSet/>
      <dgm:spPr/>
      <dgm:t>
        <a:bodyPr/>
        <a:lstStyle/>
        <a:p>
          <a:endParaRPr lang="en-US"/>
        </a:p>
      </dgm:t>
    </dgm:pt>
    <dgm:pt modelId="{E18D1326-0A11-438E-A5C4-34EC0250926A}" type="sibTrans" cxnId="{55A9279D-EE4D-49DC-BAFA-C8A41C77C761}">
      <dgm:prSet/>
      <dgm:spPr/>
      <dgm:t>
        <a:bodyPr/>
        <a:lstStyle/>
        <a:p>
          <a:endParaRPr lang="en-US"/>
        </a:p>
      </dgm:t>
    </dgm:pt>
    <dgm:pt modelId="{CDFE2616-B8CF-4193-B162-4524DCA64F9C}">
      <dgm:prSet/>
      <dgm:spPr/>
      <dgm:t>
        <a:bodyPr/>
        <a:lstStyle/>
        <a:p>
          <a:pPr algn="ctr"/>
          <a:r>
            <a:rPr lang="en-US" dirty="0"/>
            <a:t>Kelly Bordonhos</a:t>
          </a:r>
        </a:p>
      </dgm:t>
    </dgm:pt>
    <dgm:pt modelId="{345CD23C-91CF-4019-BD0B-898BAA56927F}" type="parTrans" cxnId="{FC59AF7F-E708-40ED-8D07-2A08E6D83DDB}">
      <dgm:prSet/>
      <dgm:spPr/>
      <dgm:t>
        <a:bodyPr/>
        <a:lstStyle/>
        <a:p>
          <a:endParaRPr lang="en-US"/>
        </a:p>
      </dgm:t>
    </dgm:pt>
    <dgm:pt modelId="{16126846-F9F1-4DF2-BEF5-4A642487D46E}" type="sibTrans" cxnId="{FC59AF7F-E708-40ED-8D07-2A08E6D83DDB}">
      <dgm:prSet/>
      <dgm:spPr/>
      <dgm:t>
        <a:bodyPr/>
        <a:lstStyle/>
        <a:p>
          <a:endParaRPr lang="en-US"/>
        </a:p>
      </dgm:t>
    </dgm:pt>
    <dgm:pt modelId="{43C542FC-5284-4910-87F9-2A90D54E6375}">
      <dgm:prSet/>
      <dgm:spPr/>
      <dgm:t>
        <a:bodyPr/>
        <a:lstStyle/>
        <a:p>
          <a:pPr algn="ctr"/>
          <a:r>
            <a:rPr lang="en-US" dirty="0"/>
            <a:t>Kyle Emory</a:t>
          </a:r>
        </a:p>
      </dgm:t>
    </dgm:pt>
    <dgm:pt modelId="{7081B4CB-9A92-4F91-96EC-00AC54A1FD60}" type="parTrans" cxnId="{CCDEF8F3-02AC-4D29-A6CE-EE275F444F28}">
      <dgm:prSet/>
      <dgm:spPr/>
      <dgm:t>
        <a:bodyPr/>
        <a:lstStyle/>
        <a:p>
          <a:endParaRPr lang="en-US"/>
        </a:p>
      </dgm:t>
    </dgm:pt>
    <dgm:pt modelId="{B68B43CE-2B37-4825-AC78-04138128CD01}" type="sibTrans" cxnId="{CCDEF8F3-02AC-4D29-A6CE-EE275F444F28}">
      <dgm:prSet/>
      <dgm:spPr/>
      <dgm:t>
        <a:bodyPr/>
        <a:lstStyle/>
        <a:p>
          <a:endParaRPr lang="en-US"/>
        </a:p>
      </dgm:t>
    </dgm:pt>
    <dgm:pt modelId="{AD245140-24F2-4810-BF9E-B4F1AF5FD666}">
      <dgm:prSet/>
      <dgm:spPr/>
      <dgm:t>
        <a:bodyPr/>
        <a:lstStyle/>
        <a:p>
          <a:pPr algn="ctr"/>
          <a:r>
            <a:rPr lang="en-US" dirty="0"/>
            <a:t>Nathan Mausbach</a:t>
          </a:r>
        </a:p>
      </dgm:t>
    </dgm:pt>
    <dgm:pt modelId="{66D9B5A7-56E4-4DCA-804D-D86AFD7C06C6}" type="parTrans" cxnId="{CD17DE3A-4BB9-4F39-B420-21FB9E05FF68}">
      <dgm:prSet/>
      <dgm:spPr/>
      <dgm:t>
        <a:bodyPr/>
        <a:lstStyle/>
        <a:p>
          <a:endParaRPr lang="en-US"/>
        </a:p>
      </dgm:t>
    </dgm:pt>
    <dgm:pt modelId="{BE082A2E-3F60-4430-AEEC-D9EAEA16EF3F}" type="sibTrans" cxnId="{CD17DE3A-4BB9-4F39-B420-21FB9E05FF68}">
      <dgm:prSet/>
      <dgm:spPr/>
      <dgm:t>
        <a:bodyPr/>
        <a:lstStyle/>
        <a:p>
          <a:endParaRPr lang="en-US"/>
        </a:p>
      </dgm:t>
    </dgm:pt>
    <dgm:pt modelId="{70DE90B5-5F6A-453F-86BF-0A8CEBC82117}">
      <dgm:prSet/>
      <dgm:spPr/>
      <dgm:t>
        <a:bodyPr/>
        <a:lstStyle/>
        <a:p>
          <a:pPr algn="ctr"/>
          <a:r>
            <a:rPr lang="en-US" dirty="0"/>
            <a:t>Jessica Phan</a:t>
          </a:r>
        </a:p>
      </dgm:t>
    </dgm:pt>
    <dgm:pt modelId="{CBB8819D-6C2C-4F89-A08A-3AF1ADACF65B}" type="parTrans" cxnId="{B2BAD59D-E771-4B31-BF20-DF7895EA5586}">
      <dgm:prSet/>
      <dgm:spPr/>
      <dgm:t>
        <a:bodyPr/>
        <a:lstStyle/>
        <a:p>
          <a:endParaRPr lang="en-US"/>
        </a:p>
      </dgm:t>
    </dgm:pt>
    <dgm:pt modelId="{F1EFC71F-8386-4DEB-B5AC-D8C8E24421DD}" type="sibTrans" cxnId="{B2BAD59D-E771-4B31-BF20-DF7895EA5586}">
      <dgm:prSet/>
      <dgm:spPr/>
      <dgm:t>
        <a:bodyPr/>
        <a:lstStyle/>
        <a:p>
          <a:endParaRPr lang="en-US"/>
        </a:p>
      </dgm:t>
    </dgm:pt>
    <dgm:pt modelId="{6A264BC5-FF93-48D0-833D-54728947BCBF}" type="pres">
      <dgm:prSet presAssocID="{F01D6BE6-5173-4C57-875F-8022303B9460}" presName="linear" presStyleCnt="0">
        <dgm:presLayoutVars>
          <dgm:animLvl val="lvl"/>
          <dgm:resizeHandles val="exact"/>
        </dgm:presLayoutVars>
      </dgm:prSet>
      <dgm:spPr/>
    </dgm:pt>
    <dgm:pt modelId="{9007DC31-A50B-4462-98B2-E6D4717599F7}" type="pres">
      <dgm:prSet presAssocID="{07AA5D4C-BA95-484D-B026-0588239C007D}" presName="parentText" presStyleLbl="node1" presStyleIdx="0" presStyleCnt="6">
        <dgm:presLayoutVars>
          <dgm:chMax val="0"/>
          <dgm:bulletEnabled val="1"/>
        </dgm:presLayoutVars>
      </dgm:prSet>
      <dgm:spPr/>
    </dgm:pt>
    <dgm:pt modelId="{7BAB7126-0FCF-4178-BCC5-3359F1266A70}" type="pres">
      <dgm:prSet presAssocID="{79B8BBC3-C3D1-4DE9-A606-3561EAFCAA24}" presName="spacer" presStyleCnt="0"/>
      <dgm:spPr/>
    </dgm:pt>
    <dgm:pt modelId="{D50C4872-2223-4BF4-9285-530E5013F19E}" type="pres">
      <dgm:prSet presAssocID="{F160B20B-6B33-4BFA-8B33-062D082DB72D}" presName="parentText" presStyleLbl="node1" presStyleIdx="1" presStyleCnt="6">
        <dgm:presLayoutVars>
          <dgm:chMax val="0"/>
          <dgm:bulletEnabled val="1"/>
        </dgm:presLayoutVars>
      </dgm:prSet>
      <dgm:spPr/>
    </dgm:pt>
    <dgm:pt modelId="{1D20600A-F15A-4725-8503-6E912D13AAF7}" type="pres">
      <dgm:prSet presAssocID="{E18D1326-0A11-438E-A5C4-34EC0250926A}" presName="spacer" presStyleCnt="0"/>
      <dgm:spPr/>
    </dgm:pt>
    <dgm:pt modelId="{EC72902D-7A59-40ED-8560-39C7968F016A}" type="pres">
      <dgm:prSet presAssocID="{CDFE2616-B8CF-4193-B162-4524DCA64F9C}" presName="parentText" presStyleLbl="node1" presStyleIdx="2" presStyleCnt="6">
        <dgm:presLayoutVars>
          <dgm:chMax val="0"/>
          <dgm:bulletEnabled val="1"/>
        </dgm:presLayoutVars>
      </dgm:prSet>
      <dgm:spPr/>
    </dgm:pt>
    <dgm:pt modelId="{7671659E-3E54-4E00-B339-617D5E89F201}" type="pres">
      <dgm:prSet presAssocID="{16126846-F9F1-4DF2-BEF5-4A642487D46E}" presName="spacer" presStyleCnt="0"/>
      <dgm:spPr/>
    </dgm:pt>
    <dgm:pt modelId="{B182489B-3ECC-4DE9-BA30-EC3D7D611283}" type="pres">
      <dgm:prSet presAssocID="{43C542FC-5284-4910-87F9-2A90D54E6375}" presName="parentText" presStyleLbl="node1" presStyleIdx="3" presStyleCnt="6">
        <dgm:presLayoutVars>
          <dgm:chMax val="0"/>
          <dgm:bulletEnabled val="1"/>
        </dgm:presLayoutVars>
      </dgm:prSet>
      <dgm:spPr/>
    </dgm:pt>
    <dgm:pt modelId="{F5EBD7A9-2A7C-4674-8174-1ED77E510302}" type="pres">
      <dgm:prSet presAssocID="{B68B43CE-2B37-4825-AC78-04138128CD01}" presName="spacer" presStyleCnt="0"/>
      <dgm:spPr/>
    </dgm:pt>
    <dgm:pt modelId="{49351E7D-8C0F-4730-A919-493EFBA003FF}" type="pres">
      <dgm:prSet presAssocID="{AD245140-24F2-4810-BF9E-B4F1AF5FD666}" presName="parentText" presStyleLbl="node1" presStyleIdx="4" presStyleCnt="6">
        <dgm:presLayoutVars>
          <dgm:chMax val="0"/>
          <dgm:bulletEnabled val="1"/>
        </dgm:presLayoutVars>
      </dgm:prSet>
      <dgm:spPr/>
    </dgm:pt>
    <dgm:pt modelId="{61420455-19CF-4D8B-B127-2CC37BD5C416}" type="pres">
      <dgm:prSet presAssocID="{BE082A2E-3F60-4430-AEEC-D9EAEA16EF3F}" presName="spacer" presStyleCnt="0"/>
      <dgm:spPr/>
    </dgm:pt>
    <dgm:pt modelId="{DF99B8F3-326B-41DC-ABE9-4E8BAD287CE5}" type="pres">
      <dgm:prSet presAssocID="{70DE90B5-5F6A-453F-86BF-0A8CEBC82117}" presName="parentText" presStyleLbl="node1" presStyleIdx="5" presStyleCnt="6">
        <dgm:presLayoutVars>
          <dgm:chMax val="0"/>
          <dgm:bulletEnabled val="1"/>
        </dgm:presLayoutVars>
      </dgm:prSet>
      <dgm:spPr/>
    </dgm:pt>
  </dgm:ptLst>
  <dgm:cxnLst>
    <dgm:cxn modelId="{E12B9209-20E9-46EC-A31B-43181DEE4B0F}" type="presOf" srcId="{70DE90B5-5F6A-453F-86BF-0A8CEBC82117}" destId="{DF99B8F3-326B-41DC-ABE9-4E8BAD287CE5}" srcOrd="0" destOrd="0" presId="urn:microsoft.com/office/officeart/2005/8/layout/vList2"/>
    <dgm:cxn modelId="{CD17DE3A-4BB9-4F39-B420-21FB9E05FF68}" srcId="{F01D6BE6-5173-4C57-875F-8022303B9460}" destId="{AD245140-24F2-4810-BF9E-B4F1AF5FD666}" srcOrd="4" destOrd="0" parTransId="{66D9B5A7-56E4-4DCA-804D-D86AFD7C06C6}" sibTransId="{BE082A2E-3F60-4430-AEEC-D9EAEA16EF3F}"/>
    <dgm:cxn modelId="{037BB341-2F15-4A26-9D3D-F28276136A33}" type="presOf" srcId="{CDFE2616-B8CF-4193-B162-4524DCA64F9C}" destId="{EC72902D-7A59-40ED-8560-39C7968F016A}" srcOrd="0" destOrd="0" presId="urn:microsoft.com/office/officeart/2005/8/layout/vList2"/>
    <dgm:cxn modelId="{FC59AF7F-E708-40ED-8D07-2A08E6D83DDB}" srcId="{F01D6BE6-5173-4C57-875F-8022303B9460}" destId="{CDFE2616-B8CF-4193-B162-4524DCA64F9C}" srcOrd="2" destOrd="0" parTransId="{345CD23C-91CF-4019-BD0B-898BAA56927F}" sibTransId="{16126846-F9F1-4DF2-BEF5-4A642487D46E}"/>
    <dgm:cxn modelId="{55A9279D-EE4D-49DC-BAFA-C8A41C77C761}" srcId="{F01D6BE6-5173-4C57-875F-8022303B9460}" destId="{F160B20B-6B33-4BFA-8B33-062D082DB72D}" srcOrd="1" destOrd="0" parTransId="{77CB26F3-E20D-4185-A148-6208B5A2EB7F}" sibTransId="{E18D1326-0A11-438E-A5C4-34EC0250926A}"/>
    <dgm:cxn modelId="{B2BAD59D-E771-4B31-BF20-DF7895EA5586}" srcId="{F01D6BE6-5173-4C57-875F-8022303B9460}" destId="{70DE90B5-5F6A-453F-86BF-0A8CEBC82117}" srcOrd="5" destOrd="0" parTransId="{CBB8819D-6C2C-4F89-A08A-3AF1ADACF65B}" sibTransId="{F1EFC71F-8386-4DEB-B5AC-D8C8E24421DD}"/>
    <dgm:cxn modelId="{7CA788AF-0ABB-4956-93CE-40D0A9D6C6C2}" type="presOf" srcId="{07AA5D4C-BA95-484D-B026-0588239C007D}" destId="{9007DC31-A50B-4462-98B2-E6D4717599F7}" srcOrd="0" destOrd="0" presId="urn:microsoft.com/office/officeart/2005/8/layout/vList2"/>
    <dgm:cxn modelId="{F49CB3C3-AFE9-4AA1-9AAD-4E5FE2E18C7A}" type="presOf" srcId="{43C542FC-5284-4910-87F9-2A90D54E6375}" destId="{B182489B-3ECC-4DE9-BA30-EC3D7D611283}" srcOrd="0" destOrd="0" presId="urn:microsoft.com/office/officeart/2005/8/layout/vList2"/>
    <dgm:cxn modelId="{70D410D7-8C83-4E51-B1C7-5C3402CDB6E1}" type="presOf" srcId="{AD245140-24F2-4810-BF9E-B4F1AF5FD666}" destId="{49351E7D-8C0F-4730-A919-493EFBA003FF}" srcOrd="0" destOrd="0" presId="urn:microsoft.com/office/officeart/2005/8/layout/vList2"/>
    <dgm:cxn modelId="{A08835E4-AE88-4216-A667-4E410FF3D3C5}" type="presOf" srcId="{F160B20B-6B33-4BFA-8B33-062D082DB72D}" destId="{D50C4872-2223-4BF4-9285-530E5013F19E}" srcOrd="0" destOrd="0" presId="urn:microsoft.com/office/officeart/2005/8/layout/vList2"/>
    <dgm:cxn modelId="{CCDEF8F3-02AC-4D29-A6CE-EE275F444F28}" srcId="{F01D6BE6-5173-4C57-875F-8022303B9460}" destId="{43C542FC-5284-4910-87F9-2A90D54E6375}" srcOrd="3" destOrd="0" parTransId="{7081B4CB-9A92-4F91-96EC-00AC54A1FD60}" sibTransId="{B68B43CE-2B37-4825-AC78-04138128CD01}"/>
    <dgm:cxn modelId="{DEADE2F8-FCD9-4F53-9173-17768B567AEE}" srcId="{F01D6BE6-5173-4C57-875F-8022303B9460}" destId="{07AA5D4C-BA95-484D-B026-0588239C007D}" srcOrd="0" destOrd="0" parTransId="{89842867-A0CB-4B55-8E01-2EF5CA6A232D}" sibTransId="{79B8BBC3-C3D1-4DE9-A606-3561EAFCAA24}"/>
    <dgm:cxn modelId="{7C36A5FF-F4D2-4F57-ADA6-85CFB72AD75F}" type="presOf" srcId="{F01D6BE6-5173-4C57-875F-8022303B9460}" destId="{6A264BC5-FF93-48D0-833D-54728947BCBF}" srcOrd="0" destOrd="0" presId="urn:microsoft.com/office/officeart/2005/8/layout/vList2"/>
    <dgm:cxn modelId="{7777A0DE-89C0-4D98-A09E-96DED61F5B6E}" type="presParOf" srcId="{6A264BC5-FF93-48D0-833D-54728947BCBF}" destId="{9007DC31-A50B-4462-98B2-E6D4717599F7}" srcOrd="0" destOrd="0" presId="urn:microsoft.com/office/officeart/2005/8/layout/vList2"/>
    <dgm:cxn modelId="{9BAB9056-9383-4490-8D95-1D5422AD424A}" type="presParOf" srcId="{6A264BC5-FF93-48D0-833D-54728947BCBF}" destId="{7BAB7126-0FCF-4178-BCC5-3359F1266A70}" srcOrd="1" destOrd="0" presId="urn:microsoft.com/office/officeart/2005/8/layout/vList2"/>
    <dgm:cxn modelId="{7D5B3C12-BAA0-4DF6-A7E8-586CE7E3A936}" type="presParOf" srcId="{6A264BC5-FF93-48D0-833D-54728947BCBF}" destId="{D50C4872-2223-4BF4-9285-530E5013F19E}" srcOrd="2" destOrd="0" presId="urn:microsoft.com/office/officeart/2005/8/layout/vList2"/>
    <dgm:cxn modelId="{72024E34-FF79-453A-8086-3D86A853B046}" type="presParOf" srcId="{6A264BC5-FF93-48D0-833D-54728947BCBF}" destId="{1D20600A-F15A-4725-8503-6E912D13AAF7}" srcOrd="3" destOrd="0" presId="urn:microsoft.com/office/officeart/2005/8/layout/vList2"/>
    <dgm:cxn modelId="{3B1E027A-24D0-4036-9D2F-47ED7CCEB9BB}" type="presParOf" srcId="{6A264BC5-FF93-48D0-833D-54728947BCBF}" destId="{EC72902D-7A59-40ED-8560-39C7968F016A}" srcOrd="4" destOrd="0" presId="urn:microsoft.com/office/officeart/2005/8/layout/vList2"/>
    <dgm:cxn modelId="{8D88AB4B-6729-4DEB-8FAD-00FD84332E5F}" type="presParOf" srcId="{6A264BC5-FF93-48D0-833D-54728947BCBF}" destId="{7671659E-3E54-4E00-B339-617D5E89F201}" srcOrd="5" destOrd="0" presId="urn:microsoft.com/office/officeart/2005/8/layout/vList2"/>
    <dgm:cxn modelId="{82EB496F-701A-4FBC-B053-089B9868D546}" type="presParOf" srcId="{6A264BC5-FF93-48D0-833D-54728947BCBF}" destId="{B182489B-3ECC-4DE9-BA30-EC3D7D611283}" srcOrd="6" destOrd="0" presId="urn:microsoft.com/office/officeart/2005/8/layout/vList2"/>
    <dgm:cxn modelId="{A60A869A-D1D6-4B42-A879-4E7A04B4C200}" type="presParOf" srcId="{6A264BC5-FF93-48D0-833D-54728947BCBF}" destId="{F5EBD7A9-2A7C-4674-8174-1ED77E510302}" srcOrd="7" destOrd="0" presId="urn:microsoft.com/office/officeart/2005/8/layout/vList2"/>
    <dgm:cxn modelId="{09C301AA-A9C5-4E87-A62D-275AF800F941}" type="presParOf" srcId="{6A264BC5-FF93-48D0-833D-54728947BCBF}" destId="{49351E7D-8C0F-4730-A919-493EFBA003FF}" srcOrd="8" destOrd="0" presId="urn:microsoft.com/office/officeart/2005/8/layout/vList2"/>
    <dgm:cxn modelId="{290DD079-4D3B-4E40-BAFD-F307736FC508}" type="presParOf" srcId="{6A264BC5-FF93-48D0-833D-54728947BCBF}" destId="{61420455-19CF-4D8B-B127-2CC37BD5C416}" srcOrd="9" destOrd="0" presId="urn:microsoft.com/office/officeart/2005/8/layout/vList2"/>
    <dgm:cxn modelId="{D947BE57-0F15-40B6-80DD-7396DD40B61B}" type="presParOf" srcId="{6A264BC5-FF93-48D0-833D-54728947BCBF}" destId="{DF99B8F3-326B-41DC-ABE9-4E8BAD287CE5}"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2DAA6-720F-437E-9C59-FA29456F06B4}">
      <dsp:nvSpPr>
        <dsp:cNvPr id="0" name=""/>
        <dsp:cNvSpPr/>
      </dsp:nvSpPr>
      <dsp:spPr>
        <a:xfrm>
          <a:off x="169578" y="273176"/>
          <a:ext cx="3265507" cy="256748"/>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Created By: </a:t>
          </a:r>
        </a:p>
      </dsp:txBody>
      <dsp:txXfrm>
        <a:off x="169578" y="273176"/>
        <a:ext cx="3265507" cy="256748"/>
      </dsp:txXfrm>
    </dsp:sp>
    <dsp:sp modelId="{8E44313C-FAC2-49C5-950F-6424A9BC568C}">
      <dsp:nvSpPr>
        <dsp:cNvPr id="0" name=""/>
        <dsp:cNvSpPr/>
      </dsp:nvSpPr>
      <dsp:spPr>
        <a:xfrm>
          <a:off x="229851" y="726385"/>
          <a:ext cx="2959456" cy="866873"/>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Kelly Bordonhos</a:t>
          </a:r>
          <a:br>
            <a:rPr lang="en-US" sz="1400" kern="1200" dirty="0"/>
          </a:br>
          <a:r>
            <a:rPr lang="en-US" sz="1400" kern="1200" dirty="0"/>
            <a:t>Kyle Emory</a:t>
          </a:r>
          <a:br>
            <a:rPr lang="en-US" sz="1400" kern="1200" dirty="0"/>
          </a:br>
          <a:r>
            <a:rPr lang="en-US" sz="1400" kern="1200" dirty="0"/>
            <a:t>Nathan Mausbach</a:t>
          </a:r>
          <a:br>
            <a:rPr lang="en-US" sz="1400" kern="1200" dirty="0"/>
          </a:br>
          <a:r>
            <a:rPr lang="en-US" sz="1400" kern="1200" dirty="0"/>
            <a:t>Jessica Phan</a:t>
          </a:r>
        </a:p>
      </dsp:txBody>
      <dsp:txXfrm>
        <a:off x="229851" y="726385"/>
        <a:ext cx="2959456" cy="8668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7DC31-A50B-4462-98B2-E6D4717599F7}">
      <dsp:nvSpPr>
        <dsp:cNvPr id="0" name=""/>
        <dsp:cNvSpPr/>
      </dsp:nvSpPr>
      <dsp:spPr>
        <a:xfrm>
          <a:off x="0" y="9743"/>
          <a:ext cx="4971603" cy="5615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Case study: Willson Financial</a:t>
          </a:r>
        </a:p>
      </dsp:txBody>
      <dsp:txXfrm>
        <a:off x="27415" y="37158"/>
        <a:ext cx="4916773" cy="506769"/>
      </dsp:txXfrm>
    </dsp:sp>
    <dsp:sp modelId="{D50C4872-2223-4BF4-9285-530E5013F19E}">
      <dsp:nvSpPr>
        <dsp:cNvPr id="0" name=""/>
        <dsp:cNvSpPr/>
      </dsp:nvSpPr>
      <dsp:spPr>
        <a:xfrm>
          <a:off x="0" y="640463"/>
          <a:ext cx="4971603" cy="561599"/>
        </a:xfrm>
        <a:prstGeom prst="roundRect">
          <a:avLst/>
        </a:prstGeom>
        <a:gradFill rotWithShape="0">
          <a:gsLst>
            <a:gs pos="0">
              <a:schemeClr val="accent2">
                <a:hueOff val="-592857"/>
                <a:satOff val="2840"/>
                <a:lumOff val="2627"/>
                <a:alphaOff val="0"/>
                <a:tint val="96000"/>
                <a:lumMod val="100000"/>
              </a:schemeClr>
            </a:gs>
            <a:gs pos="78000">
              <a:schemeClr val="accent2">
                <a:hueOff val="-592857"/>
                <a:satOff val="2840"/>
                <a:lumOff val="262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Team members :</a:t>
          </a:r>
        </a:p>
      </dsp:txBody>
      <dsp:txXfrm>
        <a:off x="27415" y="667878"/>
        <a:ext cx="4916773" cy="506769"/>
      </dsp:txXfrm>
    </dsp:sp>
    <dsp:sp modelId="{EC72902D-7A59-40ED-8560-39C7968F016A}">
      <dsp:nvSpPr>
        <dsp:cNvPr id="0" name=""/>
        <dsp:cNvSpPr/>
      </dsp:nvSpPr>
      <dsp:spPr>
        <a:xfrm>
          <a:off x="0" y="1271183"/>
          <a:ext cx="4971603" cy="561599"/>
        </a:xfrm>
        <a:prstGeom prst="roundRect">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Kelly Bordonhos</a:t>
          </a:r>
        </a:p>
      </dsp:txBody>
      <dsp:txXfrm>
        <a:off x="27415" y="1298598"/>
        <a:ext cx="4916773" cy="506769"/>
      </dsp:txXfrm>
    </dsp:sp>
    <dsp:sp modelId="{B182489B-3ECC-4DE9-BA30-EC3D7D611283}">
      <dsp:nvSpPr>
        <dsp:cNvPr id="0" name=""/>
        <dsp:cNvSpPr/>
      </dsp:nvSpPr>
      <dsp:spPr>
        <a:xfrm>
          <a:off x="0" y="1901903"/>
          <a:ext cx="4971603" cy="561599"/>
        </a:xfrm>
        <a:prstGeom prst="roundRect">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Kyle Emory</a:t>
          </a:r>
        </a:p>
      </dsp:txBody>
      <dsp:txXfrm>
        <a:off x="27415" y="1929318"/>
        <a:ext cx="4916773" cy="506769"/>
      </dsp:txXfrm>
    </dsp:sp>
    <dsp:sp modelId="{49351E7D-8C0F-4730-A919-493EFBA003FF}">
      <dsp:nvSpPr>
        <dsp:cNvPr id="0" name=""/>
        <dsp:cNvSpPr/>
      </dsp:nvSpPr>
      <dsp:spPr>
        <a:xfrm>
          <a:off x="0" y="2532623"/>
          <a:ext cx="4971603" cy="561599"/>
        </a:xfrm>
        <a:prstGeom prst="roundRect">
          <a:avLst/>
        </a:prstGeom>
        <a:gradFill rotWithShape="0">
          <a:gsLst>
            <a:gs pos="0">
              <a:schemeClr val="accent2">
                <a:hueOff val="-2371429"/>
                <a:satOff val="11360"/>
                <a:lumOff val="10510"/>
                <a:alphaOff val="0"/>
                <a:tint val="96000"/>
                <a:lumMod val="100000"/>
              </a:schemeClr>
            </a:gs>
            <a:gs pos="78000">
              <a:schemeClr val="accent2">
                <a:hueOff val="-2371429"/>
                <a:satOff val="11360"/>
                <a:lumOff val="1051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Nathan Mausbach</a:t>
          </a:r>
        </a:p>
      </dsp:txBody>
      <dsp:txXfrm>
        <a:off x="27415" y="2560038"/>
        <a:ext cx="4916773" cy="506769"/>
      </dsp:txXfrm>
    </dsp:sp>
    <dsp:sp modelId="{DF99B8F3-326B-41DC-ABE9-4E8BAD287CE5}">
      <dsp:nvSpPr>
        <dsp:cNvPr id="0" name=""/>
        <dsp:cNvSpPr/>
      </dsp:nvSpPr>
      <dsp:spPr>
        <a:xfrm>
          <a:off x="0" y="3163343"/>
          <a:ext cx="4971603" cy="5615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Jessica Phan</a:t>
          </a:r>
        </a:p>
      </dsp:txBody>
      <dsp:txXfrm>
        <a:off x="27415" y="3190758"/>
        <a:ext cx="4916773" cy="50676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3cdd6a690b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3cdd6a690b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3cdd6a690b_0_1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3cdd6a690b_0_1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*Additional to the slide if needed:</a:t>
            </a:r>
            <a:br>
              <a:rPr lang="en"/>
            </a:br>
            <a:r>
              <a:rPr lang="en"/>
              <a:t>- What are the number of clients have been added for each over the most recent six months?</a:t>
            </a:r>
            <a:br>
              <a:rPr lang="en"/>
            </a:br>
            <a:r>
              <a:rPr lang="en"/>
              <a:t>- What is the typical number of resources (in cash) for the whole rundown of clients?</a:t>
            </a:r>
            <a:endParaRPr sz="1430">
              <a:solidFill>
                <a:schemeClr val="dk1"/>
              </a:solidFill>
              <a:latin typeface="Open Sans"/>
              <a:ea typeface="Open Sans"/>
              <a:cs typeface="Open Sans"/>
              <a:sym typeface="Open Sans"/>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3cdd6a690b_0_1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3cdd6a690b_0_1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cdd6a690b_0_1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cdd6a690b_0_1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3cdd6a690b_0_1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3cdd6a690b_0_1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3cdd6a690b_0_1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3cdd6a690b_0_1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3cdd6a690b_0_1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3cdd6a690b_0_1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7811328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68393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0935352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725785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17448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07572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902290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4399663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07660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90783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213034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03722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963136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4286291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4923655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9062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664037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408018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7/21/2022</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577382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
        <p:cNvGrpSpPr/>
        <p:nvPr/>
      </p:nvGrpSpPr>
      <p:grpSpPr>
        <a:xfrm>
          <a:off x="0" y="0"/>
          <a:ext cx="0" cy="0"/>
          <a:chOff x="0" y="0"/>
          <a:chExt cx="0" cy="0"/>
        </a:xfrm>
      </p:grpSpPr>
      <p:grpSp>
        <p:nvGrpSpPr>
          <p:cNvPr id="69" name="Group 6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70" name="Straight Connector 6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Isosceles Triangle 7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7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Isosceles Triangle 7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1" name="Rectangle 8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Google Shape;62;p13"/>
          <p:cNvSpPr txBox="1">
            <a:spLocks noGrp="1"/>
          </p:cNvSpPr>
          <p:nvPr>
            <p:ph type="ctrTitle"/>
          </p:nvPr>
        </p:nvSpPr>
        <p:spPr>
          <a:xfrm>
            <a:off x="489359" y="1036864"/>
            <a:ext cx="3762541" cy="3069771"/>
          </a:xfrm>
          <a:prstGeom prst="rect">
            <a:avLst/>
          </a:prstGeom>
        </p:spPr>
        <p:txBody>
          <a:bodyPr spcFirstLastPara="1" vert="horz" lIns="91440" tIns="45720" rIns="91440" bIns="45720" rtlCol="0" anchor="ctr" anchorCtr="0">
            <a:normAutofit/>
          </a:bodyPr>
          <a:lstStyle/>
          <a:p>
            <a:pPr lvl="0" algn="l" defTabSz="457200">
              <a:lnSpc>
                <a:spcPct val="90000"/>
              </a:lnSpc>
              <a:spcAft>
                <a:spcPts val="0"/>
              </a:spcAft>
            </a:pPr>
            <a:r>
              <a:rPr lang="en-US" sz="3300" dirty="0"/>
              <a:t>CSD 310 </a:t>
            </a:r>
            <a:br>
              <a:rPr lang="en-US" sz="3300" dirty="0"/>
            </a:br>
            <a:r>
              <a:rPr lang="en-US" sz="3300" dirty="0"/>
              <a:t>Willson Financial</a:t>
            </a:r>
            <a:br>
              <a:rPr lang="en-US" sz="3300" dirty="0"/>
            </a:br>
            <a:r>
              <a:rPr lang="en-US" sz="3300" dirty="0"/>
              <a:t>Module 12.2 </a:t>
            </a:r>
            <a:br>
              <a:rPr lang="en-US" sz="3300" dirty="0"/>
            </a:br>
            <a:r>
              <a:rPr lang="en-US" sz="3300" dirty="0"/>
              <a:t>July 19, 2022</a:t>
            </a:r>
          </a:p>
        </p:txBody>
      </p:sp>
      <p:grpSp>
        <p:nvGrpSpPr>
          <p:cNvPr id="83" name="Group 8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6350"/>
            <a:ext cx="3575050" cy="5149850"/>
            <a:chOff x="7425267" y="-8467"/>
            <a:chExt cx="4766733" cy="6866467"/>
          </a:xfrm>
        </p:grpSpPr>
        <p:cxnSp>
          <p:nvCxnSpPr>
            <p:cNvPr id="84" name="Straight Connector 8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8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Isosceles Triangle 8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2" name="Isosceles Triangle 9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94" name="Rectangle 9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5" name="Google Shape;63;p13">
            <a:extLst>
              <a:ext uri="{FF2B5EF4-FFF2-40B4-BE49-F238E27FC236}">
                <a16:creationId xmlns:a16="http://schemas.microsoft.com/office/drawing/2014/main" id="{0E2175BC-8640-F5D7-C58F-8E9541F118BD}"/>
              </a:ext>
            </a:extLst>
          </p:cNvPr>
          <p:cNvGraphicFramePr/>
          <p:nvPr>
            <p:extLst>
              <p:ext uri="{D42A27DB-BD31-4B8C-83A1-F6EECF244321}">
                <p14:modId xmlns:p14="http://schemas.microsoft.com/office/powerpoint/2010/main" val="2915072165"/>
              </p:ext>
            </p:extLst>
          </p:nvPr>
        </p:nvGraphicFramePr>
        <p:xfrm>
          <a:off x="5272265" y="3383649"/>
          <a:ext cx="3549863" cy="15932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229526" y="1036864"/>
            <a:ext cx="2920520" cy="3069771"/>
          </a:xfrm>
          <a:prstGeom prst="rect">
            <a:avLst/>
          </a:prstGeom>
        </p:spPr>
        <p:txBody>
          <a:bodyPr spcFirstLastPara="1" vert="horz" lIns="91440" tIns="45720" rIns="91440" bIns="45720" rtlCol="0" anchor="ctr" anchorCtr="0">
            <a:normAutofit/>
          </a:bodyPr>
          <a:lstStyle/>
          <a:p>
            <a:pPr marL="0" lvl="0" indent="0" defTabSz="457200">
              <a:spcBef>
                <a:spcPct val="0"/>
              </a:spcBef>
              <a:spcAft>
                <a:spcPts val="0"/>
              </a:spcAft>
            </a:pPr>
            <a:r>
              <a:rPr lang="en-US" sz="2800" dirty="0"/>
              <a:t>INTRODUCTION</a:t>
            </a:r>
          </a:p>
        </p:txBody>
      </p:sp>
      <p:graphicFrame>
        <p:nvGraphicFramePr>
          <p:cNvPr id="71" name="Google Shape;69;p14">
            <a:extLst>
              <a:ext uri="{FF2B5EF4-FFF2-40B4-BE49-F238E27FC236}">
                <a16:creationId xmlns:a16="http://schemas.microsoft.com/office/drawing/2014/main" id="{2D80A13F-75F3-FBCC-CBE2-E25E1A24394F}"/>
              </a:ext>
            </a:extLst>
          </p:cNvPr>
          <p:cNvGraphicFramePr/>
          <p:nvPr>
            <p:extLst>
              <p:ext uri="{D42A27DB-BD31-4B8C-83A1-F6EECF244321}">
                <p14:modId xmlns:p14="http://schemas.microsoft.com/office/powerpoint/2010/main" val="291100890"/>
              </p:ext>
            </p:extLst>
          </p:nvPr>
        </p:nvGraphicFramePr>
        <p:xfrm>
          <a:off x="3687414" y="708422"/>
          <a:ext cx="4971603" cy="3734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Case Study</a:t>
            </a:r>
            <a:endParaRPr/>
          </a:p>
        </p:txBody>
      </p:sp>
      <p:sp>
        <p:nvSpPr>
          <p:cNvPr id="75" name="Google Shape;75;p15"/>
          <p:cNvSpPr txBox="1">
            <a:spLocks noGrp="1"/>
          </p:cNvSpPr>
          <p:nvPr>
            <p:ph type="body" idx="1"/>
          </p:nvPr>
        </p:nvSpPr>
        <p:spPr>
          <a:xfrm>
            <a:off x="311700" y="1225225"/>
            <a:ext cx="7034851" cy="3354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SzPts val="935"/>
              <a:buNone/>
            </a:pPr>
            <a:r>
              <a:rPr lang="en" sz="1530" dirty="0"/>
              <a:t>Jake and Ned WiIlson are the owners of Willson Financial, a financial company that serves the well-known ranchers and farmers of a small community in New Mexico. An increase in the number of retirees in the area has also brought in additional business. Due to the increase in business, Jake and Ned realized that the client list had developed quickly throughout the last year and they needed to reevaluate the billing structure to ensure their clientele were receiving the best services. In order to do this they needed to acquire data to answer the following questions:</a:t>
            </a:r>
          </a:p>
          <a:p>
            <a:pPr marL="285750" indent="-285750">
              <a:spcAft>
                <a:spcPts val="1200"/>
              </a:spcAft>
              <a:buSzPts val="935"/>
            </a:pPr>
            <a:r>
              <a:rPr lang="en" sz="1530" dirty="0"/>
              <a:t>How many clients have been added for each of the past six months?</a:t>
            </a:r>
          </a:p>
          <a:p>
            <a:pPr marL="285750" indent="-285750">
              <a:spcAft>
                <a:spcPts val="1200"/>
              </a:spcAft>
              <a:buSzPts val="935"/>
            </a:pPr>
            <a:r>
              <a:rPr lang="en" sz="1530" dirty="0"/>
              <a:t>What is the average amount of assets (in currency) for the entire client list?</a:t>
            </a:r>
          </a:p>
          <a:p>
            <a:pPr marL="285750" indent="-285750">
              <a:spcAft>
                <a:spcPts val="1200"/>
              </a:spcAft>
              <a:buSzPts val="935"/>
            </a:pPr>
            <a:r>
              <a:rPr lang="en" sz="1530" dirty="0"/>
              <a:t>How many clients have a high number (more than 10 a month) of transactions?</a:t>
            </a:r>
            <a:endParaRPr sz="162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ORD</a:t>
            </a:r>
            <a:endParaRPr dirty="0"/>
          </a:p>
        </p:txBody>
      </p:sp>
      <p:pic>
        <p:nvPicPr>
          <p:cNvPr id="81" name="Google Shape;81;p16"/>
          <p:cNvPicPr preferRelativeResize="0"/>
          <p:nvPr/>
        </p:nvPicPr>
        <p:blipFill>
          <a:blip r:embed="rId3">
            <a:alphaModFix/>
          </a:blip>
          <a:stretch>
            <a:fillRect/>
          </a:stretch>
        </p:blipFill>
        <p:spPr>
          <a:xfrm>
            <a:off x="689991" y="1091052"/>
            <a:ext cx="5414163" cy="3691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Report #1</a:t>
            </a:r>
            <a:endParaRPr/>
          </a:p>
        </p:txBody>
      </p:sp>
      <p:sp>
        <p:nvSpPr>
          <p:cNvPr id="87" name="Google Shape;87;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“How many clients have been added for each of the past six months?”</a:t>
            </a:r>
            <a:endParaRPr dirty="0"/>
          </a:p>
          <a:p>
            <a:pPr marL="0" lvl="0" indent="0" algn="l" rtl="0">
              <a:spcBef>
                <a:spcPts val="1200"/>
              </a:spcBef>
              <a:spcAft>
                <a:spcPts val="1200"/>
              </a:spcAft>
              <a:buNone/>
            </a:pPr>
            <a:r>
              <a:rPr lang="en" sz="1100" dirty="0"/>
              <a:t>For this report, data was queried to show how many clients were added for each month within the past 6 months. This was performed through several queries from the clients table, where the COUNT(*) function was used and an alias was created and the total number of clients between selected dates was calculated and output. This shows there is more activity during the month of May than in other months.</a:t>
            </a:r>
            <a:endParaRPr sz="1100" dirty="0"/>
          </a:p>
        </p:txBody>
      </p:sp>
      <p:pic>
        <p:nvPicPr>
          <p:cNvPr id="3" name="Picture 2">
            <a:extLst>
              <a:ext uri="{FF2B5EF4-FFF2-40B4-BE49-F238E27FC236}">
                <a16:creationId xmlns:a16="http://schemas.microsoft.com/office/drawing/2014/main" id="{60561FE6-84EB-CD83-69A5-E3204C60B4B6}"/>
              </a:ext>
            </a:extLst>
          </p:cNvPr>
          <p:cNvPicPr>
            <a:picLocks noChangeAspect="1"/>
          </p:cNvPicPr>
          <p:nvPr/>
        </p:nvPicPr>
        <p:blipFill>
          <a:blip r:embed="rId3"/>
          <a:stretch>
            <a:fillRect/>
          </a:stretch>
        </p:blipFill>
        <p:spPr>
          <a:xfrm>
            <a:off x="3217032" y="1721585"/>
            <a:ext cx="4611721" cy="17003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Report #2</a:t>
            </a:r>
            <a:endParaRPr/>
          </a:p>
        </p:txBody>
      </p:sp>
      <p:sp>
        <p:nvSpPr>
          <p:cNvPr id="94" name="Google Shape;94;p18"/>
          <p:cNvSpPr txBox="1">
            <a:spLocks noGrp="1"/>
          </p:cNvSpPr>
          <p:nvPr>
            <p:ph type="body" idx="1"/>
          </p:nvPr>
        </p:nvSpPr>
        <p:spPr>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dirty="0"/>
              <a:t>“What is the average amount of assets (in currency) for the entire client list? ”</a:t>
            </a:r>
          </a:p>
          <a:p>
            <a:pPr marL="0" lvl="0" indent="0" algn="l" rtl="0">
              <a:spcBef>
                <a:spcPts val="1200"/>
              </a:spcBef>
              <a:spcAft>
                <a:spcPts val="1200"/>
              </a:spcAft>
              <a:buNone/>
            </a:pPr>
            <a:r>
              <a:rPr lang="en-US" sz="1100" dirty="0"/>
              <a:t>To find the average amount of assets for the entire client list, an initial query was performed to pull data from the company and value columns in the clients table and join this data to the left on asset id. The second query then calculated the average using the combined values.</a:t>
            </a:r>
          </a:p>
          <a:p>
            <a:pPr marL="0" lvl="0" indent="0" algn="l" rtl="0">
              <a:spcBef>
                <a:spcPts val="1200"/>
              </a:spcBef>
              <a:spcAft>
                <a:spcPts val="1200"/>
              </a:spcAft>
              <a:buNone/>
            </a:pPr>
            <a:r>
              <a:rPr lang="en-US" sz="1100" dirty="0"/>
              <a:t>From this report, you can see which company holds the highest and lowest assets as well as the average of them all.</a:t>
            </a:r>
          </a:p>
        </p:txBody>
      </p:sp>
      <p:pic>
        <p:nvPicPr>
          <p:cNvPr id="4" name="Picture 3">
            <a:extLst>
              <a:ext uri="{FF2B5EF4-FFF2-40B4-BE49-F238E27FC236}">
                <a16:creationId xmlns:a16="http://schemas.microsoft.com/office/drawing/2014/main" id="{A0E8A0FD-136F-DCB1-8C95-9D5E11003E27}"/>
              </a:ext>
            </a:extLst>
          </p:cNvPr>
          <p:cNvPicPr>
            <a:picLocks noChangeAspect="1"/>
          </p:cNvPicPr>
          <p:nvPr/>
        </p:nvPicPr>
        <p:blipFill>
          <a:blip r:embed="rId3"/>
          <a:stretch>
            <a:fillRect/>
          </a:stretch>
        </p:blipFill>
        <p:spPr>
          <a:xfrm>
            <a:off x="3342711" y="933450"/>
            <a:ext cx="4225815" cy="33531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Report #3</a:t>
            </a:r>
            <a:endParaRPr/>
          </a:p>
        </p:txBody>
      </p:sp>
      <p:sp>
        <p:nvSpPr>
          <p:cNvPr id="101" name="Google Shape;101;p19"/>
          <p:cNvSpPr txBox="1">
            <a:spLocks noGrp="1"/>
          </p:cNvSpPr>
          <p:nvPr>
            <p:ph type="body" idx="1"/>
          </p:nvPr>
        </p:nvSpPr>
        <p:spPr>
          <a:xfrm>
            <a:off x="311699" y="1399400"/>
            <a:ext cx="6115015" cy="146226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“How many clients have a high number (more than 10 a month) of transactions?”</a:t>
            </a:r>
            <a:endParaRPr dirty="0"/>
          </a:p>
          <a:p>
            <a:pPr marL="0" lvl="0" indent="0" algn="l" rtl="0">
              <a:spcBef>
                <a:spcPts val="1200"/>
              </a:spcBef>
              <a:spcAft>
                <a:spcPts val="1200"/>
              </a:spcAft>
              <a:buNone/>
            </a:pPr>
            <a:r>
              <a:rPr lang="en" sz="1100" dirty="0"/>
              <a:t>For the last report, we found only one client made more than 10 transactions in one month. </a:t>
            </a:r>
            <a:br>
              <a:rPr lang="en" sz="1100" dirty="0"/>
            </a:br>
            <a:r>
              <a:rPr lang="en" sz="1100" dirty="0"/>
              <a:t>This was done by selecting the name, their number of transactions as code, the date from the client table, and having the transaction left join on client id where that is grouped by having 10 or more transactions.</a:t>
            </a:r>
            <a:endParaRPr sz="1100" dirty="0"/>
          </a:p>
        </p:txBody>
      </p:sp>
      <p:pic>
        <p:nvPicPr>
          <p:cNvPr id="4" name="Picture 3">
            <a:extLst>
              <a:ext uri="{FF2B5EF4-FFF2-40B4-BE49-F238E27FC236}">
                <a16:creationId xmlns:a16="http://schemas.microsoft.com/office/drawing/2014/main" id="{CE02BC34-497F-FA59-9455-C5AF5DCE3D08}"/>
              </a:ext>
            </a:extLst>
          </p:cNvPr>
          <p:cNvPicPr>
            <a:picLocks noChangeAspect="1"/>
          </p:cNvPicPr>
          <p:nvPr/>
        </p:nvPicPr>
        <p:blipFill>
          <a:blip r:embed="rId3"/>
          <a:stretch>
            <a:fillRect/>
          </a:stretch>
        </p:blipFill>
        <p:spPr>
          <a:xfrm>
            <a:off x="795935" y="2733785"/>
            <a:ext cx="5360531" cy="1314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Assumptions</a:t>
            </a:r>
            <a:endParaRPr dirty="0"/>
          </a:p>
        </p:txBody>
      </p:sp>
      <p:sp>
        <p:nvSpPr>
          <p:cNvPr id="108" name="Google Shape;108;p20"/>
          <p:cNvSpPr txBox="1">
            <a:spLocks noGrp="1"/>
          </p:cNvSpPr>
          <p:nvPr>
            <p:ph type="body" idx="1"/>
          </p:nvPr>
        </p:nvSpPr>
        <p:spPr>
          <a:xfrm>
            <a:off x="311700" y="1225225"/>
            <a:ext cx="7010904" cy="3354000"/>
          </a:xfrm>
          <a:prstGeom prst="rect">
            <a:avLst/>
          </a:prstGeom>
        </p:spPr>
        <p:txBody>
          <a:bodyPr spcFirstLastPara="1" wrap="square" lIns="91425" tIns="91425" rIns="91425" bIns="91425" anchor="t" anchorCtr="0">
            <a:normAutofit/>
          </a:bodyPr>
          <a:lstStyle/>
          <a:p>
            <a:pPr marL="419100" lvl="0" indent="-285750" algn="l" rtl="0">
              <a:spcBef>
                <a:spcPts val="0"/>
              </a:spcBef>
              <a:spcAft>
                <a:spcPts val="0"/>
              </a:spcAft>
              <a:buSzPts val="1500"/>
              <a:buFont typeface="Wingdings" panose="05000000000000000000" pitchFamily="2" charset="2"/>
              <a:buChar char="Ø"/>
            </a:pPr>
            <a:r>
              <a:rPr lang="en" sz="1500" dirty="0">
                <a:latin typeface="Arial"/>
                <a:ea typeface="Arial"/>
                <a:cs typeface="Arial"/>
                <a:sym typeface="Arial"/>
              </a:rPr>
              <a:t>Billing structures are determined by high transaction clients more than the other clients</a:t>
            </a:r>
            <a:br>
              <a:rPr lang="en" sz="1500" dirty="0">
                <a:latin typeface="Arial"/>
                <a:ea typeface="Arial"/>
                <a:cs typeface="Arial"/>
                <a:sym typeface="Arial"/>
              </a:rPr>
            </a:br>
            <a:endParaRPr sz="1500" dirty="0">
              <a:latin typeface="Arial"/>
              <a:ea typeface="Arial"/>
              <a:cs typeface="Arial"/>
              <a:sym typeface="Arial"/>
            </a:endParaRPr>
          </a:p>
          <a:p>
            <a:pPr marL="419100" lvl="0" indent="-285750" algn="l" rtl="0">
              <a:spcBef>
                <a:spcPts val="0"/>
              </a:spcBef>
              <a:spcAft>
                <a:spcPts val="0"/>
              </a:spcAft>
              <a:buSzPts val="1500"/>
              <a:buFont typeface="Wingdings" panose="05000000000000000000" pitchFamily="2" charset="2"/>
              <a:buChar char="Ø"/>
            </a:pPr>
            <a:r>
              <a:rPr lang="en" sz="1500" dirty="0">
                <a:latin typeface="Arial"/>
                <a:ea typeface="Arial"/>
                <a:cs typeface="Arial"/>
                <a:sym typeface="Arial"/>
              </a:rPr>
              <a:t>No other employees were hired</a:t>
            </a:r>
            <a:br>
              <a:rPr lang="en" sz="1500" dirty="0">
                <a:latin typeface="Arial"/>
                <a:ea typeface="Arial"/>
                <a:cs typeface="Arial"/>
                <a:sym typeface="Arial"/>
              </a:rPr>
            </a:br>
            <a:endParaRPr sz="1500" dirty="0">
              <a:latin typeface="Arial"/>
              <a:ea typeface="Arial"/>
              <a:cs typeface="Arial"/>
              <a:sym typeface="Arial"/>
            </a:endParaRPr>
          </a:p>
          <a:p>
            <a:pPr marL="419100" indent="-285750">
              <a:buSzPts val="1500"/>
              <a:buFont typeface="Wingdings" panose="05000000000000000000" pitchFamily="2" charset="2"/>
              <a:buChar char="Ø"/>
            </a:pPr>
            <a:r>
              <a:rPr lang="en" sz="1500" dirty="0">
                <a:latin typeface="Arial"/>
                <a:ea typeface="Arial"/>
                <a:cs typeface="Arial"/>
                <a:sym typeface="Arial"/>
              </a:rPr>
              <a:t>Assets came from clients, not business’</a:t>
            </a:r>
            <a:br>
              <a:rPr lang="en" sz="1500" dirty="0">
                <a:latin typeface="Arial"/>
                <a:ea typeface="Arial"/>
                <a:cs typeface="Arial"/>
                <a:sym typeface="Arial"/>
              </a:rPr>
            </a:br>
            <a:endParaRPr sz="1500" dirty="0">
              <a:latin typeface="Arial"/>
              <a:ea typeface="Arial"/>
              <a:cs typeface="Arial"/>
              <a:sym typeface="Arial"/>
            </a:endParaRPr>
          </a:p>
          <a:p>
            <a:pPr marL="419100" lvl="0" indent="-285750" algn="l" rtl="0">
              <a:spcBef>
                <a:spcPts val="0"/>
              </a:spcBef>
              <a:spcAft>
                <a:spcPts val="0"/>
              </a:spcAft>
              <a:buSzPts val="1500"/>
              <a:buFont typeface="Wingdings" panose="05000000000000000000" pitchFamily="2" charset="2"/>
              <a:buChar char="Ø"/>
            </a:pPr>
            <a:r>
              <a:rPr lang="en" sz="1500" dirty="0">
                <a:latin typeface="Arial"/>
                <a:ea typeface="Arial"/>
                <a:cs typeface="Arial"/>
                <a:sym typeface="Arial"/>
              </a:rPr>
              <a:t>No two clients have the exact same assets</a:t>
            </a:r>
            <a:endParaRPr sz="1500"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TotalTime>
  <Words>560</Words>
  <Application>Microsoft Office PowerPoint</Application>
  <PresentationFormat>On-screen Show (16:9)</PresentationFormat>
  <Paragraphs>32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Wingdings</vt:lpstr>
      <vt:lpstr>Open Sans</vt:lpstr>
      <vt:lpstr>Wingdings 3</vt:lpstr>
      <vt:lpstr>Trebuchet MS</vt:lpstr>
      <vt:lpstr>Facet</vt:lpstr>
      <vt:lpstr>CSD 310  Willson Financial Module 12.2  July 19, 2022</vt:lpstr>
      <vt:lpstr>INTRODUCTION</vt:lpstr>
      <vt:lpstr>Case Study</vt:lpstr>
      <vt:lpstr>ORD</vt:lpstr>
      <vt:lpstr>Report #1</vt:lpstr>
      <vt:lpstr>Report #2</vt:lpstr>
      <vt:lpstr>Report #3</vt:lpstr>
      <vt:lpstr>Assumptions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CSD 310  Willson Financial Module 12.2  July 19, 2022</dc:title>
  <cp:lastModifiedBy>kelly bordonhos</cp:lastModifiedBy>
  <cp:revision>4</cp:revision>
  <dcterms:modified xsi:type="dcterms:W3CDTF">2022-07-21T16:01:48Z</dcterms:modified>
</cp:coreProperties>
</file>