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ca51b0679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4ca51b0679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ca51b0679_0_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4ca51b0679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4c9acc60b0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g4c9acc60b0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4ca51b067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g4ca51b067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ca51b0679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g4ca51b0679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ca51b0679_0_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g4ca51b0679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ca51b0679_0_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4ca51b0679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a51b0679_0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4ca51b0679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bg>
      <p:bgPr>
        <a:solidFill>
          <a:srgbClr val="3F3F3F"/>
        </a:solidFill>
      </p:bgPr>
    </p:bg>
    <p:spTree>
      <p:nvGrpSpPr>
        <p:cNvPr id="8" name="Shape 8"/>
        <p:cNvGrpSpPr/>
        <p:nvPr/>
      </p:nvGrpSpPr>
      <p:grpSpPr>
        <a:xfrm>
          <a:off x="0" y="0"/>
          <a:ext cx="0" cy="0"/>
          <a:chOff x="0" y="0"/>
          <a:chExt cx="0" cy="0"/>
        </a:xfrm>
      </p:grpSpPr>
      <p:sp>
        <p:nvSpPr>
          <p:cNvPr id="9" name="Google Shape;9;p2"/>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0" name="Google Shape;10;p2"/>
          <p:cNvSpPr/>
          <p:nvPr/>
        </p:nvSpPr>
        <p:spPr>
          <a:xfrm>
            <a:off x="427038" y="3736975"/>
            <a:ext cx="6335712" cy="34925"/>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Calibri"/>
              <a:buNone/>
            </a:pPr>
            <a:r>
              <a:t/>
            </a:r>
            <a:endParaRPr b="0" i="0" sz="1300" u="none" cap="none" strike="noStrike">
              <a:solidFill>
                <a:srgbClr val="FFFFFF"/>
              </a:solidFill>
              <a:latin typeface="Arial"/>
              <a:ea typeface="Arial"/>
              <a:cs typeface="Arial"/>
              <a:sym typeface="Arial"/>
            </a:endParaRPr>
          </a:p>
        </p:txBody>
      </p:sp>
      <p:sp>
        <p:nvSpPr>
          <p:cNvPr id="11" name="Google Shape;11;p2"/>
          <p:cNvSpPr txBox="1"/>
          <p:nvPr/>
        </p:nvSpPr>
        <p:spPr>
          <a:xfrm>
            <a:off x="427038" y="3962400"/>
            <a:ext cx="3535362" cy="454025"/>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1950"/>
              <a:buFont typeface="Arial"/>
              <a:buNone/>
            </a:pPr>
            <a:r>
              <a:rPr b="1" i="0" lang="en-US" sz="1950" u="none" cap="none" strike="noStrike">
                <a:solidFill>
                  <a:schemeClr val="lt1"/>
                </a:solidFill>
                <a:latin typeface="Arial"/>
                <a:ea typeface="Arial"/>
                <a:cs typeface="Arial"/>
                <a:sym typeface="Arial"/>
              </a:rPr>
              <a:t>The Coding Bootcamp</a:t>
            </a:r>
            <a:endParaRPr b="0" i="0" sz="1950" u="none" cap="none" strike="noStrike">
              <a:solidFill>
                <a:schemeClr val="lt1"/>
              </a:solidFill>
              <a:latin typeface="Arial"/>
              <a:ea typeface="Arial"/>
              <a:cs typeface="Arial"/>
              <a:sym typeface="Arial"/>
            </a:endParaRPr>
          </a:p>
        </p:txBody>
      </p:sp>
      <p:sp>
        <p:nvSpPr>
          <p:cNvPr id="12" name="Google Shape;12;p2"/>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b="1" i="0" sz="4100">
                <a:solidFill>
                  <a:schemeClr val="lt1"/>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bg>
      <p:bgPr>
        <a:solidFill>
          <a:srgbClr val="3F3F3F"/>
        </a:solidFill>
      </p:bgPr>
    </p:bg>
    <p:spTree>
      <p:nvGrpSpPr>
        <p:cNvPr id="13" name="Shape 13"/>
        <p:cNvGrpSpPr/>
        <p:nvPr/>
      </p:nvGrpSpPr>
      <p:grpSpPr>
        <a:xfrm>
          <a:off x="0" y="0"/>
          <a:ext cx="0" cy="0"/>
          <a:chOff x="0" y="0"/>
          <a:chExt cx="0" cy="0"/>
        </a:xfrm>
      </p:grpSpPr>
      <p:sp>
        <p:nvSpPr>
          <p:cNvPr id="14" name="Google Shape;14;p3"/>
          <p:cNvSpPr/>
          <p:nvPr/>
        </p:nvSpPr>
        <p:spPr>
          <a:xfrm>
            <a:off x="0" y="0"/>
            <a:ext cx="9144000" cy="6858000"/>
          </a:xfrm>
          <a:prstGeom prst="rect">
            <a:avLst/>
          </a:prstGeom>
          <a:solidFill>
            <a:srgbClr val="1D1A3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5" name="Google Shape;15;p3"/>
          <p:cNvSpPr/>
          <p:nvPr/>
        </p:nvSpPr>
        <p:spPr>
          <a:xfrm>
            <a:off x="427038" y="3736975"/>
            <a:ext cx="6335712" cy="34925"/>
          </a:xfrm>
          <a:prstGeom prst="flowChartProcess">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350"/>
              <a:buFont typeface="Calibri"/>
              <a:buNone/>
            </a:pPr>
            <a:r>
              <a:t/>
            </a:r>
            <a:endParaRPr b="0" i="0" sz="1350" u="none" cap="none" strike="noStrike">
              <a:solidFill>
                <a:schemeClr val="lt1"/>
              </a:solidFill>
              <a:latin typeface="Calibri"/>
              <a:ea typeface="Calibri"/>
              <a:cs typeface="Calibri"/>
              <a:sym typeface="Calibri"/>
            </a:endParaRPr>
          </a:p>
        </p:txBody>
      </p:sp>
      <p:sp>
        <p:nvSpPr>
          <p:cNvPr id="16" name="Google Shape;16;p3"/>
          <p:cNvSpPr txBox="1"/>
          <p:nvPr/>
        </p:nvSpPr>
        <p:spPr>
          <a:xfrm>
            <a:off x="1425575" y="3851275"/>
            <a:ext cx="6457950" cy="549275"/>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Calibri"/>
              <a:buNone/>
            </a:pPr>
            <a:r>
              <a:t/>
            </a:r>
            <a:endParaRPr b="1" i="1" sz="1800" u="none" cap="none" strike="noStrike">
              <a:solidFill>
                <a:schemeClr val="lt1"/>
              </a:solidFill>
              <a:latin typeface="Arial"/>
              <a:ea typeface="Arial"/>
              <a:cs typeface="Arial"/>
              <a:sym typeface="Arial"/>
            </a:endParaRPr>
          </a:p>
        </p:txBody>
      </p:sp>
      <p:sp>
        <p:nvSpPr>
          <p:cNvPr id="17" name="Google Shape;17;p3"/>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b="1" i="1" sz="4100">
                <a:solidFill>
                  <a:schemeClr val="lt1"/>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8" name="Shape 18"/>
        <p:cNvGrpSpPr/>
        <p:nvPr/>
      </p:nvGrpSpPr>
      <p:grpSpPr>
        <a:xfrm>
          <a:off x="0" y="0"/>
          <a:ext cx="0" cy="0"/>
          <a:chOff x="0" y="0"/>
          <a:chExt cx="0" cy="0"/>
        </a:xfrm>
      </p:grpSpPr>
      <p:sp>
        <p:nvSpPr>
          <p:cNvPr id="19" name="Google Shape;19;p4"/>
          <p:cNvSpPr/>
          <p:nvPr/>
        </p:nvSpPr>
        <p:spPr>
          <a:xfrm>
            <a:off x="0" y="6418263"/>
            <a:ext cx="9155113" cy="458787"/>
          </a:xfrm>
          <a:prstGeom prst="flowChartProcess">
            <a:avLst/>
          </a:prstGeom>
          <a:solidFill>
            <a:srgbClr val="1D1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300"/>
              <a:buFont typeface="Calibri"/>
              <a:buNone/>
            </a:pPr>
            <a:r>
              <a:t/>
            </a:r>
            <a:endParaRPr b="0" i="0" sz="1300" u="none" cap="none" strike="noStrike">
              <a:solidFill>
                <a:srgbClr val="FFFFFF"/>
              </a:solidFill>
              <a:latin typeface="Arial"/>
              <a:ea typeface="Arial"/>
              <a:cs typeface="Arial"/>
              <a:sym typeface="Arial"/>
            </a:endParaRPr>
          </a:p>
        </p:txBody>
      </p:sp>
      <p:cxnSp>
        <p:nvCxnSpPr>
          <p:cNvPr id="20" name="Google Shape;20;p4"/>
          <p:cNvCxnSpPr/>
          <p:nvPr/>
        </p:nvCxnSpPr>
        <p:spPr>
          <a:xfrm>
            <a:off x="0" y="654050"/>
            <a:ext cx="9144000" cy="0"/>
          </a:xfrm>
          <a:prstGeom prst="straightConnector1">
            <a:avLst/>
          </a:prstGeom>
          <a:noFill/>
          <a:ln cap="flat" cmpd="sng" w="41275">
            <a:solidFill>
              <a:srgbClr val="C83232"/>
            </a:solidFill>
            <a:prstDash val="solid"/>
            <a:miter lim="800000"/>
            <a:headEnd len="sm" w="sm" type="none"/>
            <a:tailEnd len="sm" w="sm" type="none"/>
          </a:ln>
        </p:spPr>
      </p:cxnSp>
      <p:sp>
        <p:nvSpPr>
          <p:cNvPr id="21" name="Google Shape;21;p4"/>
          <p:cNvSpPr txBox="1"/>
          <p:nvPr>
            <p:ph type="title"/>
          </p:nvPr>
        </p:nvSpPr>
        <p:spPr>
          <a:xfrm>
            <a:off x="304800" y="0"/>
            <a:ext cx="5470526" cy="653854"/>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SzPts val="1400"/>
              <a:buNone/>
              <a:defRPr b="1" sz="2400">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ysql.com/products/workbenc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Google Shape;27;p6"/>
          <p:cNvSpPr txBox="1"/>
          <p:nvPr>
            <p:ph type="title"/>
          </p:nvPr>
        </p:nvSpPr>
        <p:spPr>
          <a:xfrm>
            <a:off x="390606" y="2953542"/>
            <a:ext cx="8229600" cy="87186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a:t>Messing With MySQL</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p:nvPr/>
        </p:nvSpPr>
        <p:spPr>
          <a:xfrm>
            <a:off x="304800" y="98050"/>
            <a:ext cx="7041600" cy="437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Joins</a:t>
            </a:r>
            <a:endParaRPr/>
          </a:p>
        </p:txBody>
      </p:sp>
      <p:sp>
        <p:nvSpPr>
          <p:cNvPr id="81" name="Google Shape;81;p15"/>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81000" lvl="0" marL="457200" rtl="0" algn="l">
              <a:spcBef>
                <a:spcPts val="500"/>
              </a:spcBef>
              <a:spcAft>
                <a:spcPts val="0"/>
              </a:spcAft>
              <a:buSzPts val="2400"/>
              <a:buFont typeface="Calibri"/>
              <a:buChar char="●"/>
            </a:pPr>
            <a:r>
              <a:rPr lang="en-US" sz="2400">
                <a:latin typeface="Calibri"/>
                <a:ea typeface="Calibri"/>
                <a:cs typeface="Calibri"/>
                <a:sym typeface="Calibri"/>
              </a:rPr>
              <a:t>Joins allow those using MySQL to combine two or more individual tables together using a value that is shared between them.</a:t>
            </a:r>
            <a:br>
              <a:rPr lang="en-US" sz="2400">
                <a:latin typeface="Calibri"/>
                <a:ea typeface="Calibri"/>
                <a:cs typeface="Calibri"/>
                <a:sym typeface="Calibri"/>
              </a:rPr>
            </a:b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We can utilize joins to combine and display data from both tables. We use foreign keys that corresponds to an id of a row in another table. These tables have what's known as a one-to-many relationship, since a book can only have one author, but an author can have many books.</a:t>
            </a:r>
            <a:br>
              <a:rPr lang="en-US" sz="2400">
                <a:latin typeface="Calibri"/>
                <a:ea typeface="Calibri"/>
                <a:cs typeface="Calibri"/>
                <a:sym typeface="Calibri"/>
              </a:rPr>
            </a:b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Foreign keys are most commonly used to relate tables since primary keys are unique and won't change.</a:t>
            </a:r>
            <a:endParaRPr sz="2400">
              <a:latin typeface="Calibri"/>
              <a:ea typeface="Calibri"/>
              <a:cs typeface="Calibri"/>
              <a:sym typeface="Calibri"/>
            </a:endParaRPr>
          </a:p>
          <a:p>
            <a:pPr indent="0" lvl="0" marL="0" rtl="0" algn="l">
              <a:spcBef>
                <a:spcPts val="500"/>
              </a:spcBef>
              <a:spcAft>
                <a:spcPts val="0"/>
              </a:spcAft>
              <a:buNone/>
            </a:pPr>
            <a:r>
              <a:t/>
            </a:r>
            <a:endParaRPr sz="2400">
              <a:latin typeface="Calibri"/>
              <a:ea typeface="Calibri"/>
              <a:cs typeface="Calibri"/>
              <a:sym typeface="Calibri"/>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p:nvPr/>
        </p:nvSpPr>
        <p:spPr>
          <a:xfrm>
            <a:off x="304800" y="98050"/>
            <a:ext cx="7041600" cy="437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The Three Types of Joins</a:t>
            </a:r>
            <a:endParaRPr/>
          </a:p>
        </p:txBody>
      </p:sp>
      <p:sp>
        <p:nvSpPr>
          <p:cNvPr id="87" name="Google Shape;87;p16"/>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81000" lvl="0" marL="457200" rtl="0" algn="l">
              <a:spcBef>
                <a:spcPts val="5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INNER JOIN: Combines tables where the specified data-values within a column match one-another</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LEFT JOIN: Combines tables and shows all of the values of the first table specified while only the values which match on the second side will be shown</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RIGHT JOIN: Combines tables and shows all of the values of the second table specified while only the values which match on the first table will be shown</a:t>
            </a:r>
            <a:endParaRPr sz="2400">
              <a:solidFill>
                <a:schemeClr val="dk1"/>
              </a:solidFill>
              <a:latin typeface="Calibri"/>
              <a:ea typeface="Calibri"/>
              <a:cs typeface="Calibri"/>
              <a:sym typeface="Calibri"/>
            </a:endParaRPr>
          </a:p>
          <a:p>
            <a:pPr indent="0" lvl="0" marL="0" rtl="0" algn="l">
              <a:spcBef>
                <a:spcPts val="500"/>
              </a:spcBef>
              <a:spcAft>
                <a:spcPts val="0"/>
              </a:spcAft>
              <a:buNone/>
            </a:pPr>
            <a:r>
              <a:t/>
            </a:r>
            <a:endParaRPr sz="2400">
              <a:latin typeface="Calibri"/>
              <a:ea typeface="Calibri"/>
              <a:cs typeface="Calibri"/>
              <a:sym typeface="Calibri"/>
            </a:endParaRPr>
          </a:p>
          <a:p>
            <a:pPr indent="0" lvl="0" marL="0" rtl="0" algn="l">
              <a:spcBef>
                <a:spcPts val="500"/>
              </a:spcBef>
              <a:spcAft>
                <a:spcPts val="0"/>
              </a:spcAft>
              <a:buNone/>
            </a:pPr>
            <a:r>
              <a:t/>
            </a:r>
            <a:endParaRPr sz="2400">
              <a:latin typeface="Calibri"/>
              <a:ea typeface="Calibri"/>
              <a:cs typeface="Calibri"/>
              <a:sym typeface="Calibri"/>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7"/>
          <p:cNvSpPr/>
          <p:nvPr/>
        </p:nvSpPr>
        <p:spPr>
          <a:xfrm>
            <a:off x="304800" y="98050"/>
            <a:ext cx="4918500" cy="437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Purpose of SQL and MySQL</a:t>
            </a:r>
            <a:endParaRPr/>
          </a:p>
        </p:txBody>
      </p:sp>
      <p:sp>
        <p:nvSpPr>
          <p:cNvPr id="33" name="Google Shape;33;p7"/>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68300" lvl="0" marL="457200" marR="0" rtl="0" algn="l">
              <a:lnSpc>
                <a:spcPct val="100000"/>
              </a:lnSpc>
              <a:spcBef>
                <a:spcPts val="500"/>
              </a:spcBef>
              <a:spcAft>
                <a:spcPts val="0"/>
              </a:spcAft>
              <a:buSzPts val="2200"/>
              <a:buChar char="●"/>
            </a:pPr>
            <a:r>
              <a:rPr lang="en-US" sz="2200"/>
              <a:t>SQL (often pronounced "Sequel") stands for "Structured Query Language" and is a powerful programming tool that provides ability to </a:t>
            </a:r>
            <a:r>
              <a:rPr b="1" lang="en-US" sz="2200"/>
              <a:t>create</a:t>
            </a:r>
            <a:r>
              <a:rPr lang="en-US" sz="2200"/>
              <a:t>, </a:t>
            </a:r>
            <a:r>
              <a:rPr b="1" lang="en-US" sz="2200"/>
              <a:t>populate</a:t>
            </a:r>
            <a:r>
              <a:rPr lang="en-US" sz="2200"/>
              <a:t>, </a:t>
            </a:r>
            <a:r>
              <a:rPr b="1" lang="en-US" sz="2200"/>
              <a:t>manipulate</a:t>
            </a:r>
            <a:r>
              <a:rPr lang="en-US" sz="2200"/>
              <a:t>, and </a:t>
            </a:r>
            <a:r>
              <a:rPr b="1" lang="en-US" sz="2200"/>
              <a:t>access</a:t>
            </a:r>
            <a:r>
              <a:rPr lang="en-US" sz="2200"/>
              <a:t> databases (server-side storage).</a:t>
            </a:r>
            <a:br>
              <a:rPr lang="en-US" sz="2200"/>
            </a:br>
            <a:endParaRPr sz="2200"/>
          </a:p>
          <a:p>
            <a:pPr indent="-368300" lvl="0" marL="457200" marR="0" rtl="0" algn="l">
              <a:lnSpc>
                <a:spcPct val="100000"/>
              </a:lnSpc>
              <a:spcBef>
                <a:spcPts val="0"/>
              </a:spcBef>
              <a:spcAft>
                <a:spcPts val="0"/>
              </a:spcAft>
              <a:buSzPts val="2200"/>
              <a:buChar char="●"/>
            </a:pPr>
            <a:r>
              <a:rPr lang="en-US" sz="2200"/>
              <a:t>MySQL (often pronounced "My Sequel") is a popular type of open source software that can be placed on a server so as to allow SQL commands to affect the data stored on the server.</a:t>
            </a:r>
            <a:br>
              <a:rPr lang="en-US" sz="2200"/>
            </a:br>
            <a:endParaRPr sz="2200"/>
          </a:p>
          <a:p>
            <a:pPr indent="-368300" lvl="0" marL="457200" marR="0" rtl="0" algn="l">
              <a:lnSpc>
                <a:spcPct val="100000"/>
              </a:lnSpc>
              <a:spcBef>
                <a:spcPts val="0"/>
              </a:spcBef>
              <a:spcAft>
                <a:spcPts val="0"/>
              </a:spcAft>
              <a:buSzPts val="2200"/>
              <a:buChar char="●"/>
            </a:pPr>
            <a:r>
              <a:rPr lang="en-US" sz="2200"/>
              <a:t>Data using SQL is stored in tables on the server much like those you would create in Microsoft Excel or in Google Sheets, making the data easy to visualize and search through.</a:t>
            </a:r>
            <a:endParaRPr sz="2200"/>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8"/>
          <p:cNvSpPr/>
          <p:nvPr/>
        </p:nvSpPr>
        <p:spPr>
          <a:xfrm>
            <a:off x="304799" y="98052"/>
            <a:ext cx="4076703" cy="43706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MySQL Workbench</a:t>
            </a:r>
            <a:r>
              <a:rPr b="1" i="0" lang="en-US" sz="2400" u="none" cap="none" strike="noStrike">
                <a:solidFill>
                  <a:srgbClr val="000000"/>
                </a:solidFill>
                <a:latin typeface="Arial"/>
                <a:ea typeface="Arial"/>
                <a:cs typeface="Arial"/>
                <a:sym typeface="Arial"/>
              </a:rPr>
              <a:t>…</a:t>
            </a:r>
            <a:endParaRPr/>
          </a:p>
        </p:txBody>
      </p:sp>
      <p:sp>
        <p:nvSpPr>
          <p:cNvPr id="39" name="Google Shape;39;p8"/>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81000" lvl="0" marL="457200" marR="0" rtl="0" algn="l">
              <a:lnSpc>
                <a:spcPct val="100000"/>
              </a:lnSpc>
              <a:spcBef>
                <a:spcPts val="500"/>
              </a:spcBef>
              <a:spcAft>
                <a:spcPts val="0"/>
              </a:spcAft>
              <a:buClr>
                <a:srgbClr val="000000"/>
              </a:buClr>
              <a:buSzPts val="2400"/>
              <a:buFont typeface="Calibri"/>
              <a:buChar char="●"/>
            </a:pPr>
            <a:r>
              <a:rPr lang="en-US" sz="2400">
                <a:latin typeface="Calibri"/>
                <a:ea typeface="Calibri"/>
                <a:cs typeface="Calibri"/>
                <a:sym typeface="Calibri"/>
              </a:rPr>
              <a:t>In order to code visually  in MySQL, we will require a coding environment other than that of Visual Studio Code. We will use MySQL Workbench. MySQL Workbench enables you to visually design, model, generate, and manage databases. It provides data modeling, SQL development, and comprehensive administration tools for server configuration, user administration, backup, and much more.</a:t>
            </a:r>
            <a:br>
              <a:rPr lang="en-US" sz="2400">
                <a:latin typeface="Calibri"/>
                <a:ea typeface="Calibri"/>
                <a:cs typeface="Calibri"/>
                <a:sym typeface="Calibri"/>
              </a:rPr>
            </a:br>
            <a:r>
              <a:rPr lang="en-US" sz="2400" u="sng">
                <a:solidFill>
                  <a:schemeClr val="hlink"/>
                </a:solidFill>
                <a:latin typeface="Calibri"/>
                <a:ea typeface="Calibri"/>
                <a:cs typeface="Calibri"/>
                <a:sym typeface="Calibri"/>
                <a:hlinkClick r:id="rId3"/>
              </a:rPr>
              <a:t>https://www.mysql.com/products/workbench/</a:t>
            </a:r>
            <a:br>
              <a:rPr lang="en-US" sz="2400">
                <a:latin typeface="Calibri"/>
                <a:ea typeface="Calibri"/>
                <a:cs typeface="Calibri"/>
                <a:sym typeface="Calibri"/>
              </a:rPr>
            </a:br>
            <a:endParaRPr sz="2400">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Debugging installs is a skill you will need as as developer, so use this as a learning experience at troubleshooting installations and configuring software on your machine. If your install is easy, help someone who might be having some trouble!</a:t>
            </a:r>
            <a:endParaRPr sz="2400">
              <a:latin typeface="Calibri"/>
              <a:ea typeface="Calibri"/>
              <a:cs typeface="Calibri"/>
              <a:sym typeface="Calibri"/>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9"/>
          <p:cNvSpPr/>
          <p:nvPr/>
        </p:nvSpPr>
        <p:spPr>
          <a:xfrm>
            <a:off x="304800" y="98050"/>
            <a:ext cx="7041600" cy="437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Creating a Localhost Connection</a:t>
            </a:r>
            <a:endParaRPr/>
          </a:p>
        </p:txBody>
      </p:sp>
      <p:sp>
        <p:nvSpPr>
          <p:cNvPr id="45" name="Google Shape;45;p9"/>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81000" lvl="0" marL="457200" marR="0" rtl="0" algn="l">
              <a:lnSpc>
                <a:spcPct val="100000"/>
              </a:lnSpc>
              <a:spcBef>
                <a:spcPts val="500"/>
              </a:spcBef>
              <a:spcAft>
                <a:spcPts val="0"/>
              </a:spcAft>
              <a:buClr>
                <a:srgbClr val="000000"/>
              </a:buClr>
              <a:buSzPts val="2400"/>
              <a:buFont typeface="Calibri"/>
              <a:buChar char="●"/>
            </a:pPr>
            <a:r>
              <a:rPr lang="en-US" sz="2400">
                <a:latin typeface="Calibri"/>
                <a:ea typeface="Calibri"/>
                <a:cs typeface="Calibri"/>
                <a:sym typeface="Calibri"/>
              </a:rPr>
              <a:t>Since we do not have a defined server for you to connect to, we are going to set up something called a "localhost connection" for you to use.</a:t>
            </a:r>
            <a:br>
              <a:rPr lang="en-US" sz="2400">
                <a:latin typeface="Calibri"/>
                <a:ea typeface="Calibri"/>
                <a:cs typeface="Calibri"/>
                <a:sym typeface="Calibri"/>
              </a:rPr>
            </a:br>
            <a:endParaRPr sz="2400">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This type of connection allows us to create locally stored data on our computers as if they were an external server.</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This is a much better alternative to spending hundreds to thousands of dollars on buying a server itself for the purposes of practicing on.</a:t>
            </a:r>
            <a:endParaRPr sz="24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10"/>
          <p:cNvSpPr/>
          <p:nvPr/>
        </p:nvSpPr>
        <p:spPr>
          <a:xfrm>
            <a:off x="304800" y="98050"/>
            <a:ext cx="7041600" cy="437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Creating a Localhost Connection</a:t>
            </a:r>
            <a:endParaRPr/>
          </a:p>
        </p:txBody>
      </p:sp>
      <p:sp>
        <p:nvSpPr>
          <p:cNvPr id="51" name="Google Shape;51;p10"/>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81000" lvl="0" marL="457200" marR="0" rtl="0" algn="l">
              <a:lnSpc>
                <a:spcPct val="100000"/>
              </a:lnSpc>
              <a:spcBef>
                <a:spcPts val="500"/>
              </a:spcBef>
              <a:spcAft>
                <a:spcPts val="0"/>
              </a:spcAft>
              <a:buClr>
                <a:srgbClr val="000000"/>
              </a:buClr>
              <a:buSzPts val="2400"/>
              <a:buFont typeface="Calibri"/>
              <a:buChar char="●"/>
            </a:pPr>
            <a:r>
              <a:rPr lang="en-US" sz="2400">
                <a:latin typeface="Calibri"/>
                <a:ea typeface="Calibri"/>
                <a:cs typeface="Calibri"/>
                <a:sym typeface="Calibri"/>
              </a:rPr>
              <a:t>MySQL Workbench can sometimes seem a little hard to comprehend when loaded up for the first time and that confusion is perfectly normal.</a:t>
            </a:r>
            <a:br>
              <a:rPr lang="en-US" sz="2400">
                <a:latin typeface="Calibri"/>
                <a:ea typeface="Calibri"/>
                <a:cs typeface="Calibri"/>
                <a:sym typeface="Calibri"/>
              </a:rPr>
            </a:br>
            <a:endParaRPr sz="2400">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There are some errors that are likely to pop up over the course of this assignment but that we will be walking around to help them with whatever issues make themselves known.</a:t>
            </a:r>
            <a:br>
              <a:rPr lang="en-U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381000" lvl="0" marL="45720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If you successfully </a:t>
            </a:r>
            <a:r>
              <a:rPr lang="en-US" sz="2400">
                <a:solidFill>
                  <a:schemeClr val="dk1"/>
                </a:solidFill>
                <a:latin typeface="Calibri"/>
                <a:ea typeface="Calibri"/>
                <a:cs typeface="Calibri"/>
                <a:sym typeface="Calibri"/>
              </a:rPr>
              <a:t>created a localhost connection, help those who seem to be struggling or start reading up on how databases are created and used in MySQL.</a:t>
            </a:r>
            <a:endParaRPr sz="2400">
              <a:solidFill>
                <a:schemeClr val="dk1"/>
              </a:solidFill>
              <a:latin typeface="Calibri"/>
              <a:ea typeface="Calibri"/>
              <a:cs typeface="Calibri"/>
              <a:sym typeface="Calibri"/>
            </a:endParaRPr>
          </a:p>
          <a:p>
            <a:pPr indent="0" lvl="0" marL="457200" rtl="0" algn="l">
              <a:spcBef>
                <a:spcPts val="5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1"/>
          <p:cNvSpPr/>
          <p:nvPr/>
        </p:nvSpPr>
        <p:spPr>
          <a:xfrm>
            <a:off x="304800" y="98050"/>
            <a:ext cx="7041600" cy="437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Connections Vs. Databases</a:t>
            </a:r>
            <a:endParaRPr/>
          </a:p>
        </p:txBody>
      </p:sp>
      <p:sp>
        <p:nvSpPr>
          <p:cNvPr id="57" name="Google Shape;57;p11"/>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81000" lvl="0" marL="457200" rtl="0" algn="l">
              <a:spcBef>
                <a:spcPts val="500"/>
              </a:spcBef>
              <a:spcAft>
                <a:spcPts val="0"/>
              </a:spcAft>
              <a:buClr>
                <a:schemeClr val="dk1"/>
              </a:buClr>
              <a:buSzPts val="2400"/>
              <a:buFont typeface="Calibri"/>
              <a:buChar char="●"/>
            </a:pPr>
            <a:r>
              <a:rPr lang="en-US" sz="2400">
                <a:latin typeface="Calibri"/>
                <a:ea typeface="Calibri"/>
                <a:cs typeface="Calibri"/>
                <a:sym typeface="Calibri"/>
              </a:rPr>
              <a:t>Now that you have created a connection to the localhost does this means that you have created a database as well?</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No.</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Notice that the "SCHEMAS" section on the left side of the page is pretty much empty other than including the built-in sys, sakila, and world databases. These databases would not appear on external servers.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 connection is a road which leads to an empty lot. Before we can populate the area, we first need to lay the foundations for houses (create a database), and build the houses (create a table).</a:t>
            </a:r>
            <a:endParaRPr sz="2400">
              <a:latin typeface="Calibri"/>
              <a:ea typeface="Calibri"/>
              <a:cs typeface="Calibri"/>
              <a:sym typeface="Calibri"/>
            </a:endParaRPr>
          </a:p>
          <a:p>
            <a:pPr indent="0" lvl="0" marL="457200" rtl="0" algn="l">
              <a:spcBef>
                <a:spcPts val="5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2"/>
          <p:cNvSpPr/>
          <p:nvPr/>
        </p:nvSpPr>
        <p:spPr>
          <a:xfrm>
            <a:off x="304800" y="98050"/>
            <a:ext cx="7041600" cy="437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Creating MySql Databases</a:t>
            </a:r>
            <a:endParaRPr/>
          </a:p>
        </p:txBody>
      </p:sp>
      <p:sp>
        <p:nvSpPr>
          <p:cNvPr id="63" name="Google Shape;63;p12"/>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81000" lvl="0" marL="457200" rtl="0" algn="l">
              <a:spcBef>
                <a:spcPts val="500"/>
              </a:spcBef>
              <a:spcAft>
                <a:spcPts val="0"/>
              </a:spcAft>
              <a:buClr>
                <a:schemeClr val="dk1"/>
              </a:buClr>
              <a:buSzPts val="2400"/>
              <a:buFont typeface="Calibri"/>
              <a:buChar char="●"/>
            </a:pPr>
            <a:r>
              <a:rPr lang="en-US" sz="2400">
                <a:latin typeface="Calibri"/>
                <a:ea typeface="Calibri"/>
                <a:cs typeface="Calibri"/>
                <a:sym typeface="Calibri"/>
              </a:rPr>
              <a:t>Example: CREATE DATABASE animals_db;</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This creates a MySQL database on the server you are connected to.</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 semicolon at the end of the statement is necessary.</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 lightning-bolt symbol just above the editor executes your code.</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At the bottom of the screen, there is a confirmation stating that the database has successfully been created.</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We need to reload our connection and the "animals_db" database will now appear within the navigator. We have just successfully created our first-ever database!</a:t>
            </a:r>
            <a:endParaRPr sz="2400">
              <a:latin typeface="Calibri"/>
              <a:ea typeface="Calibri"/>
              <a:cs typeface="Calibri"/>
              <a:sym typeface="Calibri"/>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p:nvPr/>
        </p:nvSpPr>
        <p:spPr>
          <a:xfrm>
            <a:off x="304800" y="98050"/>
            <a:ext cx="7041600" cy="437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Creating MySql Tables</a:t>
            </a:r>
            <a:endParaRPr/>
          </a:p>
        </p:txBody>
      </p:sp>
      <p:sp>
        <p:nvSpPr>
          <p:cNvPr id="69" name="Google Shape;69;p13"/>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81000" lvl="0" marL="457200" rtl="0" algn="l">
              <a:spcBef>
                <a:spcPts val="500"/>
              </a:spcBef>
              <a:spcAft>
                <a:spcPts val="0"/>
              </a:spcAft>
              <a:buClr>
                <a:schemeClr val="dk1"/>
              </a:buClr>
              <a:buSzPts val="2400"/>
              <a:buFont typeface="Calibri"/>
              <a:buChar char="●"/>
            </a:pPr>
            <a:r>
              <a:rPr lang="en-US" sz="2400">
                <a:latin typeface="Calibri"/>
                <a:ea typeface="Calibri"/>
                <a:cs typeface="Calibri"/>
                <a:sym typeface="Calibri"/>
              </a:rPr>
              <a:t>Example: CREATE DATABASE animals_db;</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This creates a MySQL database on the server you are connected to.</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 semicolon at the end of the statement is necessary.</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The lightning-bolt symbol just above the editor executes your code.</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At the bottom of the screen, there is a confirmation stating that the database has successfully been created.</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We need to reload our connection and the "animals_db" database will now appear within the navigator. We have just successfully created our first-ever database!</a:t>
            </a:r>
            <a:endParaRPr sz="2400">
              <a:latin typeface="Calibri"/>
              <a:ea typeface="Calibri"/>
              <a:cs typeface="Calibri"/>
              <a:sym typeface="Calibri"/>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p:nvPr/>
        </p:nvSpPr>
        <p:spPr>
          <a:xfrm>
            <a:off x="304800" y="98050"/>
            <a:ext cx="7041600" cy="4371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lang="en-US" sz="2400"/>
              <a:t>The value of unique values</a:t>
            </a:r>
            <a:endParaRPr/>
          </a:p>
        </p:txBody>
      </p:sp>
      <p:sp>
        <p:nvSpPr>
          <p:cNvPr id="75" name="Google Shape;75;p14"/>
          <p:cNvSpPr/>
          <p:nvPr/>
        </p:nvSpPr>
        <p:spPr>
          <a:xfrm>
            <a:off x="304800" y="762000"/>
            <a:ext cx="8740800" cy="5429100"/>
          </a:xfrm>
          <a:prstGeom prst="rect">
            <a:avLst/>
          </a:prstGeom>
          <a:noFill/>
          <a:ln>
            <a:noFill/>
          </a:ln>
        </p:spPr>
        <p:txBody>
          <a:bodyPr anchorCtr="0" anchor="t" bIns="91400" lIns="91400" spcFirstLastPara="1" rIns="91400" wrap="square" tIns="91400">
            <a:noAutofit/>
          </a:bodyPr>
          <a:lstStyle/>
          <a:p>
            <a:pPr indent="-381000" lvl="0" marL="457200" rtl="0" algn="l">
              <a:spcBef>
                <a:spcPts val="500"/>
              </a:spcBef>
              <a:spcAft>
                <a:spcPts val="0"/>
              </a:spcAft>
              <a:buSzPts val="2400"/>
              <a:buFont typeface="Calibri"/>
              <a:buChar char="●"/>
            </a:pPr>
            <a:r>
              <a:rPr lang="en-US" sz="2400">
                <a:latin typeface="Calibri"/>
                <a:ea typeface="Calibri"/>
                <a:cs typeface="Calibri"/>
                <a:sym typeface="Calibri"/>
              </a:rPr>
              <a:t>We can create a column that automatically populates each new row with unique data. This allows us to select and affect that row more easily.</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 </a:t>
            </a:r>
            <a:r>
              <a:rPr b="1" lang="en-US" sz="2400">
                <a:latin typeface="Calibri"/>
                <a:ea typeface="Calibri"/>
                <a:cs typeface="Calibri"/>
                <a:sym typeface="Calibri"/>
              </a:rPr>
              <a:t>primary key</a:t>
            </a:r>
            <a:r>
              <a:rPr lang="en-US" sz="2400">
                <a:latin typeface="Calibri"/>
                <a:ea typeface="Calibri"/>
                <a:cs typeface="Calibri"/>
                <a:sym typeface="Calibri"/>
              </a:rPr>
              <a:t> uniquely identifies a row</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AUTO_INCREMENT generates a new value for each inserted record in the table. By default, the starting value for AUTO_INCREMENT is 1, and it will increment by 1 for each new record.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Using this with a unique PRIMARY KEY means we automatically get unique, incrementing values for each table row.</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We do not need to insert data specifically into the id column. MySQL automatically provides a value for this column, fulfilling the uniqueness constraint by automatically incrementing the last value used as an ID.</a:t>
            </a:r>
            <a:endParaRPr sz="2400">
              <a:latin typeface="Calibri"/>
              <a:ea typeface="Calibri"/>
              <a:cs typeface="Calibri"/>
              <a:sym typeface="Calibri"/>
            </a:endParaRPr>
          </a:p>
          <a:p>
            <a:pPr indent="0" lvl="0" marL="0" rtl="0" algn="l">
              <a:spcBef>
                <a:spcPts val="500"/>
              </a:spcBef>
              <a:spcAft>
                <a:spcPts val="0"/>
              </a:spcAft>
              <a:buNone/>
            </a:pPr>
            <a:r>
              <a:t/>
            </a:r>
            <a:endParaRPr sz="2400">
              <a:latin typeface="Calibri"/>
              <a:ea typeface="Calibri"/>
              <a:cs typeface="Calibri"/>
              <a:sym typeface="Calibri"/>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1_Un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CF - Theme">
  <a:themeElements>
    <a:clrScheme name="UCF -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