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gu\Desktop\4502_CSPB\Project\excelNick%2020March202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ogu\Desktop\4502_CSPB\Project\excelNick%2020March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B0F0"/>
                </a:solidFill>
              </a:rPr>
              <a:t>Chi-square Observed/Expected</a:t>
            </a:r>
            <a:r>
              <a:rPr lang="en-US" b="1" baseline="0">
                <a:solidFill>
                  <a:srgbClr val="00B0F0"/>
                </a:solidFill>
              </a:rPr>
              <a:t> </a:t>
            </a:r>
          </a:p>
          <a:p>
            <a:pPr>
              <a:defRPr/>
            </a:pPr>
            <a:r>
              <a:rPr lang="en-US" b="1" baseline="0">
                <a:solidFill>
                  <a:srgbClr val="00B0F0"/>
                </a:solidFill>
              </a:rPr>
              <a:t>Severity by Gender</a:t>
            </a:r>
            <a:endParaRPr lang="en-US" b="1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34528087650087425"/>
          <c:y val="6.795981878622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24759405074366"/>
          <c:y val="3.89081013873947E-2"/>
          <c:w val="0.85219685039370074"/>
          <c:h val="0.86377255400490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'All In'!$I$163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EF-434A-B4CF-719444C495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EF-434A-B4CF-719444C49547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EF-434A-B4CF-719444C495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In'!$H$164:$H$166</c:f>
              <c:strCache>
                <c:ptCount val="3"/>
                <c:pt idx="0">
                  <c:v>Slight</c:v>
                </c:pt>
                <c:pt idx="1">
                  <c:v>Serious</c:v>
                </c:pt>
                <c:pt idx="2">
                  <c:v>Fatal</c:v>
                </c:pt>
              </c:strCache>
            </c:strRef>
          </c:cat>
          <c:val>
            <c:numRef>
              <c:f>'All In'!$I$164:$I$166</c:f>
              <c:numCache>
                <c:formatCode>0.0%</c:formatCode>
                <c:ptCount val="3"/>
                <c:pt idx="0">
                  <c:v>1.0115825198879427</c:v>
                </c:pt>
                <c:pt idx="1">
                  <c:v>0.94930151936579943</c:v>
                </c:pt>
                <c:pt idx="2">
                  <c:v>0.87853619831063878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EF-434A-B4CF-719444C49547}"/>
            </c:ext>
          </c:extLst>
        </c:ser>
        <c:ser>
          <c:idx val="1"/>
          <c:order val="1"/>
          <c:tx>
            <c:strRef>
              <c:f>'All In'!$J$163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In'!$H$164:$H$166</c:f>
              <c:strCache>
                <c:ptCount val="3"/>
                <c:pt idx="0">
                  <c:v>Slight</c:v>
                </c:pt>
                <c:pt idx="1">
                  <c:v>Serious</c:v>
                </c:pt>
                <c:pt idx="2">
                  <c:v>Fatal</c:v>
                </c:pt>
              </c:strCache>
            </c:strRef>
          </c:cat>
          <c:val>
            <c:numRef>
              <c:f>'All In'!$J$164:$J$166</c:f>
              <c:numCache>
                <c:formatCode>0.0%</c:formatCode>
                <c:ptCount val="3"/>
                <c:pt idx="0">
                  <c:v>0.99705680013931886</c:v>
                </c:pt>
                <c:pt idx="1">
                  <c:v>1.0128828409174293</c:v>
                </c:pt>
                <c:pt idx="2">
                  <c:v>1.0308648072844735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EF-434A-B4CF-719444C4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855016"/>
        <c:axId val="701850752"/>
      </c:barChart>
      <c:catAx>
        <c:axId val="701855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Severity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850752"/>
        <c:crosses val="autoZero"/>
        <c:auto val="1"/>
        <c:lblAlgn val="ctr"/>
        <c:lblOffset val="100"/>
        <c:noMultiLvlLbl val="0"/>
      </c:catAx>
      <c:valAx>
        <c:axId val="701850752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Observed/Expected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1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85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05714787700954"/>
          <c:y val="0.1714651122535206"/>
          <c:w val="0.12727798221725636"/>
          <c:h val="0.11042086229167676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B0F0"/>
                </a:solidFill>
              </a:rPr>
              <a:t>Chi-squared</a:t>
            </a:r>
            <a:r>
              <a:rPr lang="en-US" b="1" baseline="0">
                <a:solidFill>
                  <a:srgbClr val="00B0F0"/>
                </a:solidFill>
              </a:rPr>
              <a:t> Oberved/Expected of </a:t>
            </a:r>
          </a:p>
          <a:p>
            <a:pPr>
              <a:defRPr b="1">
                <a:solidFill>
                  <a:srgbClr val="00B0F0"/>
                </a:solidFill>
              </a:defRPr>
            </a:pPr>
            <a:r>
              <a:rPr lang="en-US" b="1" baseline="0">
                <a:solidFill>
                  <a:srgbClr val="00B0F0"/>
                </a:solidFill>
              </a:rPr>
              <a:t>Severity by Age Group</a:t>
            </a:r>
            <a:endParaRPr lang="en-US" b="1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31807555359676981"/>
          <c:y val="4.350457311851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01572077004515"/>
          <c:y val="2.6624798748529865E-2"/>
          <c:w val="0.83882636424630419"/>
          <c:h val="0.834479600808431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'All In'!$P$211:$Q$211</c:f>
              <c:strCache>
                <c:ptCount val="2"/>
                <c:pt idx="0">
                  <c:v>Fatal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In'!$R$210:$Z$210</c:f>
              <c:strCache>
                <c:ptCount val="9"/>
                <c:pt idx="0">
                  <c:v>6 - 10</c:v>
                </c:pt>
                <c:pt idx="1">
                  <c:v>11-15</c:v>
                </c:pt>
                <c:pt idx="2">
                  <c:v>16-20</c:v>
                </c:pt>
                <c:pt idx="3">
                  <c:v>21-25</c:v>
                </c:pt>
                <c:pt idx="4">
                  <c:v>26-35</c:v>
                </c:pt>
                <c:pt idx="5">
                  <c:v>36-45</c:v>
                </c:pt>
                <c:pt idx="6">
                  <c:v>46-55</c:v>
                </c:pt>
                <c:pt idx="7">
                  <c:v>56-65</c:v>
                </c:pt>
                <c:pt idx="8">
                  <c:v>66-75</c:v>
                </c:pt>
              </c:strCache>
            </c:strRef>
          </c:cat>
          <c:val>
            <c:numRef>
              <c:f>'All In'!$R$211:$Z$211</c:f>
              <c:numCache>
                <c:formatCode>0.0%</c:formatCode>
                <c:ptCount val="9"/>
                <c:pt idx="0">
                  <c:v>0.70366398831065757</c:v>
                </c:pt>
                <c:pt idx="1">
                  <c:v>0.84183187693092099</c:v>
                </c:pt>
                <c:pt idx="2">
                  <c:v>0.70938128164231284</c:v>
                </c:pt>
                <c:pt idx="3">
                  <c:v>0.65665337321635142</c:v>
                </c:pt>
                <c:pt idx="4">
                  <c:v>0.69860633926754567</c:v>
                </c:pt>
                <c:pt idx="5">
                  <c:v>0.95418654572278738</c:v>
                </c:pt>
                <c:pt idx="6">
                  <c:v>1.5196275270213853</c:v>
                </c:pt>
                <c:pt idx="7">
                  <c:v>2.5386887777510316</c:v>
                </c:pt>
                <c:pt idx="8">
                  <c:v>4.7280783134930804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3-48C0-86E8-41BE5AFB8052}"/>
            </c:ext>
          </c:extLst>
        </c:ser>
        <c:ser>
          <c:idx val="2"/>
          <c:order val="2"/>
          <c:tx>
            <c:strRef>
              <c:f>'All In'!$P$213:$Q$213</c:f>
              <c:strCache>
                <c:ptCount val="2"/>
                <c:pt idx="0">
                  <c:v>Serious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In'!$R$210:$Z$210</c:f>
              <c:strCache>
                <c:ptCount val="9"/>
                <c:pt idx="0">
                  <c:v>6 - 10</c:v>
                </c:pt>
                <c:pt idx="1">
                  <c:v>11-15</c:v>
                </c:pt>
                <c:pt idx="2">
                  <c:v>16-20</c:v>
                </c:pt>
                <c:pt idx="3">
                  <c:v>21-25</c:v>
                </c:pt>
                <c:pt idx="4">
                  <c:v>26-35</c:v>
                </c:pt>
                <c:pt idx="5">
                  <c:v>36-45</c:v>
                </c:pt>
                <c:pt idx="6">
                  <c:v>46-55</c:v>
                </c:pt>
                <c:pt idx="7">
                  <c:v>56-65</c:v>
                </c:pt>
                <c:pt idx="8">
                  <c:v>66-75</c:v>
                </c:pt>
              </c:strCache>
            </c:strRef>
          </c:cat>
          <c:val>
            <c:numRef>
              <c:f>'All In'!$R$213:$Z$213</c:f>
              <c:numCache>
                <c:formatCode>0.0%</c:formatCode>
                <c:ptCount val="9"/>
                <c:pt idx="0">
                  <c:v>1.0050732133052138</c:v>
                </c:pt>
                <c:pt idx="1">
                  <c:v>0.98577959956826178</c:v>
                </c:pt>
                <c:pt idx="2">
                  <c:v>0.90553292481916814</c:v>
                </c:pt>
                <c:pt idx="3">
                  <c:v>0.86408185531908843</c:v>
                </c:pt>
                <c:pt idx="4">
                  <c:v>0.87717840788864809</c:v>
                </c:pt>
                <c:pt idx="5">
                  <c:v>1.0236767701388167</c:v>
                </c:pt>
                <c:pt idx="6">
                  <c:v>1.2149808755700022</c:v>
                </c:pt>
                <c:pt idx="7">
                  <c:v>1.3913780741744388</c:v>
                </c:pt>
                <c:pt idx="8">
                  <c:v>1.5528379285087563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3-48C0-86E8-41BE5AFB8052}"/>
            </c:ext>
          </c:extLst>
        </c:ser>
        <c:ser>
          <c:idx val="4"/>
          <c:order val="4"/>
          <c:tx>
            <c:strRef>
              <c:f>'All In'!$P$215:$Q$215</c:f>
              <c:strCache>
                <c:ptCount val="2"/>
                <c:pt idx="0">
                  <c:v>Slight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540680900173111E-2"/>
                  <c:y val="-1.95208284384875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B3-48C0-86E8-41BE5AFB8052}"/>
                </c:ext>
              </c:extLst>
            </c:dLbl>
            <c:dLbl>
              <c:idx val="1"/>
              <c:layout>
                <c:manualLayout>
                  <c:x val="3.8468936333910016E-3"/>
                  <c:y val="-2.23095182154143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B3-48C0-86E8-41BE5AFB8052}"/>
                </c:ext>
              </c:extLst>
            </c:dLbl>
            <c:dLbl>
              <c:idx val="5"/>
              <c:layout>
                <c:manualLayout>
                  <c:x val="0"/>
                  <c:y val="-2.7886897769267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B3-48C0-86E8-41BE5AFB8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'All In'!$R$210:$Z$210</c:f>
              <c:strCache>
                <c:ptCount val="9"/>
                <c:pt idx="0">
                  <c:v>6 - 10</c:v>
                </c:pt>
                <c:pt idx="1">
                  <c:v>11-15</c:v>
                </c:pt>
                <c:pt idx="2">
                  <c:v>16-20</c:v>
                </c:pt>
                <c:pt idx="3">
                  <c:v>21-25</c:v>
                </c:pt>
                <c:pt idx="4">
                  <c:v>26-35</c:v>
                </c:pt>
                <c:pt idx="5">
                  <c:v>36-45</c:v>
                </c:pt>
                <c:pt idx="6">
                  <c:v>46-55</c:v>
                </c:pt>
                <c:pt idx="7">
                  <c:v>56-65</c:v>
                </c:pt>
                <c:pt idx="8">
                  <c:v>66-75</c:v>
                </c:pt>
              </c:strCache>
            </c:strRef>
          </c:cat>
          <c:val>
            <c:numRef>
              <c:f>'All In'!$R$215:$Z$215</c:f>
              <c:numCache>
                <c:formatCode>0.0%</c:formatCode>
                <c:ptCount val="9"/>
                <c:pt idx="0">
                  <c:v>1.0018876218864918</c:v>
                </c:pt>
                <c:pt idx="1">
                  <c:v>1.0044743731803683</c:v>
                </c:pt>
                <c:pt idx="2">
                  <c:v>1.0222168090882178</c:v>
                </c:pt>
                <c:pt idx="3">
                  <c:v>1.031226644092206</c:v>
                </c:pt>
                <c:pt idx="4">
                  <c:v>1.0281301701833581</c:v>
                </c:pt>
                <c:pt idx="5">
                  <c:v>0.99560349739484566</c:v>
                </c:pt>
                <c:pt idx="6">
                  <c:v>0.95084052251456674</c:v>
                </c:pt>
                <c:pt idx="7">
                  <c:v>0.90465051169260757</c:v>
                </c:pt>
                <c:pt idx="8">
                  <c:v>0.84996151107856399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FB3-48C0-86E8-41BE5AFB8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566384"/>
        <c:axId val="78756605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'All In'!$P$212:$Q$212</c15:sqref>
                        </c15:formulaRef>
                      </c:ext>
                    </c:extLst>
                    <c:strCache>
                      <c:ptCount val="2"/>
                      <c:pt idx="0">
                        <c:v>Fatal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'All In'!$R$210:$Z$210</c15:sqref>
                        </c15:formulaRef>
                      </c:ext>
                    </c:extLst>
                    <c:strCache>
                      <c:ptCount val="9"/>
                      <c:pt idx="0">
                        <c:v>6 - 10</c:v>
                      </c:pt>
                      <c:pt idx="1">
                        <c:v>11-15</c:v>
                      </c:pt>
                      <c:pt idx="2">
                        <c:v>16-20</c:v>
                      </c:pt>
                      <c:pt idx="3">
                        <c:v>21-25</c:v>
                      </c:pt>
                      <c:pt idx="4">
                        <c:v>26-35</c:v>
                      </c:pt>
                      <c:pt idx="5">
                        <c:v>36-45</c:v>
                      </c:pt>
                      <c:pt idx="6">
                        <c:v>46-55</c:v>
                      </c:pt>
                      <c:pt idx="7">
                        <c:v>56-65</c:v>
                      </c:pt>
                      <c:pt idx="8">
                        <c:v>66-75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'All In'!$R$212:$Z$212</c15:sqref>
                        </c15:formulaRef>
                      </c:ext>
                    </c:extLst>
                    <c:numCache>
                      <c:formatCode>0.0%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FB3-48C0-86E8-41BE5AFB805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In'!$P$214:$Q$214</c15:sqref>
                        </c15:formulaRef>
                      </c:ext>
                    </c:extLst>
                    <c:strCache>
                      <c:ptCount val="2"/>
                      <c:pt idx="0">
                        <c:v>Serious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In'!$R$210:$Z$210</c15:sqref>
                        </c15:formulaRef>
                      </c:ext>
                    </c:extLst>
                    <c:strCache>
                      <c:ptCount val="9"/>
                      <c:pt idx="0">
                        <c:v>6 - 10</c:v>
                      </c:pt>
                      <c:pt idx="1">
                        <c:v>11-15</c:v>
                      </c:pt>
                      <c:pt idx="2">
                        <c:v>16-20</c:v>
                      </c:pt>
                      <c:pt idx="3">
                        <c:v>21-25</c:v>
                      </c:pt>
                      <c:pt idx="4">
                        <c:v>26-35</c:v>
                      </c:pt>
                      <c:pt idx="5">
                        <c:v>36-45</c:v>
                      </c:pt>
                      <c:pt idx="6">
                        <c:v>46-55</c:v>
                      </c:pt>
                      <c:pt idx="7">
                        <c:v>56-65</c:v>
                      </c:pt>
                      <c:pt idx="8">
                        <c:v>66-75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In'!$R$214:$Z$214</c15:sqref>
                        </c15:formulaRef>
                      </c:ext>
                    </c:extLst>
                    <c:numCache>
                      <c:formatCode>0.0%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B3-48C0-86E8-41BE5AFB805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In'!$P$216:$Q$216</c15:sqref>
                        </c15:formulaRef>
                      </c:ext>
                    </c:extLst>
                    <c:strCache>
                      <c:ptCount val="2"/>
                      <c:pt idx="0">
                        <c:v>Slight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In'!$R$210:$Z$210</c15:sqref>
                        </c15:formulaRef>
                      </c:ext>
                    </c:extLst>
                    <c:strCache>
                      <c:ptCount val="9"/>
                      <c:pt idx="0">
                        <c:v>6 - 10</c:v>
                      </c:pt>
                      <c:pt idx="1">
                        <c:v>11-15</c:v>
                      </c:pt>
                      <c:pt idx="2">
                        <c:v>16-20</c:v>
                      </c:pt>
                      <c:pt idx="3">
                        <c:v>21-25</c:v>
                      </c:pt>
                      <c:pt idx="4">
                        <c:v>26-35</c:v>
                      </c:pt>
                      <c:pt idx="5">
                        <c:v>36-45</c:v>
                      </c:pt>
                      <c:pt idx="6">
                        <c:v>46-55</c:v>
                      </c:pt>
                      <c:pt idx="7">
                        <c:v>56-65</c:v>
                      </c:pt>
                      <c:pt idx="8">
                        <c:v>66-75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'All In'!$R$216:$Z$216</c15:sqref>
                        </c15:formulaRef>
                      </c:ext>
                    </c:extLst>
                    <c:numCache>
                      <c:formatCode>0.0%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B3-48C0-86E8-41BE5AFB8052}"/>
                  </c:ext>
                </c:extLst>
              </c15:ser>
            </c15:filteredBarSeries>
          </c:ext>
        </c:extLst>
      </c:barChart>
      <c:catAx>
        <c:axId val="78756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566056"/>
        <c:crosses val="autoZero"/>
        <c:auto val="1"/>
        <c:lblAlgn val="ctr"/>
        <c:lblOffset val="100"/>
        <c:noMultiLvlLbl val="0"/>
      </c:catAx>
      <c:valAx>
        <c:axId val="78756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Observed/Expected</a:t>
                </a:r>
              </a:p>
            </c:rich>
          </c:tx>
          <c:layout>
            <c:manualLayout>
              <c:xMode val="edge"/>
              <c:yMode val="edge"/>
              <c:x val="2.6533873110062049E-2"/>
              <c:y val="0.327700195256745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5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5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742783566843405"/>
          <c:y val="0.10932921359513605"/>
          <c:w val="0.17218775754787688"/>
          <c:h val="0.23726701883783513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05845-B1F4-4469-9955-442EC3F2E4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D656AD-0A40-4E34-930F-6DF6D66296B3}">
      <dgm:prSet/>
      <dgm:spPr/>
      <dgm:t>
        <a:bodyPr/>
        <a:lstStyle/>
        <a:p>
          <a:r>
            <a:rPr lang="en-US" b="1" dirty="0"/>
            <a:t>Integration</a:t>
          </a:r>
          <a:r>
            <a:rPr lang="en-US" dirty="0"/>
            <a:t>: Combined two excel sheets, with different attributes, linked by ID</a:t>
          </a:r>
        </a:p>
      </dgm:t>
    </dgm:pt>
    <dgm:pt modelId="{8338DB9D-613C-4B97-8754-901BCA751C34}" type="parTrans" cxnId="{25B6F566-D326-4833-A07C-26BFA8F45745}">
      <dgm:prSet/>
      <dgm:spPr/>
      <dgm:t>
        <a:bodyPr/>
        <a:lstStyle/>
        <a:p>
          <a:endParaRPr lang="en-US"/>
        </a:p>
      </dgm:t>
    </dgm:pt>
    <dgm:pt modelId="{1CACE243-3942-4A36-BD3F-286059E5B56D}" type="sibTrans" cxnId="{25B6F566-D326-4833-A07C-26BFA8F45745}">
      <dgm:prSet/>
      <dgm:spPr/>
      <dgm:t>
        <a:bodyPr/>
        <a:lstStyle/>
        <a:p>
          <a:endParaRPr lang="en-US"/>
        </a:p>
      </dgm:t>
    </dgm:pt>
    <dgm:pt modelId="{9F9364C3-FF26-4E06-80BA-714822BBEECC}">
      <dgm:prSet/>
      <dgm:spPr/>
      <dgm:t>
        <a:bodyPr/>
        <a:lstStyle/>
        <a:p>
          <a:r>
            <a:rPr lang="en-US" dirty="0"/>
            <a:t>Extensive </a:t>
          </a:r>
          <a:r>
            <a:rPr lang="en-US" b="1" dirty="0"/>
            <a:t>Data Cleaning</a:t>
          </a:r>
          <a:r>
            <a:rPr lang="en-US" dirty="0"/>
            <a:t>: </a:t>
          </a:r>
        </a:p>
      </dgm:t>
    </dgm:pt>
    <dgm:pt modelId="{EEBDF36B-9E5C-44CD-8CA4-8D9F70C78B83}" type="parTrans" cxnId="{C15569B9-495F-4F1C-9030-118CBFCA6C4D}">
      <dgm:prSet/>
      <dgm:spPr/>
      <dgm:t>
        <a:bodyPr/>
        <a:lstStyle/>
        <a:p>
          <a:endParaRPr lang="en-US"/>
        </a:p>
      </dgm:t>
    </dgm:pt>
    <dgm:pt modelId="{903195DA-07AB-4B30-A28B-4316C5A099BC}" type="sibTrans" cxnId="{C15569B9-495F-4F1C-9030-118CBFCA6C4D}">
      <dgm:prSet/>
      <dgm:spPr/>
      <dgm:t>
        <a:bodyPr/>
        <a:lstStyle/>
        <a:p>
          <a:endParaRPr lang="en-US"/>
        </a:p>
      </dgm:t>
    </dgm:pt>
    <dgm:pt modelId="{63DC7D22-AA48-46B6-9CFD-4DB03822268D}">
      <dgm:prSet custT="1"/>
      <dgm:spPr/>
      <dgm:t>
        <a:bodyPr/>
        <a:lstStyle/>
        <a:p>
          <a:r>
            <a:rPr lang="en-US" sz="2000"/>
            <a:t>Converted dates to workable pandas/SPSS type and added season (unused)</a:t>
          </a:r>
        </a:p>
      </dgm:t>
    </dgm:pt>
    <dgm:pt modelId="{2D0C1877-F5FE-4111-883A-6CF39A733D93}" type="parTrans" cxnId="{6A45584D-FD4B-4E0E-97ED-9A72A49CBC81}">
      <dgm:prSet/>
      <dgm:spPr/>
      <dgm:t>
        <a:bodyPr/>
        <a:lstStyle/>
        <a:p>
          <a:endParaRPr lang="en-US"/>
        </a:p>
      </dgm:t>
    </dgm:pt>
    <dgm:pt modelId="{14A045C9-CF2A-4B7C-A32A-C4C220348EE7}" type="sibTrans" cxnId="{6A45584D-FD4B-4E0E-97ED-9A72A49CBC81}">
      <dgm:prSet/>
      <dgm:spPr/>
      <dgm:t>
        <a:bodyPr/>
        <a:lstStyle/>
        <a:p>
          <a:endParaRPr lang="en-US"/>
        </a:p>
      </dgm:t>
    </dgm:pt>
    <dgm:pt modelId="{47CA304A-306F-492A-ACDD-A804F2747E3E}">
      <dgm:prSet custT="1"/>
      <dgm:spPr/>
      <dgm:t>
        <a:bodyPr/>
        <a:lstStyle/>
        <a:p>
          <a:r>
            <a:rPr lang="en-US" sz="2000"/>
            <a:t>Removed unknown values in attributes like gender. </a:t>
          </a:r>
        </a:p>
      </dgm:t>
    </dgm:pt>
    <dgm:pt modelId="{1CBBA095-938E-4EF3-A0AF-1AC74A22C4A6}" type="parTrans" cxnId="{4131181C-E1A8-4047-A315-8C5BB198F10F}">
      <dgm:prSet/>
      <dgm:spPr/>
      <dgm:t>
        <a:bodyPr/>
        <a:lstStyle/>
        <a:p>
          <a:endParaRPr lang="en-US"/>
        </a:p>
      </dgm:t>
    </dgm:pt>
    <dgm:pt modelId="{0C57FAF3-AD4A-4E3F-BEAA-CA50B551BB7E}" type="sibTrans" cxnId="{4131181C-E1A8-4047-A315-8C5BB198F10F}">
      <dgm:prSet/>
      <dgm:spPr/>
      <dgm:t>
        <a:bodyPr/>
        <a:lstStyle/>
        <a:p>
          <a:endParaRPr lang="en-US"/>
        </a:p>
      </dgm:t>
    </dgm:pt>
    <dgm:pt modelId="{7BC34756-FAD5-4EF5-B42A-A4001E904878}">
      <dgm:prSet custT="1"/>
      <dgm:spPr/>
      <dgm:t>
        <a:bodyPr/>
        <a:lstStyle/>
        <a:p>
          <a:r>
            <a:rPr lang="en-US" sz="2000" dirty="0"/>
            <a:t>Removed values too low for chi square (esp. in road conditions). </a:t>
          </a:r>
        </a:p>
      </dgm:t>
    </dgm:pt>
    <dgm:pt modelId="{63C35C48-ECBE-44B4-8B28-EB17F6F1329D}" type="parTrans" cxnId="{6FC07F6C-8F33-46F8-A21D-48980541008A}">
      <dgm:prSet/>
      <dgm:spPr/>
      <dgm:t>
        <a:bodyPr/>
        <a:lstStyle/>
        <a:p>
          <a:endParaRPr lang="en-US"/>
        </a:p>
      </dgm:t>
    </dgm:pt>
    <dgm:pt modelId="{A98B9B1A-BFFE-44D6-BC0A-106E65A4E00E}" type="sibTrans" cxnId="{6FC07F6C-8F33-46F8-A21D-48980541008A}">
      <dgm:prSet/>
      <dgm:spPr/>
      <dgm:t>
        <a:bodyPr/>
        <a:lstStyle/>
        <a:p>
          <a:endParaRPr lang="en-US"/>
        </a:p>
      </dgm:t>
    </dgm:pt>
    <dgm:pt modelId="{9459ECBA-0087-4AE3-B613-F650464BCEF2}">
      <dgm:prSet custT="1"/>
      <dgm:spPr/>
      <dgm:t>
        <a:bodyPr/>
        <a:lstStyle/>
        <a:p>
          <a:r>
            <a:rPr lang="en-US" sz="2000" dirty="0"/>
            <a:t>Fixed incorrect speed limit entries </a:t>
          </a:r>
        </a:p>
      </dgm:t>
    </dgm:pt>
    <dgm:pt modelId="{3E47D76E-2F31-4B70-9115-52C4AB5F2EEB}" type="parTrans" cxnId="{4B45DDEF-7E54-47D0-8656-A87387A4CFAD}">
      <dgm:prSet/>
      <dgm:spPr/>
      <dgm:t>
        <a:bodyPr/>
        <a:lstStyle/>
        <a:p>
          <a:endParaRPr lang="en-US"/>
        </a:p>
      </dgm:t>
    </dgm:pt>
    <dgm:pt modelId="{4CC99A41-938B-4945-85D7-7B325E820899}" type="sibTrans" cxnId="{4B45DDEF-7E54-47D0-8656-A87387A4CFAD}">
      <dgm:prSet/>
      <dgm:spPr/>
      <dgm:t>
        <a:bodyPr/>
        <a:lstStyle/>
        <a:p>
          <a:endParaRPr lang="en-US"/>
        </a:p>
      </dgm:t>
    </dgm:pt>
    <dgm:pt modelId="{A28636EA-0E83-4F9F-A5FC-7863467E62DF}">
      <dgm:prSet custT="1"/>
      <dgm:spPr/>
      <dgm:t>
        <a:bodyPr/>
        <a:lstStyle/>
        <a:p>
          <a:r>
            <a:rPr lang="en-US" sz="2000" dirty="0"/>
            <a:t>Verified data correctness </a:t>
          </a:r>
        </a:p>
      </dgm:t>
    </dgm:pt>
    <dgm:pt modelId="{1C5048D3-FE28-45AA-A6CA-F4884BDA6A82}" type="parTrans" cxnId="{9CCD3658-351C-4E48-9027-EBF4C29E519A}">
      <dgm:prSet/>
      <dgm:spPr/>
      <dgm:t>
        <a:bodyPr/>
        <a:lstStyle/>
        <a:p>
          <a:endParaRPr lang="en-US"/>
        </a:p>
      </dgm:t>
    </dgm:pt>
    <dgm:pt modelId="{55FF6D46-DD19-4605-8C95-B6AD02E18FD9}" type="sibTrans" cxnId="{9CCD3658-351C-4E48-9027-EBF4C29E519A}">
      <dgm:prSet/>
      <dgm:spPr/>
      <dgm:t>
        <a:bodyPr/>
        <a:lstStyle/>
        <a:p>
          <a:endParaRPr lang="en-US"/>
        </a:p>
      </dgm:t>
    </dgm:pt>
    <dgm:pt modelId="{3E52DDEC-94C6-4493-BE15-9B0B63313208}">
      <dgm:prSet/>
      <dgm:spPr/>
      <dgm:t>
        <a:bodyPr/>
        <a:lstStyle/>
        <a:p>
          <a:r>
            <a:rPr lang="en-US" b="1" dirty="0"/>
            <a:t>Feature Extraction</a:t>
          </a:r>
          <a:r>
            <a:rPr lang="en-US" dirty="0"/>
            <a:t>: Creation of new variables, </a:t>
          </a:r>
          <a:r>
            <a:rPr lang="en-US" b="1" dirty="0"/>
            <a:t>Feature Reduction</a:t>
          </a:r>
        </a:p>
      </dgm:t>
    </dgm:pt>
    <dgm:pt modelId="{450296B0-E23B-4315-BBE5-9DCB180732EE}" type="parTrans" cxnId="{F2D2FC4F-5496-4017-ADEB-74897A78A78B}">
      <dgm:prSet/>
      <dgm:spPr/>
      <dgm:t>
        <a:bodyPr/>
        <a:lstStyle/>
        <a:p>
          <a:endParaRPr lang="en-US"/>
        </a:p>
      </dgm:t>
    </dgm:pt>
    <dgm:pt modelId="{0F089329-FF3D-457A-8B24-54DCA4A4B82D}" type="sibTrans" cxnId="{F2D2FC4F-5496-4017-ADEB-74897A78A78B}">
      <dgm:prSet/>
      <dgm:spPr/>
      <dgm:t>
        <a:bodyPr/>
        <a:lstStyle/>
        <a:p>
          <a:endParaRPr lang="en-US"/>
        </a:p>
      </dgm:t>
    </dgm:pt>
    <dgm:pt modelId="{8C3C1456-F20E-4A29-A9DC-2A3B24F8BB14}">
      <dgm:prSet custT="1"/>
      <dgm:spPr/>
      <dgm:t>
        <a:bodyPr/>
        <a:lstStyle/>
        <a:p>
          <a:r>
            <a:rPr lang="en-US" sz="1800" dirty="0"/>
            <a:t>Binned continuous time into deciles with equal frequencies</a:t>
          </a:r>
        </a:p>
      </dgm:t>
    </dgm:pt>
    <dgm:pt modelId="{0C831D42-CA0A-41D5-8233-17FAB897B9F0}" type="parTrans" cxnId="{A2C3CC1A-6D2F-4431-98EE-28E67FBCDD33}">
      <dgm:prSet/>
      <dgm:spPr/>
      <dgm:t>
        <a:bodyPr/>
        <a:lstStyle/>
        <a:p>
          <a:endParaRPr lang="en-US"/>
        </a:p>
      </dgm:t>
    </dgm:pt>
    <dgm:pt modelId="{33188365-5FF4-45E2-A2A4-CD02E4802452}" type="sibTrans" cxnId="{A2C3CC1A-6D2F-4431-98EE-28E67FBCDD33}">
      <dgm:prSet/>
      <dgm:spPr/>
      <dgm:t>
        <a:bodyPr/>
        <a:lstStyle/>
        <a:p>
          <a:endParaRPr lang="en-US"/>
        </a:p>
      </dgm:t>
    </dgm:pt>
    <dgm:pt modelId="{3F7EE4A0-84C0-43A6-9818-476D1A0ED442}">
      <dgm:prSet custT="1"/>
      <dgm:spPr/>
      <dgm:t>
        <a:bodyPr/>
        <a:lstStyle/>
        <a:p>
          <a:r>
            <a:rPr lang="en-US" sz="1800" dirty="0"/>
            <a:t>Binned wrongly continuous speed limits by rounding to closest even number</a:t>
          </a:r>
          <a:endParaRPr lang="en-US" sz="1800" b="1" dirty="0"/>
        </a:p>
      </dgm:t>
    </dgm:pt>
    <dgm:pt modelId="{AC4F8BC3-F8DF-4E41-B6F1-7B8D2E9901CA}" type="parTrans" cxnId="{1E25C13D-47EE-4CFB-A4A7-EE0CEDADEE13}">
      <dgm:prSet/>
      <dgm:spPr/>
      <dgm:t>
        <a:bodyPr/>
        <a:lstStyle/>
        <a:p>
          <a:endParaRPr lang="en-US"/>
        </a:p>
      </dgm:t>
    </dgm:pt>
    <dgm:pt modelId="{52A895D8-F138-467F-95F3-D7C64454C188}" type="sibTrans" cxnId="{1E25C13D-47EE-4CFB-A4A7-EE0CEDADEE13}">
      <dgm:prSet/>
      <dgm:spPr/>
      <dgm:t>
        <a:bodyPr/>
        <a:lstStyle/>
        <a:p>
          <a:endParaRPr lang="en-US"/>
        </a:p>
      </dgm:t>
    </dgm:pt>
    <dgm:pt modelId="{7D1ECCCF-A6F8-4B14-8914-AE78012424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Weather overlaps too much with road conditions</a:t>
          </a:r>
        </a:p>
      </dgm:t>
    </dgm:pt>
    <dgm:pt modelId="{840E9EA3-E209-4CA6-8B0B-3F6B0855A021}" type="parTrans" cxnId="{97AD4E31-2D77-4A89-8DAA-DB41633AEEFB}">
      <dgm:prSet/>
      <dgm:spPr/>
      <dgm:t>
        <a:bodyPr/>
        <a:lstStyle/>
        <a:p>
          <a:endParaRPr lang="en-US"/>
        </a:p>
      </dgm:t>
    </dgm:pt>
    <dgm:pt modelId="{D6CC7D63-0BF3-4438-BC49-938DFF97EF70}" type="sibTrans" cxnId="{97AD4E31-2D77-4A89-8DAA-DB41633AEEFB}">
      <dgm:prSet/>
      <dgm:spPr/>
      <dgm:t>
        <a:bodyPr/>
        <a:lstStyle/>
        <a:p>
          <a:endParaRPr lang="en-US"/>
        </a:p>
      </dgm:t>
    </dgm:pt>
    <dgm:pt modelId="{0994A272-D865-4179-A5AE-B8B6A27828A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Season didn’t find interesting differences, accidents about equal for all 4</a:t>
          </a:r>
        </a:p>
      </dgm:t>
    </dgm:pt>
    <dgm:pt modelId="{57018B1C-6AFD-409F-9E41-FFEC2634D719}" type="parTrans" cxnId="{C243DB46-1A65-4335-82E7-2ED96A2B184E}">
      <dgm:prSet/>
      <dgm:spPr/>
      <dgm:t>
        <a:bodyPr/>
        <a:lstStyle/>
        <a:p>
          <a:endParaRPr lang="en-US"/>
        </a:p>
      </dgm:t>
    </dgm:pt>
    <dgm:pt modelId="{96CBBE10-F476-45F9-869C-1401617782A7}" type="sibTrans" cxnId="{C243DB46-1A65-4335-82E7-2ED96A2B184E}">
      <dgm:prSet/>
      <dgm:spPr/>
      <dgm:t>
        <a:bodyPr/>
        <a:lstStyle/>
        <a:p>
          <a:endParaRPr lang="en-US"/>
        </a:p>
      </dgm:t>
    </dgm:pt>
    <dgm:pt modelId="{D6927558-0114-4192-BBC3-EA202CCD57F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Road type: Useless, almost all accidents on same road type</a:t>
          </a:r>
        </a:p>
      </dgm:t>
    </dgm:pt>
    <dgm:pt modelId="{96C1232F-4930-4653-9774-D39B6AFFF16B}" type="parTrans" cxnId="{27F56191-F082-4842-AF68-0C07D9142014}">
      <dgm:prSet/>
      <dgm:spPr/>
      <dgm:t>
        <a:bodyPr/>
        <a:lstStyle/>
        <a:p>
          <a:endParaRPr lang="en-US"/>
        </a:p>
      </dgm:t>
    </dgm:pt>
    <dgm:pt modelId="{87900BA0-FFFB-4B4F-B315-DD7D7E651074}" type="sibTrans" cxnId="{27F56191-F082-4842-AF68-0C07D9142014}">
      <dgm:prSet/>
      <dgm:spPr/>
      <dgm:t>
        <a:bodyPr/>
        <a:lstStyle/>
        <a:p>
          <a:endParaRPr lang="en-US"/>
        </a:p>
      </dgm:t>
    </dgm:pt>
    <dgm:pt modelId="{DFFF32C6-5980-41DE-818C-92F2FD51FC4E}">
      <dgm:prSet/>
      <dgm:spPr/>
      <dgm:t>
        <a:bodyPr/>
        <a:lstStyle/>
        <a:p>
          <a:r>
            <a:rPr lang="en-US"/>
            <a:t>Analysis: At first, in python then SPSS and Excel for convenience</a:t>
          </a:r>
        </a:p>
      </dgm:t>
    </dgm:pt>
    <dgm:pt modelId="{B8003CC0-6A44-46C2-A2B8-96036AD71631}" type="parTrans" cxnId="{FDCF8D53-1C05-4AA8-A10D-56B735845A94}">
      <dgm:prSet/>
      <dgm:spPr/>
      <dgm:t>
        <a:bodyPr/>
        <a:lstStyle/>
        <a:p>
          <a:endParaRPr lang="en-US"/>
        </a:p>
      </dgm:t>
    </dgm:pt>
    <dgm:pt modelId="{106F5B18-AC48-433F-9C6E-EA807A2232C6}" type="sibTrans" cxnId="{FDCF8D53-1C05-4AA8-A10D-56B735845A94}">
      <dgm:prSet/>
      <dgm:spPr/>
      <dgm:t>
        <a:bodyPr/>
        <a:lstStyle/>
        <a:p>
          <a:endParaRPr lang="en-US"/>
        </a:p>
      </dgm:t>
    </dgm:pt>
    <dgm:pt modelId="{1396B2F6-7C73-408E-AED1-DDFF3B22CB3E}" type="pres">
      <dgm:prSet presAssocID="{73905845-B1F4-4469-9955-442EC3F2E4E7}" presName="linear" presStyleCnt="0">
        <dgm:presLayoutVars>
          <dgm:animLvl val="lvl"/>
          <dgm:resizeHandles val="exact"/>
        </dgm:presLayoutVars>
      </dgm:prSet>
      <dgm:spPr/>
    </dgm:pt>
    <dgm:pt modelId="{97DB0605-60B6-42DD-91D6-04C29B09585D}" type="pres">
      <dgm:prSet presAssocID="{1DD656AD-0A40-4E34-930F-6DF6D66296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D07CED-D215-4D6F-AAA7-684BDED7E9F3}" type="pres">
      <dgm:prSet presAssocID="{1CACE243-3942-4A36-BD3F-286059E5B56D}" presName="spacer" presStyleCnt="0"/>
      <dgm:spPr/>
    </dgm:pt>
    <dgm:pt modelId="{98C5BA7E-9A04-483D-84E0-16B9B080FD71}" type="pres">
      <dgm:prSet presAssocID="{9F9364C3-FF26-4E06-80BA-714822BBEE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9BEC8E-C1F2-472F-B5EF-3B4CFD909520}" type="pres">
      <dgm:prSet presAssocID="{9F9364C3-FF26-4E06-80BA-714822BBEECC}" presName="childText" presStyleLbl="revTx" presStyleIdx="0" presStyleCnt="2">
        <dgm:presLayoutVars>
          <dgm:bulletEnabled val="1"/>
        </dgm:presLayoutVars>
      </dgm:prSet>
      <dgm:spPr/>
    </dgm:pt>
    <dgm:pt modelId="{8CACC68C-8941-4A23-8131-BD6A2D0A4B76}" type="pres">
      <dgm:prSet presAssocID="{3E52DDEC-94C6-4493-BE15-9B0B633132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824A9C-3493-4BEA-9D42-1BB89979AAFE}" type="pres">
      <dgm:prSet presAssocID="{3E52DDEC-94C6-4493-BE15-9B0B63313208}" presName="childText" presStyleLbl="revTx" presStyleIdx="1" presStyleCnt="2">
        <dgm:presLayoutVars>
          <dgm:bulletEnabled val="1"/>
        </dgm:presLayoutVars>
      </dgm:prSet>
      <dgm:spPr/>
    </dgm:pt>
    <dgm:pt modelId="{8AA304C8-8994-4D5C-9198-07681B99429E}" type="pres">
      <dgm:prSet presAssocID="{DFFF32C6-5980-41DE-818C-92F2FD51FC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A62802-3991-4CBD-9495-738F2C336C04}" type="presOf" srcId="{0994A272-D865-4179-A5AE-B8B6A27828A9}" destId="{7A824A9C-3493-4BEA-9D42-1BB89979AAFE}" srcOrd="0" destOrd="3" presId="urn:microsoft.com/office/officeart/2005/8/layout/vList2"/>
    <dgm:cxn modelId="{63AA3C0E-AA78-491F-AA9B-1C8F930A1718}" type="presOf" srcId="{A28636EA-0E83-4F9F-A5FC-7863467E62DF}" destId="{6A9BEC8E-C1F2-472F-B5EF-3B4CFD909520}" srcOrd="0" destOrd="4" presId="urn:microsoft.com/office/officeart/2005/8/layout/vList2"/>
    <dgm:cxn modelId="{A2C3CC1A-6D2F-4431-98EE-28E67FBCDD33}" srcId="{3E52DDEC-94C6-4493-BE15-9B0B63313208}" destId="{8C3C1456-F20E-4A29-A9DC-2A3B24F8BB14}" srcOrd="0" destOrd="0" parTransId="{0C831D42-CA0A-41D5-8233-17FAB897B9F0}" sibTransId="{33188365-5FF4-45E2-A2A4-CD02E4802452}"/>
    <dgm:cxn modelId="{936C031B-414E-4F0C-856A-CD898BBD885B}" type="presOf" srcId="{9459ECBA-0087-4AE3-B613-F650464BCEF2}" destId="{6A9BEC8E-C1F2-472F-B5EF-3B4CFD909520}" srcOrd="0" destOrd="3" presId="urn:microsoft.com/office/officeart/2005/8/layout/vList2"/>
    <dgm:cxn modelId="{4131181C-E1A8-4047-A315-8C5BB198F10F}" srcId="{9F9364C3-FF26-4E06-80BA-714822BBEECC}" destId="{47CA304A-306F-492A-ACDD-A804F2747E3E}" srcOrd="1" destOrd="0" parTransId="{1CBBA095-938E-4EF3-A0AF-1AC74A22C4A6}" sibTransId="{0C57FAF3-AD4A-4E3F-BEAA-CA50B551BB7E}"/>
    <dgm:cxn modelId="{C3B6B01C-D07C-491B-ADE9-AC1FD11E4D4D}" type="presOf" srcId="{DFFF32C6-5980-41DE-818C-92F2FD51FC4E}" destId="{8AA304C8-8994-4D5C-9198-07681B99429E}" srcOrd="0" destOrd="0" presId="urn:microsoft.com/office/officeart/2005/8/layout/vList2"/>
    <dgm:cxn modelId="{28D64522-B848-4EBF-81A3-6D88A1C851B7}" type="presOf" srcId="{9F9364C3-FF26-4E06-80BA-714822BBEECC}" destId="{98C5BA7E-9A04-483D-84E0-16B9B080FD71}" srcOrd="0" destOrd="0" presId="urn:microsoft.com/office/officeart/2005/8/layout/vList2"/>
    <dgm:cxn modelId="{49254B2D-66AF-4ECD-8578-9D205CF03D75}" type="presOf" srcId="{63DC7D22-AA48-46B6-9CFD-4DB03822268D}" destId="{6A9BEC8E-C1F2-472F-B5EF-3B4CFD909520}" srcOrd="0" destOrd="0" presId="urn:microsoft.com/office/officeart/2005/8/layout/vList2"/>
    <dgm:cxn modelId="{97AD4E31-2D77-4A89-8DAA-DB41633AEEFB}" srcId="{3E52DDEC-94C6-4493-BE15-9B0B63313208}" destId="{7D1ECCCF-A6F8-4B14-8914-AE78012424E5}" srcOrd="2" destOrd="0" parTransId="{840E9EA3-E209-4CA6-8B0B-3F6B0855A021}" sibTransId="{D6CC7D63-0BF3-4438-BC49-938DFF97EF70}"/>
    <dgm:cxn modelId="{6420243A-E3B2-4AE3-8B8F-42F3E0ACDDAC}" type="presOf" srcId="{7BC34756-FAD5-4EF5-B42A-A4001E904878}" destId="{6A9BEC8E-C1F2-472F-B5EF-3B4CFD909520}" srcOrd="0" destOrd="2" presId="urn:microsoft.com/office/officeart/2005/8/layout/vList2"/>
    <dgm:cxn modelId="{1E25C13D-47EE-4CFB-A4A7-EE0CEDADEE13}" srcId="{3E52DDEC-94C6-4493-BE15-9B0B63313208}" destId="{3F7EE4A0-84C0-43A6-9818-476D1A0ED442}" srcOrd="1" destOrd="0" parTransId="{AC4F8BC3-F8DF-4E41-B6F1-7B8D2E9901CA}" sibTransId="{52A895D8-F138-467F-95F3-D7C64454C188}"/>
    <dgm:cxn modelId="{19C81861-B3EB-41D5-98F5-97ACFD76110C}" type="presOf" srcId="{3F7EE4A0-84C0-43A6-9818-476D1A0ED442}" destId="{7A824A9C-3493-4BEA-9D42-1BB89979AAFE}" srcOrd="0" destOrd="1" presId="urn:microsoft.com/office/officeart/2005/8/layout/vList2"/>
    <dgm:cxn modelId="{C243DB46-1A65-4335-82E7-2ED96A2B184E}" srcId="{3E52DDEC-94C6-4493-BE15-9B0B63313208}" destId="{0994A272-D865-4179-A5AE-B8B6A27828A9}" srcOrd="3" destOrd="0" parTransId="{57018B1C-6AFD-409F-9E41-FFEC2634D719}" sibTransId="{96CBBE10-F476-45F9-869C-1401617782A7}"/>
    <dgm:cxn modelId="{25B6F566-D326-4833-A07C-26BFA8F45745}" srcId="{73905845-B1F4-4469-9955-442EC3F2E4E7}" destId="{1DD656AD-0A40-4E34-930F-6DF6D66296B3}" srcOrd="0" destOrd="0" parTransId="{8338DB9D-613C-4B97-8754-901BCA751C34}" sibTransId="{1CACE243-3942-4A36-BD3F-286059E5B56D}"/>
    <dgm:cxn modelId="{6FC07F6C-8F33-46F8-A21D-48980541008A}" srcId="{9F9364C3-FF26-4E06-80BA-714822BBEECC}" destId="{7BC34756-FAD5-4EF5-B42A-A4001E904878}" srcOrd="2" destOrd="0" parTransId="{63C35C48-ECBE-44B4-8B28-EB17F6F1329D}" sibTransId="{A98B9B1A-BFFE-44D6-BC0A-106E65A4E00E}"/>
    <dgm:cxn modelId="{6A45584D-FD4B-4E0E-97ED-9A72A49CBC81}" srcId="{9F9364C3-FF26-4E06-80BA-714822BBEECC}" destId="{63DC7D22-AA48-46B6-9CFD-4DB03822268D}" srcOrd="0" destOrd="0" parTransId="{2D0C1877-F5FE-4111-883A-6CF39A733D93}" sibTransId="{14A045C9-CF2A-4B7C-A32A-C4C220348EE7}"/>
    <dgm:cxn modelId="{8ADB266F-67AE-401C-AABC-ADFE1C051824}" type="presOf" srcId="{7D1ECCCF-A6F8-4B14-8914-AE78012424E5}" destId="{7A824A9C-3493-4BEA-9D42-1BB89979AAFE}" srcOrd="0" destOrd="2" presId="urn:microsoft.com/office/officeart/2005/8/layout/vList2"/>
    <dgm:cxn modelId="{F2D2FC4F-5496-4017-ADEB-74897A78A78B}" srcId="{73905845-B1F4-4469-9955-442EC3F2E4E7}" destId="{3E52DDEC-94C6-4493-BE15-9B0B63313208}" srcOrd="2" destOrd="0" parTransId="{450296B0-E23B-4315-BBE5-9DCB180732EE}" sibTransId="{0F089329-FF3D-457A-8B24-54DCA4A4B82D}"/>
    <dgm:cxn modelId="{FDCF8D53-1C05-4AA8-A10D-56B735845A94}" srcId="{73905845-B1F4-4469-9955-442EC3F2E4E7}" destId="{DFFF32C6-5980-41DE-818C-92F2FD51FC4E}" srcOrd="3" destOrd="0" parTransId="{B8003CC0-6A44-46C2-A2B8-96036AD71631}" sibTransId="{106F5B18-AC48-433F-9C6E-EA807A2232C6}"/>
    <dgm:cxn modelId="{9CCD3658-351C-4E48-9027-EBF4C29E519A}" srcId="{9F9364C3-FF26-4E06-80BA-714822BBEECC}" destId="{A28636EA-0E83-4F9F-A5FC-7863467E62DF}" srcOrd="4" destOrd="0" parTransId="{1C5048D3-FE28-45AA-A6CA-F4884BDA6A82}" sibTransId="{55FF6D46-DD19-4605-8C95-B6AD02E18FD9}"/>
    <dgm:cxn modelId="{37B4D582-9219-42E4-A885-09E218793910}" type="presOf" srcId="{73905845-B1F4-4469-9955-442EC3F2E4E7}" destId="{1396B2F6-7C73-408E-AED1-DDFF3B22CB3E}" srcOrd="0" destOrd="0" presId="urn:microsoft.com/office/officeart/2005/8/layout/vList2"/>
    <dgm:cxn modelId="{27F56191-F082-4842-AF68-0C07D9142014}" srcId="{3E52DDEC-94C6-4493-BE15-9B0B63313208}" destId="{D6927558-0114-4192-BBC3-EA202CCD57F5}" srcOrd="4" destOrd="0" parTransId="{96C1232F-4930-4653-9774-D39B6AFFF16B}" sibTransId="{87900BA0-FFFB-4B4F-B315-DD7D7E651074}"/>
    <dgm:cxn modelId="{F496EB9A-3817-4C72-A7FA-788FDA2CDB63}" type="presOf" srcId="{1DD656AD-0A40-4E34-930F-6DF6D66296B3}" destId="{97DB0605-60B6-42DD-91D6-04C29B09585D}" srcOrd="0" destOrd="0" presId="urn:microsoft.com/office/officeart/2005/8/layout/vList2"/>
    <dgm:cxn modelId="{2C77329D-6C0F-4DE1-BC1C-02753B7A72F9}" type="presOf" srcId="{3E52DDEC-94C6-4493-BE15-9B0B63313208}" destId="{8CACC68C-8941-4A23-8131-BD6A2D0A4B76}" srcOrd="0" destOrd="0" presId="urn:microsoft.com/office/officeart/2005/8/layout/vList2"/>
    <dgm:cxn modelId="{949C22AA-2841-48D2-9E4A-9AF1A298ED21}" type="presOf" srcId="{D6927558-0114-4192-BBC3-EA202CCD57F5}" destId="{7A824A9C-3493-4BEA-9D42-1BB89979AAFE}" srcOrd="0" destOrd="4" presId="urn:microsoft.com/office/officeart/2005/8/layout/vList2"/>
    <dgm:cxn modelId="{C15569B9-495F-4F1C-9030-118CBFCA6C4D}" srcId="{73905845-B1F4-4469-9955-442EC3F2E4E7}" destId="{9F9364C3-FF26-4E06-80BA-714822BBEECC}" srcOrd="1" destOrd="0" parTransId="{EEBDF36B-9E5C-44CD-8CA4-8D9F70C78B83}" sibTransId="{903195DA-07AB-4B30-A28B-4316C5A099BC}"/>
    <dgm:cxn modelId="{C69B04D7-7506-49A2-A1EF-11C58841C78C}" type="presOf" srcId="{8C3C1456-F20E-4A29-A9DC-2A3B24F8BB14}" destId="{7A824A9C-3493-4BEA-9D42-1BB89979AAFE}" srcOrd="0" destOrd="0" presId="urn:microsoft.com/office/officeart/2005/8/layout/vList2"/>
    <dgm:cxn modelId="{6244EEE1-4862-4337-A961-BA6FD2F369D7}" type="presOf" srcId="{47CA304A-306F-492A-ACDD-A804F2747E3E}" destId="{6A9BEC8E-C1F2-472F-B5EF-3B4CFD909520}" srcOrd="0" destOrd="1" presId="urn:microsoft.com/office/officeart/2005/8/layout/vList2"/>
    <dgm:cxn modelId="{4B45DDEF-7E54-47D0-8656-A87387A4CFAD}" srcId="{9F9364C3-FF26-4E06-80BA-714822BBEECC}" destId="{9459ECBA-0087-4AE3-B613-F650464BCEF2}" srcOrd="3" destOrd="0" parTransId="{3E47D76E-2F31-4B70-9115-52C4AB5F2EEB}" sibTransId="{4CC99A41-938B-4945-85D7-7B325E820899}"/>
    <dgm:cxn modelId="{0F5BEE9E-25ED-41D0-85FA-6069B6A23368}" type="presParOf" srcId="{1396B2F6-7C73-408E-AED1-DDFF3B22CB3E}" destId="{97DB0605-60B6-42DD-91D6-04C29B09585D}" srcOrd="0" destOrd="0" presId="urn:microsoft.com/office/officeart/2005/8/layout/vList2"/>
    <dgm:cxn modelId="{B8CCA59F-09AF-4E28-AADD-BDA640F0F9A6}" type="presParOf" srcId="{1396B2F6-7C73-408E-AED1-DDFF3B22CB3E}" destId="{B4D07CED-D215-4D6F-AAA7-684BDED7E9F3}" srcOrd="1" destOrd="0" presId="urn:microsoft.com/office/officeart/2005/8/layout/vList2"/>
    <dgm:cxn modelId="{A016B3BD-5C51-4FAF-8B6D-FA327EA94A94}" type="presParOf" srcId="{1396B2F6-7C73-408E-AED1-DDFF3B22CB3E}" destId="{98C5BA7E-9A04-483D-84E0-16B9B080FD71}" srcOrd="2" destOrd="0" presId="urn:microsoft.com/office/officeart/2005/8/layout/vList2"/>
    <dgm:cxn modelId="{719E97CC-EE09-4E7D-9A77-13BD4C735CC7}" type="presParOf" srcId="{1396B2F6-7C73-408E-AED1-DDFF3B22CB3E}" destId="{6A9BEC8E-C1F2-472F-B5EF-3B4CFD909520}" srcOrd="3" destOrd="0" presId="urn:microsoft.com/office/officeart/2005/8/layout/vList2"/>
    <dgm:cxn modelId="{A36389B6-FAC9-4B63-AA10-D630B98FE131}" type="presParOf" srcId="{1396B2F6-7C73-408E-AED1-DDFF3B22CB3E}" destId="{8CACC68C-8941-4A23-8131-BD6A2D0A4B76}" srcOrd="4" destOrd="0" presId="urn:microsoft.com/office/officeart/2005/8/layout/vList2"/>
    <dgm:cxn modelId="{5064FE8B-C2D7-4E4D-8EAA-03306D8F4AA0}" type="presParOf" srcId="{1396B2F6-7C73-408E-AED1-DDFF3B22CB3E}" destId="{7A824A9C-3493-4BEA-9D42-1BB89979AAFE}" srcOrd="5" destOrd="0" presId="urn:microsoft.com/office/officeart/2005/8/layout/vList2"/>
    <dgm:cxn modelId="{141060F2-EC67-48EE-8941-9D7A991A9D5E}" type="presParOf" srcId="{1396B2F6-7C73-408E-AED1-DDFF3B22CB3E}" destId="{8AA304C8-8994-4D5C-9198-07681B9942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0605-60B6-42DD-91D6-04C29B09585D}">
      <dsp:nvSpPr>
        <dsp:cNvPr id="0" name=""/>
        <dsp:cNvSpPr/>
      </dsp:nvSpPr>
      <dsp:spPr>
        <a:xfrm>
          <a:off x="0" y="371638"/>
          <a:ext cx="7559504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Integration</a:t>
          </a:r>
          <a:r>
            <a:rPr lang="en-US" sz="1800" kern="1200" dirty="0"/>
            <a:t>: Combined two excel sheets, with different attributes, linked by ID</a:t>
          </a:r>
        </a:p>
      </dsp:txBody>
      <dsp:txXfrm>
        <a:off x="21075" y="392713"/>
        <a:ext cx="7517354" cy="389580"/>
      </dsp:txXfrm>
    </dsp:sp>
    <dsp:sp modelId="{98C5BA7E-9A04-483D-84E0-16B9B080FD71}">
      <dsp:nvSpPr>
        <dsp:cNvPr id="0" name=""/>
        <dsp:cNvSpPr/>
      </dsp:nvSpPr>
      <dsp:spPr>
        <a:xfrm>
          <a:off x="0" y="855208"/>
          <a:ext cx="7559504" cy="431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Extensive </a:t>
          </a:r>
          <a:r>
            <a:rPr lang="en-US" sz="1800" b="1" kern="1200" dirty="0"/>
            <a:t>Data Cleaning</a:t>
          </a:r>
          <a:r>
            <a:rPr lang="en-US" sz="1800" kern="1200" dirty="0"/>
            <a:t>: </a:t>
          </a:r>
        </a:p>
      </dsp:txBody>
      <dsp:txXfrm>
        <a:off x="21075" y="876283"/>
        <a:ext cx="7517354" cy="389580"/>
      </dsp:txXfrm>
    </dsp:sp>
    <dsp:sp modelId="{6A9BEC8E-C1F2-472F-B5EF-3B4CFD909520}">
      <dsp:nvSpPr>
        <dsp:cNvPr id="0" name=""/>
        <dsp:cNvSpPr/>
      </dsp:nvSpPr>
      <dsp:spPr>
        <a:xfrm>
          <a:off x="0" y="1286938"/>
          <a:ext cx="7559504" cy="1974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Converted dates to workable pandas/SPSS type and added season (unused)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Removed unknown values in attributes like gender.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Removed values too low for chi square (esp. in road conditions).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Fixed incorrect speed limit entries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Verified data correctness </a:t>
          </a:r>
        </a:p>
      </dsp:txBody>
      <dsp:txXfrm>
        <a:off x="0" y="1286938"/>
        <a:ext cx="7559504" cy="1974780"/>
      </dsp:txXfrm>
    </dsp:sp>
    <dsp:sp modelId="{8CACC68C-8941-4A23-8131-BD6A2D0A4B76}">
      <dsp:nvSpPr>
        <dsp:cNvPr id="0" name=""/>
        <dsp:cNvSpPr/>
      </dsp:nvSpPr>
      <dsp:spPr>
        <a:xfrm>
          <a:off x="0" y="3261718"/>
          <a:ext cx="7559504" cy="431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Feature Extraction</a:t>
          </a:r>
          <a:r>
            <a:rPr lang="en-US" sz="1800" kern="1200" dirty="0"/>
            <a:t>: Creation of new variables, </a:t>
          </a:r>
          <a:r>
            <a:rPr lang="en-US" sz="1800" b="1" kern="1200" dirty="0"/>
            <a:t>Feature Reduction</a:t>
          </a:r>
        </a:p>
      </dsp:txBody>
      <dsp:txXfrm>
        <a:off x="21075" y="3282793"/>
        <a:ext cx="7517354" cy="389580"/>
      </dsp:txXfrm>
    </dsp:sp>
    <dsp:sp modelId="{7A824A9C-3493-4BEA-9D42-1BB89979AAFE}">
      <dsp:nvSpPr>
        <dsp:cNvPr id="0" name=""/>
        <dsp:cNvSpPr/>
      </dsp:nvSpPr>
      <dsp:spPr>
        <a:xfrm>
          <a:off x="0" y="3693448"/>
          <a:ext cx="7559504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Binned continuous time into deciles with equal frequencies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Binned wrongly continuous speed limits by rounding to closest even number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Weather overlaps too much with road conditions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Season didn’t find interesting differences, accidents about equal for all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Road type: Useless, almost all accidents on same road type</a:t>
          </a:r>
        </a:p>
      </dsp:txBody>
      <dsp:txXfrm>
        <a:off x="0" y="3693448"/>
        <a:ext cx="7559504" cy="1788480"/>
      </dsp:txXfrm>
    </dsp:sp>
    <dsp:sp modelId="{8AA304C8-8994-4D5C-9198-07681B99429E}">
      <dsp:nvSpPr>
        <dsp:cNvPr id="0" name=""/>
        <dsp:cNvSpPr/>
      </dsp:nvSpPr>
      <dsp:spPr>
        <a:xfrm>
          <a:off x="0" y="5481928"/>
          <a:ext cx="7559504" cy="431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Analysis: At first, in python then SPSS and Excel for convenience</a:t>
          </a:r>
        </a:p>
      </dsp:txBody>
      <dsp:txXfrm>
        <a:off x="21075" y="5503003"/>
        <a:ext cx="7517354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0.11494</cdr:x>
      <cdr:y>0.46585</cdr:y>
    </cdr:from>
    <cdr:to>
      <cdr:x>0.96539</cdr:x>
      <cdr:y>0.46939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36DE91A-68D8-4E9C-8950-5D9F4474E39C}"/>
            </a:ext>
          </a:extLst>
        </cdr:cNvPr>
        <cdr:cNvCxnSpPr/>
      </cdr:nvCxnSpPr>
      <cdr:spPr>
        <a:xfrm xmlns:a="http://schemas.openxmlformats.org/drawingml/2006/main">
          <a:off x="735330" y="2002265"/>
          <a:ext cx="5440680" cy="15240"/>
        </a:xfrm>
        <a:prstGeom xmlns:a="http://schemas.openxmlformats.org/drawingml/2006/main" prst="line">
          <a:avLst/>
        </a:prstGeom>
        <a:ln xmlns:a="http://schemas.openxmlformats.org/drawingml/2006/main" w="15875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2841-3808-DF0A-925C-DCFE4F37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A8DFC-8E6A-B85B-F38E-8971A483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58F5-B329-356F-84FB-A57FD9E2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8AE6-2D4C-8839-769C-D543A362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4BC5-66CF-EB19-315A-A1746EF7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14E2-387E-850B-77D1-5EEFDC69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6657-3FC9-A848-64AB-0B42031B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3003-ABE0-99A5-391E-97556429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5910-A604-1EA1-4785-E4B736D9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495D-3425-4506-930A-606C025A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18A7F-F4B9-F2D4-DAE9-C83455D4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3528-565C-8979-04BB-ACDFC10C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0049-3336-FABF-9C39-5A256BDF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4F79-7A74-5EF3-B113-7533B9FC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7A56-F5CB-D12B-1B78-967FD65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490B-4B10-77D6-348C-947052A9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4DBE-017B-4137-C090-FBB41537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A36E-11D1-EA76-75B8-32206BFD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628C-6D17-2DAC-0AA8-5424D352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2F3B-60B8-B93F-660B-63C3713D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904C-8B1D-7D3D-1985-01B2AF6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6333-DF39-9E7D-F483-D33AFE41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49F0-AD88-3EF3-D430-2811BA3B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247A-D218-DE29-EDD9-FB9364C6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472F-EA35-0EAB-659D-BF6DA87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E0C1-574B-A2B7-E628-A3EF6E9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153F-64BA-6A11-D43C-4CE2E9F72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5CFB-45A7-565D-3887-FEAE520A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778F-CB4F-3D0B-E289-4BEFCE10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E003-7F3E-D0EC-5866-FBC6DE03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3B3-E571-1E9D-0CA0-DA675A7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E0B7-78B8-B9DC-A0A9-1D08EB6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DC60-D154-663F-47AE-BE1F051A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57941-A386-3638-5823-728C9A4B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E62D-6871-1913-AEC1-7811D953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88D20-C4DB-3AA5-99B9-1DE4698E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A7257-E45F-6AF7-7C8F-C8EF9522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F4620-C922-D65A-C179-700D60BF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FE706-1720-D5AE-C356-44ACB6B0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D40-054E-C1AB-6AFC-8B0BC318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F570-8CF5-D003-42BC-39F3128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1D4D0-F544-866B-2BBA-BBFE1559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DD74-7BFF-D61E-5999-EBE6096D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74F29-44EA-9889-8E70-3D61F6FA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94B3B-1EE8-E7D4-6D10-7CBBAB7D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8A48-D78A-9DF6-4104-11064C19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B2A5-5156-CDF0-114C-5FCDEA4F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3794-639B-8B5F-E547-07B4E089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A54FB-99F3-8D22-DF8C-B703C38A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CF20-64AF-DE0E-21D2-AD4D35F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A5BB-C65A-D815-D00D-2DBF1C2F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7B4E-AF74-EC0C-BA27-F658F1B0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B9F9-A050-1091-22CF-9EFDA902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AF04-859D-0691-2DE0-033817433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CC712-4323-ABDA-8E50-958C0069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6C66-33CD-2524-DBF7-46BFF68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33E7-83FC-EF42-8422-FCF5646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C974B-76C7-B644-456C-1C886E9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508BC-FC28-78A4-4DEC-0EF613ED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21555-6C1D-3F81-ED0E-B707C375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C812-2537-F1F0-730F-679366B17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E8D8-7EF8-4F69-99AE-B23DBD3197E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B8FE-AC4A-B53D-73B2-AD505828A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8A7E-3A79-AEA9-5CC9-DFBE44F9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B076-9EE8-418E-957C-1AA62759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E75C04-A044-1513-2FD4-E7BECD0DD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687236" cy="2308324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Bike Accidents in Great Britain-Data Mining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7CD2-E5E7-34C3-D726-7946533B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Nicolas Mavromatis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CSPB 4502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6135-20A8-6AE8-25D3-88E5201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" y="0"/>
            <a:ext cx="3738528" cy="317241"/>
          </a:xfrm>
        </p:spPr>
        <p:txBody>
          <a:bodyPr>
            <a:no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1366-6833-667D-72F7-677E9B93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261258"/>
            <a:ext cx="6960636" cy="293828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Bike accidents in Great Britain, 1970-2018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time, speed limit, road/weather conditions, gender, age,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severity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severity assumed to be the dependent variable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(&gt;65 years) higher chance for injury or fatality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accidents in daylight, half at dark or dusk/dawn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of crashes on dry surface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 during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7-8 AM and 4-5 PM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specific age range or gender most associated with severe or fatal bike accidents?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speed limit zones correlate with more severe accidents?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certain times of day most associated with severe or fatal accidents? Could this be explained by brightness?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road conditions due to weather associate with severe or fatal accidents?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results agree?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Education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investigation, predict conditions of extreme accidents in order to avoid them in the future.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our de France Spectator's Sign Causes a Crash - The New York Times">
            <a:extLst>
              <a:ext uri="{FF2B5EF4-FFF2-40B4-BE49-F238E27FC236}">
                <a16:creationId xmlns:a16="http://schemas.microsoft.com/office/drawing/2014/main" id="{FA60F685-70FD-98F1-78F0-A0BAC8398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25381" b="-1"/>
          <a:stretch/>
        </p:blipFill>
        <p:spPr bwMode="auto">
          <a:xfrm>
            <a:off x="6418729" y="10"/>
            <a:ext cx="577327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A258FD-6B8B-9016-A020-FF32B4E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86" y="588629"/>
            <a:ext cx="3307429" cy="12657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Preparation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AA815-B148-5423-7917-402FBCE56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9487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EB3359B-DAED-0A21-B236-3B97EDEA4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7" y="2154142"/>
            <a:ext cx="3093317" cy="32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0468-48C9-538A-3349-0E08399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0" y="218308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4D3C-E2DD-FFE8-6E64-443D3AA3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80" y="2040714"/>
            <a:ext cx="5491094" cy="3908585"/>
          </a:xfrm>
        </p:spPr>
        <p:txBody>
          <a:bodyPr>
            <a:noAutofit/>
          </a:bodyPr>
          <a:lstStyle/>
          <a:p>
            <a:r>
              <a:rPr lang="en-US" sz="2000" dirty="0"/>
              <a:t>Initial cleaning, stats (chi squared) and graphing done with python, pandas,  </a:t>
            </a:r>
            <a:r>
              <a:rPr lang="en-US" sz="2000" dirty="0" err="1"/>
              <a:t>scipy</a:t>
            </a:r>
            <a:r>
              <a:rPr lang="en-US" sz="2000" dirty="0"/>
              <a:t>, and matplotlib.</a:t>
            </a:r>
          </a:p>
          <a:p>
            <a:r>
              <a:rPr lang="en-US" sz="2000" dirty="0"/>
              <a:t>Pandas is especially useful for manipulating spreadsheets</a:t>
            </a:r>
          </a:p>
          <a:p>
            <a:r>
              <a:rPr lang="en-US" sz="2000" dirty="0"/>
              <a:t>Switched to SPSS for stats and Excel for graphing, more convenient for many analyses.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: Standard for version control. Desktop version super easy.</a:t>
            </a:r>
          </a:p>
          <a:p>
            <a:r>
              <a:rPr lang="en-US" sz="2000" dirty="0"/>
              <a:t>SPSS: easy to use UI, easy for standard statistics, frequencies, and chi squares in several clicks. Output can be output to excel</a:t>
            </a:r>
          </a:p>
          <a:p>
            <a:r>
              <a:rPr lang="en-US" sz="2000" dirty="0"/>
              <a:t>Excel: Excellent for making custom bar graphs in a UI. Convenient graph formula shortcuts (drag and drop, </a:t>
            </a:r>
            <a:r>
              <a:rPr lang="en-US" sz="2000" dirty="0" err="1"/>
              <a:t>ctl+d</a:t>
            </a:r>
            <a:r>
              <a:rPr lang="en-US" sz="2000" dirty="0"/>
              <a:t> or u).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71912A-332E-4445-A8B3-897CDC137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318654"/>
              </p:ext>
            </p:extLst>
          </p:nvPr>
        </p:nvGraphicFramePr>
        <p:xfrm>
          <a:off x="6712104" y="3125071"/>
          <a:ext cx="5166906" cy="3211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SPSS Statistics | IBM">
            <a:extLst>
              <a:ext uri="{FF2B5EF4-FFF2-40B4-BE49-F238E27FC236}">
                <a16:creationId xmlns:a16="http://schemas.microsoft.com/office/drawing/2014/main" id="{D083CD66-F7BB-8328-EC64-F6E247FE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04" y="218308"/>
            <a:ext cx="5166906" cy="29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 facts about pandas that will make your day">
            <a:extLst>
              <a:ext uri="{FF2B5EF4-FFF2-40B4-BE49-F238E27FC236}">
                <a16:creationId xmlns:a16="http://schemas.microsoft.com/office/drawing/2014/main" id="{12BB0E6D-2C2D-DDF0-C773-C0CED972D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76" y="46958"/>
            <a:ext cx="4485952" cy="19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0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188-155F-5FE7-69AC-D8E570C3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5" y="-26998"/>
            <a:ext cx="10515600" cy="1325563"/>
          </a:xfrm>
        </p:spPr>
        <p:txBody>
          <a:bodyPr/>
          <a:lstStyle/>
          <a:p>
            <a:r>
              <a:rPr lang="en-US" dirty="0"/>
              <a:t>Statistical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0E81-CD5B-4972-2417-6723AB31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112230"/>
            <a:ext cx="6447692" cy="4351338"/>
          </a:xfrm>
        </p:spPr>
        <p:txBody>
          <a:bodyPr>
            <a:noAutofit/>
          </a:bodyPr>
          <a:lstStyle/>
          <a:p>
            <a:r>
              <a:rPr lang="en-US" sz="2000" dirty="0"/>
              <a:t>Frequencies: spread, distribution, missing or low values</a:t>
            </a:r>
          </a:p>
          <a:p>
            <a:r>
              <a:rPr lang="en-US" sz="2000" dirty="0"/>
              <a:t>Linear Regression: not very useful, not many linear relationships with severity</a:t>
            </a:r>
          </a:p>
          <a:p>
            <a:r>
              <a:rPr lang="en-US" sz="2000" dirty="0"/>
              <a:t>Chi Square: Compares observed and expected results, decides if differences are significant due to relationships between variables, or due to chance. Very useful, all relationships were significant involving accident severity!</a:t>
            </a:r>
          </a:p>
          <a:p>
            <a:pPr lvl="1"/>
            <a:r>
              <a:rPr lang="en-US" sz="2000" dirty="0"/>
              <a:t>Shown as bar graphs, percent of observed/expected to compare magnitude of differences. </a:t>
            </a:r>
          </a:p>
          <a:p>
            <a:r>
              <a:rPr lang="en-US" sz="2000" dirty="0"/>
              <a:t>&gt;100%: More observed than expected</a:t>
            </a:r>
          </a:p>
          <a:p>
            <a:r>
              <a:rPr lang="en-US" sz="2000" dirty="0"/>
              <a:t>&lt;100%: Less observed than expected</a:t>
            </a:r>
          </a:p>
          <a:p>
            <a:r>
              <a:rPr lang="en-US" sz="2000" dirty="0"/>
              <a:t>Mean, median, mode only made sense for age. </a:t>
            </a:r>
          </a:p>
          <a:p>
            <a:r>
              <a:rPr lang="en-US" sz="2000" dirty="0"/>
              <a:t>Not used: frequent item sets (not transactional data), and clustering (data is labelled).</a:t>
            </a:r>
          </a:p>
          <a:p>
            <a:endParaRPr lang="en-US" sz="20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11415C2-070B-4100-9386-204F2564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53" y="167780"/>
            <a:ext cx="5652234" cy="3020897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8CFFAC-E4F9-4871-9D0B-D298A2EF3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70166"/>
              </p:ext>
            </p:extLst>
          </p:nvPr>
        </p:nvGraphicFramePr>
        <p:xfrm>
          <a:off x="6472654" y="3188677"/>
          <a:ext cx="5652234" cy="322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8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96EAD-6BAE-AD05-876B-71B98639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429"/>
            <a:ext cx="3336351" cy="102121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9770-4FC8-BF99-B8DF-FD3DA69E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1264025"/>
            <a:ext cx="11645153" cy="414899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&gt;=65 years, serious and especially fatal accidents are much more likely to occur. Due to lower healing capacity?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80% of those involved in accidents were male, but is this due to more males biking?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(~80%)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 happen in lower speed limits (~30 mph), probably where high contact occurs.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70 mph, fatalities are greatly increased, more dangerous results (~840% above expected)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80% of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accidents happen under dry conditions, but wet conditions are slightly more likely to result in fatalities.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Fatalities were far more likely to occur during 12:00 AM-8:00 AM and 7:45 PM-12:00 AM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(~133% and 149% above expected)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accidents under dark conditions (~80%) . Caused by visibility?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From Other Studies: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the most dangerous times to be 4-5 PM and 7-8 AM (somewhat agrees).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only ~25 percent of accidents on dry surface (very different)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Agrees with most accidents happening at dusk or dawn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only data from Great Britain, road type data was vague and incomplete, no helmet data. No population data to normalize gender results.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nsight Selling: The 8-Slide Framework for a Better Pitch">
            <a:extLst>
              <a:ext uri="{FF2B5EF4-FFF2-40B4-BE49-F238E27FC236}">
                <a16:creationId xmlns:a16="http://schemas.microsoft.com/office/drawing/2014/main" id="{F85CFEAC-7478-4D26-97B8-54603E5D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689" y="3429000"/>
            <a:ext cx="2718828" cy="11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33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6F3AF-5D61-B9F9-8EBF-D83E9496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71510"/>
            <a:ext cx="4024327" cy="549275"/>
          </a:xfrm>
        </p:spPr>
        <p:txBody>
          <a:bodyPr>
            <a:normAutofit/>
          </a:bodyPr>
          <a:lstStyle/>
          <a:p>
            <a:r>
              <a:rPr lang="en-US" sz="3200" dirty="0"/>
              <a:t>Knowledge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0170-9E1F-182F-E7FD-8CF32B84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52" y="799872"/>
            <a:ext cx="5251315" cy="3843666"/>
          </a:xfrm>
        </p:spPr>
        <p:txBody>
          <a:bodyPr>
            <a:noAutofit/>
          </a:bodyPr>
          <a:lstStyle/>
          <a:p>
            <a:r>
              <a:rPr lang="en-US" sz="2000" dirty="0"/>
              <a:t>Not groundbreaking, but found clear patterns</a:t>
            </a:r>
          </a:p>
          <a:p>
            <a:r>
              <a:rPr lang="en-US" sz="2000" dirty="0"/>
              <a:t>Education could greatly reduce number of severe accidents and fatalities </a:t>
            </a:r>
          </a:p>
          <a:p>
            <a:r>
              <a:rPr lang="en-US" sz="2000" dirty="0"/>
              <a:t>Older people (&gt;=65) should be extra cautious due to higher chance of fatality.</a:t>
            </a:r>
          </a:p>
          <a:p>
            <a:r>
              <a:rPr lang="en-US" sz="2000" dirty="0"/>
              <a:t>Avoid biking in the dusk or dark in late and early hours (reduced visibility), esp.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12:00 AM-8:00 AM and 7:45 PM-12:00 AM</a:t>
            </a:r>
            <a:endParaRPr lang="en-US" sz="2000" dirty="0"/>
          </a:p>
          <a:p>
            <a:r>
              <a:rPr lang="en-US" sz="2000" dirty="0"/>
              <a:t>Males seem more likely to be involved in an accident, so should be cautious, but gender was inconclusive due to no population data to normalize.</a:t>
            </a:r>
          </a:p>
          <a:p>
            <a:r>
              <a:rPr lang="en-US" sz="2000" dirty="0"/>
              <a:t>Prevention through habit modification better than controlling/ineffective legal remedies</a:t>
            </a:r>
          </a:p>
          <a:p>
            <a:r>
              <a:rPr lang="en-US" sz="2000" dirty="0"/>
              <a:t>No data included, but helmets probably reduce fatalities (future study)</a:t>
            </a:r>
          </a:p>
        </p:txBody>
      </p:sp>
      <p:pic>
        <p:nvPicPr>
          <p:cNvPr id="4098" name="Picture 2" descr="Education Hour | Voices of Youth">
            <a:extLst>
              <a:ext uri="{FF2B5EF4-FFF2-40B4-BE49-F238E27FC236}">
                <a16:creationId xmlns:a16="http://schemas.microsoft.com/office/drawing/2014/main" id="{38AA516C-1371-8AAF-6859-E81593020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r="20169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</TotalTime>
  <Words>904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Bike Accidents in Great Britain-Data Mining Project</vt:lpstr>
      <vt:lpstr>Data Mining Goals</vt:lpstr>
      <vt:lpstr>Data Preparation </vt:lpstr>
      <vt:lpstr>Tools</vt:lpstr>
      <vt:lpstr>Statistical Techniques</vt:lpstr>
      <vt:lpstr>Insight Gained</vt:lpstr>
      <vt:lpstr>Knowledge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Accidents in Great Britain-Data Mining Project</dc:title>
  <dc:creator>Nick Mavromatis</dc:creator>
  <cp:lastModifiedBy>Nick Mavromatis</cp:lastModifiedBy>
  <cp:revision>54</cp:revision>
  <dcterms:created xsi:type="dcterms:W3CDTF">2023-03-27T15:33:20Z</dcterms:created>
  <dcterms:modified xsi:type="dcterms:W3CDTF">2023-03-27T17:12:09Z</dcterms:modified>
</cp:coreProperties>
</file>