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9"/>
  </p:notes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gregate functions" id="{B2A57BA3-FCAA-4E55-A022-D19B25295D54}">
          <p14:sldIdLst>
            <p14:sldId id="26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onditional statements" id="{5E3F6987-49FF-4064-B5B0-65EA42872678}">
          <p14:sldIdLst>
            <p14:sldId id="264"/>
            <p14:sldId id="263"/>
            <p14:sldId id="267"/>
            <p14:sldId id="268"/>
            <p14:sldId id="269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14D3-F60E-43C0-9D84-C4777095094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1E39-57E1-4AFD-A1BF-633C11CF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B1A04-13E8-48CD-97F9-AC2568E1A8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7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27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9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1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06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3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2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5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9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5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9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1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06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6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0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7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4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8B90-D822-444E-A60E-69669CA1FF2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012C08-47DA-4D13-8DC2-AD17AF369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mysql/mysql_in.asp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prstClr val="white"/>
                </a:solidFill>
                <a:latin typeface="Tw Cen MT" panose="020B0602020104020603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2" y="10"/>
            <a:ext cx="12188389" cy="68579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1"/>
            <a:ext cx="10982063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prstClr val="white"/>
                </a:solidFill>
                <a:latin typeface="Tw Cen MT" panose="020B0602020104020603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5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2" y="3602039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Nicholas Mawulorm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1B9A9-FE4B-4E5B-8E3E-93D4C873DC82}"/>
              </a:ext>
            </a:extLst>
          </p:cNvPr>
          <p:cNvSpPr/>
          <p:nvPr/>
        </p:nvSpPr>
        <p:spPr>
          <a:xfrm>
            <a:off x="3745869" y="7145042"/>
            <a:ext cx="470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https://www.w3schools.com/mysql/mysql_in.asp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1451580" y="3526610"/>
            <a:ext cx="9603275" cy="2047165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column1, column2, ...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table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pattern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ID,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Location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Customers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‘%a';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operator is used with wildcards </a:t>
            </a:r>
            <a:r>
              <a:rPr lang="en-US" sz="2000" b="1" dirty="0">
                <a:solidFill>
                  <a:srgbClr val="C00000"/>
                </a:solidFill>
              </a:rPr>
              <a:t>%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dirty="0">
                <a:solidFill>
                  <a:srgbClr val="C00000"/>
                </a:solidFill>
              </a:rPr>
              <a:t>_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is used in the </a:t>
            </a:r>
            <a:r>
              <a:rPr lang="en-US" sz="2000" b="1" dirty="0">
                <a:solidFill>
                  <a:prstClr val="black"/>
                </a:solidFill>
              </a:rPr>
              <a:t>WHERE </a:t>
            </a:r>
            <a:r>
              <a:rPr lang="en-US" sz="2000" dirty="0">
                <a:solidFill>
                  <a:prstClr val="black"/>
                </a:solidFill>
              </a:rPr>
              <a:t>clause to search for a particular pattern in a column</a:t>
            </a:r>
          </a:p>
        </p:txBody>
      </p:sp>
    </p:spTree>
    <p:extLst>
      <p:ext uri="{BB962C8B-B14F-4D97-AF65-F5344CB8AC3E}">
        <p14:creationId xmlns:p14="http://schemas.microsoft.com/office/powerpoint/2010/main" val="299236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1451580" y="3526610"/>
            <a:ext cx="9603275" cy="2047165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column1, column2, ...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table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pattern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ID,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Location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Customers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‘%a%';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operator is used with wildcards </a:t>
            </a:r>
            <a:r>
              <a:rPr lang="en-US" sz="2000" b="1" dirty="0">
                <a:solidFill>
                  <a:srgbClr val="C00000"/>
                </a:solidFill>
              </a:rPr>
              <a:t>%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dirty="0">
                <a:solidFill>
                  <a:srgbClr val="C00000"/>
                </a:solidFill>
              </a:rPr>
              <a:t>_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is used in the </a:t>
            </a:r>
            <a:r>
              <a:rPr lang="en-US" sz="2000" b="1" dirty="0">
                <a:solidFill>
                  <a:prstClr val="black"/>
                </a:solidFill>
              </a:rPr>
              <a:t>WHERE </a:t>
            </a:r>
            <a:r>
              <a:rPr lang="en-US" sz="2000" dirty="0">
                <a:solidFill>
                  <a:prstClr val="black"/>
                </a:solidFill>
              </a:rPr>
              <a:t>clause to search for a particular pattern in a column</a:t>
            </a:r>
          </a:p>
        </p:txBody>
      </p:sp>
    </p:spTree>
    <p:extLst>
      <p:ext uri="{BB962C8B-B14F-4D97-AF65-F5344CB8AC3E}">
        <p14:creationId xmlns:p14="http://schemas.microsoft.com/office/powerpoint/2010/main" val="419871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0D5DB6-6E4B-4FEF-A232-F65E2DEDC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55982"/>
              </p:ext>
            </p:extLst>
          </p:nvPr>
        </p:nvGraphicFramePr>
        <p:xfrm>
          <a:off x="1293813" y="2249653"/>
          <a:ext cx="9604374" cy="301752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110093866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4190415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WHERE CustomerName LIKE 'a%'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any values that starts with 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337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WHERE </a:t>
                      </a:r>
                      <a:r>
                        <a:rPr lang="en-US" sz="1800" dirty="0" err="1"/>
                        <a:t>CustomerName</a:t>
                      </a:r>
                      <a:r>
                        <a:rPr lang="en-US" sz="1800" dirty="0"/>
                        <a:t> LIKE '%a'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any values that ends with 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713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WHERE CustomerName LIKE '%or%'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Finds any values that have "or" in any 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32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WHERE CustomerName LIKE '_r%'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any values that have "r" in the second 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9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WHERE CustomerName LIKE 'a_%_%'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any values that starts with "a" and are at least 3 characters in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669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WHERE ContactName LIKE 'a%o'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Finds any values that starts with "a" and ends with "o"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67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1451580" y="3526610"/>
            <a:ext cx="9603275" cy="2047165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* FROM Customers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City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'_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ondon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’;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City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dirty="0"/>
              <a:t> '</a:t>
            </a:r>
            <a:r>
              <a:rPr lang="en-US" dirty="0" err="1"/>
              <a:t>ber</a:t>
            </a:r>
            <a:r>
              <a:rPr lang="en-US" dirty="0"/>
              <a:t>%';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operator is used with wildcards </a:t>
            </a:r>
            <a:r>
              <a:rPr lang="en-US" sz="2000" b="1" dirty="0">
                <a:solidFill>
                  <a:srgbClr val="C00000"/>
                </a:solidFill>
              </a:rPr>
              <a:t>%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dirty="0">
                <a:solidFill>
                  <a:srgbClr val="C00000"/>
                </a:solidFill>
              </a:rPr>
              <a:t>_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is used in the </a:t>
            </a:r>
            <a:r>
              <a:rPr lang="en-US" sz="2000" b="1" dirty="0">
                <a:solidFill>
                  <a:prstClr val="black"/>
                </a:solidFill>
              </a:rPr>
              <a:t>WHERE </a:t>
            </a:r>
            <a:r>
              <a:rPr lang="en-US" sz="2000" dirty="0">
                <a:solidFill>
                  <a:prstClr val="black"/>
                </a:solidFill>
              </a:rPr>
              <a:t>clause to search for a particular pattern in a column</a:t>
            </a:r>
          </a:p>
        </p:txBody>
      </p:sp>
    </p:spTree>
    <p:extLst>
      <p:ext uri="{BB962C8B-B14F-4D97-AF65-F5344CB8AC3E}">
        <p14:creationId xmlns:p14="http://schemas.microsoft.com/office/powerpoint/2010/main" val="229288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1451580" y="3526610"/>
            <a:ext cx="9603275" cy="1679196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</a:t>
            </a:r>
            <a:r>
              <a:rPr lang="en-US" i="1" dirty="0"/>
              <a:t>column_name(s)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column_name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 value2</a:t>
            </a:r>
            <a:r>
              <a:rPr lang="en-US" dirty="0"/>
              <a:t>, ...);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 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 ('Germany', 'France', 'UK');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allows you to specify multiple values in a WHERE clause.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is a shorthand for multiple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263809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977044" y="3526610"/>
            <a:ext cx="10552348" cy="1679196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</a:t>
            </a:r>
            <a:r>
              <a:rPr lang="en-US" i="1" dirty="0"/>
              <a:t>column_name(s)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column_name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NOT IN</a:t>
            </a:r>
            <a:r>
              <a:rPr lang="en-US" dirty="0"/>
              <a:t>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 value2</a:t>
            </a:r>
            <a:r>
              <a:rPr lang="en-US" dirty="0"/>
              <a:t>, ...);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 </a:t>
            </a:r>
            <a:r>
              <a:rPr lang="en-US" b="1" dirty="0">
                <a:solidFill>
                  <a:srgbClr val="C00000"/>
                </a:solidFill>
              </a:rPr>
              <a:t>NOT IN</a:t>
            </a:r>
            <a:r>
              <a:rPr lang="en-US" dirty="0"/>
              <a:t> ('Germany', 'France', 'UK');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allows you to specify multiple values in a WHERE clause.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is a shorthand for multiple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222719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708688" y="3526610"/>
            <a:ext cx="11089060" cy="1679196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</a:t>
            </a:r>
            <a:r>
              <a:rPr lang="en-US" i="1" dirty="0"/>
              <a:t>column_name(s)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column_name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 (SELECT </a:t>
            </a:r>
            <a:r>
              <a:rPr lang="en-US" i="1" dirty="0"/>
              <a:t>column </a:t>
            </a:r>
            <a:r>
              <a:rPr lang="en-US" dirty="0"/>
              <a:t>FROM </a:t>
            </a:r>
            <a:r>
              <a:rPr lang="en-US" i="1" dirty="0"/>
              <a:t>table</a:t>
            </a:r>
            <a:r>
              <a:rPr lang="en-US" dirty="0"/>
              <a:t>);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 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 (SELECT Country FROM Suppliers);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8451A-4F05-4B41-90A2-C6303EFA9FBC}"/>
              </a:ext>
            </a:extLst>
          </p:cNvPr>
          <p:cNvSpPr/>
          <p:nvPr/>
        </p:nvSpPr>
        <p:spPr>
          <a:xfrm>
            <a:off x="1451580" y="2004166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allows you to specify multiple values in a WHERE clause.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dirty="0">
                <a:solidFill>
                  <a:prstClr val="black"/>
                </a:solidFill>
              </a:rPr>
              <a:t> operator is a shorthand for multiple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394948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78AD-2E4E-475C-B508-816EF4E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31A3-DD60-44FD-BF48-6937ACDF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Sum()</a:t>
            </a:r>
          </a:p>
          <a:p>
            <a:r>
              <a:rPr lang="en-US" dirty="0"/>
              <a:t>Count() and Count(*)</a:t>
            </a:r>
          </a:p>
          <a:p>
            <a:r>
              <a:rPr lang="en-US" dirty="0"/>
              <a:t>Avg()</a:t>
            </a:r>
          </a:p>
        </p:txBody>
      </p:sp>
    </p:spTree>
    <p:extLst>
      <p:ext uri="{BB962C8B-B14F-4D97-AF65-F5344CB8AC3E}">
        <p14:creationId xmlns:p14="http://schemas.microsoft.com/office/powerpoint/2010/main" val="105733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7ECC-896D-48D6-8A7E-9230FE64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CC4-05D0-48B4-AA1F-C261B28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/>
              <a:t>the minimum </a:t>
            </a:r>
            <a:r>
              <a:rPr lang="en-US" dirty="0"/>
              <a:t>value in a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SELECT </a:t>
            </a:r>
            <a:r>
              <a:rPr lang="en-US" b="1">
                <a:solidFill>
                  <a:srgbClr val="C00000"/>
                </a:solidFill>
              </a:rPr>
              <a:t>MIN</a:t>
            </a:r>
            <a:r>
              <a:rPr lang="en-US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/>
              <a:t>SELECT </a:t>
            </a:r>
            <a:r>
              <a:rPr lang="en-US" b="1">
                <a:solidFill>
                  <a:srgbClr val="C00000"/>
                </a:solidFill>
              </a:rPr>
              <a:t>MIN</a:t>
            </a:r>
            <a:r>
              <a:rPr lang="en-US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20984-705A-4C9C-9274-EADE5588F31D}"/>
              </a:ext>
            </a:extLst>
          </p:cNvPr>
          <p:cNvSpPr/>
          <p:nvPr/>
        </p:nvSpPr>
        <p:spPr>
          <a:xfrm>
            <a:off x="4608709" y="-288235"/>
            <a:ext cx="297458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41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7ECC-896D-48D6-8A7E-9230FE64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CC4-05D0-48B4-AA1F-C261B28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maximum value in a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MAX</a:t>
            </a:r>
            <a:r>
              <a:rPr lang="en-US" dirty="0"/>
              <a:t>(</a:t>
            </a:r>
            <a:r>
              <a:rPr lang="en-US" i="1" dirty="0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MAX</a:t>
            </a:r>
            <a:r>
              <a:rPr lang="en-US" dirty="0"/>
              <a:t>(</a:t>
            </a:r>
            <a:r>
              <a:rPr lang="en-US" i="1" dirty="0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84A05D-1C1A-43D0-AA6C-4649725E805A}"/>
              </a:ext>
            </a:extLst>
          </p:cNvPr>
          <p:cNvSpPr/>
          <p:nvPr/>
        </p:nvSpPr>
        <p:spPr>
          <a:xfrm>
            <a:off x="4608709" y="-288235"/>
            <a:ext cx="297458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56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7ECC-896D-48D6-8A7E-9230FE64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CC4-05D0-48B4-AA1F-C261B28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sum of a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SUM</a:t>
            </a:r>
            <a:r>
              <a:rPr lang="en-US" dirty="0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SUM</a:t>
            </a:r>
            <a:r>
              <a:rPr lang="en-US" dirty="0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AE0B97-AC0A-4BDA-A17E-9B8829038C67}"/>
              </a:ext>
            </a:extLst>
          </p:cNvPr>
          <p:cNvSpPr/>
          <p:nvPr/>
        </p:nvSpPr>
        <p:spPr>
          <a:xfrm>
            <a:off x="4608709" y="-288235"/>
            <a:ext cx="297458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050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7ECC-896D-48D6-8A7E-9230FE64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CC4-05D0-48B4-AA1F-C261B28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total number of values in a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COUNT</a:t>
            </a:r>
            <a:r>
              <a:rPr lang="en-US" dirty="0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COUNT</a:t>
            </a:r>
            <a:r>
              <a:rPr lang="en-US" dirty="0"/>
              <a:t>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B6F176-D82B-47F9-B5C4-762F56CF55F5}"/>
              </a:ext>
            </a:extLst>
          </p:cNvPr>
          <p:cNvSpPr/>
          <p:nvPr/>
        </p:nvSpPr>
        <p:spPr>
          <a:xfrm>
            <a:off x="4608709" y="-288235"/>
            <a:ext cx="297458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6472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7ECC-896D-48D6-8A7E-9230FE64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CC4-05D0-48B4-AA1F-C261B28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values in a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AVG</a:t>
            </a:r>
            <a:r>
              <a:rPr lang="en-US" dirty="0"/>
              <a:t>(</a:t>
            </a:r>
            <a:r>
              <a:rPr lang="en-US" i="1" dirty="0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>
                <a:solidFill>
                  <a:srgbClr val="C00000"/>
                </a:solidFill>
              </a:rPr>
              <a:t>AVG</a:t>
            </a:r>
            <a:r>
              <a:rPr lang="en-US" dirty="0"/>
              <a:t>(</a:t>
            </a:r>
            <a:r>
              <a:rPr lang="en-US" i="1" dirty="0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E3200A-1F0C-4435-9154-38DD79A0456E}"/>
              </a:ext>
            </a:extLst>
          </p:cNvPr>
          <p:cNvSpPr/>
          <p:nvPr/>
        </p:nvSpPr>
        <p:spPr>
          <a:xfrm>
            <a:off x="4608709" y="-288235"/>
            <a:ext cx="297458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5412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D501-0E35-468F-9C6D-BD230FF8B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B881-3AE3-40C1-B27F-7E95955E2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Like, wildcards, in, between</a:t>
            </a:r>
          </a:p>
        </p:txBody>
      </p:sp>
    </p:spTree>
    <p:extLst>
      <p:ext uri="{BB962C8B-B14F-4D97-AF65-F5344CB8AC3E}">
        <p14:creationId xmlns:p14="http://schemas.microsoft.com/office/powerpoint/2010/main" val="379246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6B7-F0AD-42B2-A9F6-EAB5A4C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DEA7F-B985-49A0-9C4C-643EAB2074FF}"/>
              </a:ext>
            </a:extLst>
          </p:cNvPr>
          <p:cNvSpPr/>
          <p:nvPr/>
        </p:nvSpPr>
        <p:spPr>
          <a:xfrm>
            <a:off x="4449419" y="-288235"/>
            <a:ext cx="3293164" cy="696859"/>
          </a:xfrm>
          <a:prstGeom prst="roundRect">
            <a:avLst>
              <a:gd name="adj" fmla="val 32885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b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2A386-1147-4863-A456-E87DB36B092B}"/>
              </a:ext>
            </a:extLst>
          </p:cNvPr>
          <p:cNvSpPr/>
          <p:nvPr/>
        </p:nvSpPr>
        <p:spPr>
          <a:xfrm>
            <a:off x="1451580" y="3526610"/>
            <a:ext cx="9603275" cy="2047165"/>
          </a:xfrm>
          <a:prstGeom prst="roundRect">
            <a:avLst>
              <a:gd name="adj" fmla="val 1044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column1, column2, ...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table</a:t>
            </a:r>
            <a:b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column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Consolas" panose="020B0609020204030204" pitchFamily="49" charset="0"/>
              </a:rPr>
              <a:t>pattern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EXAMPLE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SELECT * 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FROM Customers</a:t>
            </a:r>
          </a:p>
          <a:p>
            <a:pPr lvl="0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‘a%';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59252-A5F2-47A4-95C7-40DC4214E356}"/>
              </a:ext>
            </a:extLst>
          </p:cNvPr>
          <p:cNvSpPr/>
          <p:nvPr/>
        </p:nvSpPr>
        <p:spPr>
          <a:xfrm>
            <a:off x="1451580" y="1994227"/>
            <a:ext cx="9750285" cy="92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operator is used with wildcards </a:t>
            </a:r>
            <a:r>
              <a:rPr lang="en-US" sz="2000" b="1" dirty="0">
                <a:solidFill>
                  <a:srgbClr val="C00000"/>
                </a:solidFill>
              </a:rPr>
              <a:t>%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dirty="0">
                <a:solidFill>
                  <a:srgbClr val="C00000"/>
                </a:solidFill>
              </a:rPr>
              <a:t>_</a:t>
            </a:r>
          </a:p>
          <a:p>
            <a:pPr marL="228594" lvl="0" indent="-228594" defTabSz="914377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is used in the </a:t>
            </a:r>
            <a:r>
              <a:rPr lang="en-US" sz="2000" b="1" dirty="0">
                <a:solidFill>
                  <a:prstClr val="black"/>
                </a:solidFill>
              </a:rPr>
              <a:t>WHERE </a:t>
            </a:r>
            <a:r>
              <a:rPr lang="en-US" sz="2000" dirty="0">
                <a:solidFill>
                  <a:prstClr val="black"/>
                </a:solidFill>
              </a:rPr>
              <a:t>clause to search for a particular pattern in a column</a:t>
            </a:r>
          </a:p>
        </p:txBody>
      </p:sp>
    </p:spTree>
    <p:extLst>
      <p:ext uri="{BB962C8B-B14F-4D97-AF65-F5344CB8AC3E}">
        <p14:creationId xmlns:p14="http://schemas.microsoft.com/office/powerpoint/2010/main" val="6021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509</Words>
  <Application>Microsoft Office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Gill Sans MT</vt:lpstr>
      <vt:lpstr>Tw Cen MT</vt:lpstr>
      <vt:lpstr>Circuit</vt:lpstr>
      <vt:lpstr>Gallery</vt:lpstr>
      <vt:lpstr>Aggregate functions</vt:lpstr>
      <vt:lpstr>List of aggregate functions</vt:lpstr>
      <vt:lpstr>MIN()</vt:lpstr>
      <vt:lpstr>MAX()</vt:lpstr>
      <vt:lpstr>Sum()</vt:lpstr>
      <vt:lpstr>COUNT()</vt:lpstr>
      <vt:lpstr>AVG()</vt:lpstr>
      <vt:lpstr>Conditional statements</vt:lpstr>
      <vt:lpstr>like</vt:lpstr>
      <vt:lpstr>like</vt:lpstr>
      <vt:lpstr>like</vt:lpstr>
      <vt:lpstr>WILDCARDS</vt:lpstr>
      <vt:lpstr>like</vt:lpstr>
      <vt:lpstr>IN</vt:lpstr>
      <vt:lpstr>IN</vt:lpstr>
      <vt:lpstr>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Nicholas Mawulorm</dc:creator>
  <cp:lastModifiedBy>Nicholas Mawulorm</cp:lastModifiedBy>
  <cp:revision>32</cp:revision>
  <dcterms:created xsi:type="dcterms:W3CDTF">2022-09-20T13:22:44Z</dcterms:created>
  <dcterms:modified xsi:type="dcterms:W3CDTF">2022-09-20T14:27:37Z</dcterms:modified>
</cp:coreProperties>
</file>