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9" r:id="rId4"/>
    <p:sldId id="262" r:id="rId5"/>
    <p:sldId id="263" r:id="rId6"/>
    <p:sldId id="265" r:id="rId7"/>
    <p:sldId id="266" r:id="rId8"/>
    <p:sldId id="267" r:id="rId9"/>
    <p:sldId id="268" r:id="rId10"/>
    <p:sldId id="258" r:id="rId11"/>
    <p:sldId id="259" r:id="rId12"/>
    <p:sldId id="26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5489" autoAdjust="0"/>
  </p:normalViewPr>
  <p:slideViewPr>
    <p:cSldViewPr snapToGrid="0" showGuides="1">
      <p:cViewPr>
        <p:scale>
          <a:sx n="66" d="100"/>
          <a:sy n="66" d="100"/>
        </p:scale>
        <p:origin x="1320" y="51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B2B04C-958F-477B-80EE-7798F571A417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50A40B-63E1-42FF-A34C-BF1F440D3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33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System.out.print</a:t>
            </a:r>
            <a:r>
              <a:rPr lang="en-US" b="1" dirty="0"/>
              <a:t>(“Hello</a:t>
            </a:r>
            <a:r>
              <a:rPr lang="en-US" b="1" baseline="0" dirty="0"/>
              <a:t> Java”);</a:t>
            </a:r>
          </a:p>
          <a:p>
            <a:pPr marL="0" indent="0">
              <a:buNone/>
            </a:pPr>
            <a:r>
              <a:rPr lang="en-US" baseline="0" dirty="0"/>
              <a:t>It prints any argument you pass on only one line.</a:t>
            </a:r>
          </a:p>
          <a:p>
            <a:pPr marL="0" indent="0">
              <a:buNone/>
            </a:pPr>
            <a:r>
              <a:rPr lang="en-US" dirty="0"/>
              <a:t>It prints data to the console but the cursor remains at the end of the data in the same line.</a:t>
            </a:r>
          </a:p>
          <a:p>
            <a:pPr marL="0" indent="0">
              <a:buNone/>
            </a:pPr>
            <a:r>
              <a:rPr lang="en-US" baseline="0" dirty="0"/>
              <a:t>Next printing takes</a:t>
            </a:r>
            <a:r>
              <a:rPr lang="en-US" dirty="0"/>
              <a:t> place from the same line</a:t>
            </a:r>
            <a:endParaRPr lang="en-US" baseline="0" dirty="0"/>
          </a:p>
          <a:p>
            <a:pPr marL="0" indent="0">
              <a:buNone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(“Hello</a:t>
            </a:r>
            <a:r>
              <a:rPr lang="en-US" sz="1200" b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Java”);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works just like the first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one but this will send the cursor to the next line after printing.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A40B-63E1-42FF-A34C-BF1F440D3E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15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System.out.print</a:t>
            </a:r>
            <a:r>
              <a:rPr lang="en-US" b="1" dirty="0"/>
              <a:t>(“Hello</a:t>
            </a:r>
            <a:r>
              <a:rPr lang="en-US" b="1" baseline="0" dirty="0"/>
              <a:t> Java”);</a:t>
            </a:r>
          </a:p>
          <a:p>
            <a:pPr marL="0" indent="0">
              <a:buNone/>
            </a:pPr>
            <a:r>
              <a:rPr lang="en-US" baseline="0" dirty="0"/>
              <a:t>It prints any argument you pass on only one line.</a:t>
            </a:r>
          </a:p>
          <a:p>
            <a:pPr marL="0" indent="0">
              <a:buNone/>
            </a:pPr>
            <a:r>
              <a:rPr lang="en-US" dirty="0"/>
              <a:t>It prints data to the console but the cursor remains at the end of the data in the same line.</a:t>
            </a:r>
          </a:p>
          <a:p>
            <a:pPr marL="0" indent="0">
              <a:buNone/>
            </a:pPr>
            <a:r>
              <a:rPr lang="en-US" baseline="0" dirty="0"/>
              <a:t>Next printing takes</a:t>
            </a:r>
            <a:r>
              <a:rPr lang="en-US" dirty="0"/>
              <a:t> place from the same line</a:t>
            </a:r>
            <a:endParaRPr lang="en-US" baseline="0" dirty="0"/>
          </a:p>
          <a:p>
            <a:pPr marL="0" indent="0">
              <a:buNone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(“Hello</a:t>
            </a:r>
            <a:r>
              <a:rPr lang="en-US" sz="1200" b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Java”);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works just like the first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one but this will send the cursor to the next line after printing.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A40B-63E1-42FF-A34C-BF1F440D3E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73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System.out.print</a:t>
            </a:r>
            <a:r>
              <a:rPr lang="en-US" b="1" dirty="0"/>
              <a:t>(“Hello</a:t>
            </a:r>
            <a:r>
              <a:rPr lang="en-US" b="1" baseline="0" dirty="0"/>
              <a:t> Java”);</a:t>
            </a:r>
          </a:p>
          <a:p>
            <a:pPr marL="0" indent="0">
              <a:buNone/>
            </a:pPr>
            <a:r>
              <a:rPr lang="en-US" baseline="0" dirty="0"/>
              <a:t>It prints any argument you pass on only one line.</a:t>
            </a:r>
          </a:p>
          <a:p>
            <a:pPr marL="0" indent="0">
              <a:buNone/>
            </a:pPr>
            <a:r>
              <a:rPr lang="en-US" dirty="0"/>
              <a:t>It prints data to the console but the cursor remains at the end of the data in the same line.</a:t>
            </a:r>
          </a:p>
          <a:p>
            <a:pPr marL="0" indent="0">
              <a:buNone/>
            </a:pPr>
            <a:r>
              <a:rPr lang="en-US" baseline="0" dirty="0"/>
              <a:t>Next printing takes</a:t>
            </a:r>
            <a:r>
              <a:rPr lang="en-US" dirty="0"/>
              <a:t> place from the same line</a:t>
            </a:r>
            <a:endParaRPr lang="en-US" baseline="0" dirty="0"/>
          </a:p>
          <a:p>
            <a:pPr marL="0" indent="0">
              <a:buNone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(“Hello</a:t>
            </a:r>
            <a:r>
              <a:rPr lang="en-US" sz="1200" b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Java”);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works just like the first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one but this will send the cursor to the next line after printing.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A40B-63E1-42FF-A34C-BF1F440D3E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27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System.out.print</a:t>
            </a:r>
            <a:r>
              <a:rPr lang="en-US" b="1" dirty="0"/>
              <a:t>(“Hello</a:t>
            </a:r>
            <a:r>
              <a:rPr lang="en-US" b="1" baseline="0" dirty="0"/>
              <a:t> Java”);</a:t>
            </a:r>
          </a:p>
          <a:p>
            <a:pPr marL="0" indent="0">
              <a:buNone/>
            </a:pPr>
            <a:r>
              <a:rPr lang="en-US" baseline="0" dirty="0"/>
              <a:t>It prints any argument you pass on only one line.</a:t>
            </a:r>
          </a:p>
          <a:p>
            <a:pPr marL="0" indent="0">
              <a:buNone/>
            </a:pPr>
            <a:r>
              <a:rPr lang="en-US" dirty="0"/>
              <a:t>It prints data to the console but the cursor remains at the end of the data in the same line.</a:t>
            </a:r>
          </a:p>
          <a:p>
            <a:pPr marL="0" indent="0">
              <a:buNone/>
            </a:pPr>
            <a:r>
              <a:rPr lang="en-US" baseline="0" dirty="0"/>
              <a:t>Next printing takes</a:t>
            </a:r>
            <a:r>
              <a:rPr lang="en-US" dirty="0"/>
              <a:t> place from the same line</a:t>
            </a:r>
            <a:endParaRPr lang="en-US" baseline="0" dirty="0"/>
          </a:p>
          <a:p>
            <a:pPr marL="0" indent="0">
              <a:buNone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(“Hello</a:t>
            </a:r>
            <a:r>
              <a:rPr lang="en-US" sz="1200" b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Java”);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works just like the first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one but this will send the cursor to the next line after printing.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A40B-63E1-42FF-A34C-BF1F440D3E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34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System.out.print</a:t>
            </a:r>
            <a:r>
              <a:rPr lang="en-US" b="1" dirty="0"/>
              <a:t>(“Hello</a:t>
            </a:r>
            <a:r>
              <a:rPr lang="en-US" b="1" baseline="0" dirty="0"/>
              <a:t> Java”);</a:t>
            </a:r>
          </a:p>
          <a:p>
            <a:pPr marL="0" indent="0">
              <a:buNone/>
            </a:pPr>
            <a:r>
              <a:rPr lang="en-US" baseline="0" dirty="0"/>
              <a:t>It prints any argument you pass on only one line.</a:t>
            </a:r>
          </a:p>
          <a:p>
            <a:pPr marL="0" indent="0">
              <a:buNone/>
            </a:pPr>
            <a:r>
              <a:rPr lang="en-US" dirty="0"/>
              <a:t>It prints data to the console but the cursor remains at the end of the data in the same line.</a:t>
            </a:r>
          </a:p>
          <a:p>
            <a:pPr marL="0" indent="0">
              <a:buNone/>
            </a:pPr>
            <a:r>
              <a:rPr lang="en-US" baseline="0" dirty="0"/>
              <a:t>Next printing takes</a:t>
            </a:r>
            <a:r>
              <a:rPr lang="en-US" dirty="0"/>
              <a:t> place from the same line</a:t>
            </a:r>
            <a:endParaRPr lang="en-US" baseline="0" dirty="0"/>
          </a:p>
          <a:p>
            <a:pPr marL="0" indent="0">
              <a:buNone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(“Hello</a:t>
            </a:r>
            <a:r>
              <a:rPr lang="en-US" sz="1200" b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Java”);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works just like the first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one but this will send the cursor to the next line after printing.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A40B-63E1-42FF-A34C-BF1F440D3E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88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System.out.print</a:t>
            </a:r>
            <a:r>
              <a:rPr lang="en-US" b="1" dirty="0"/>
              <a:t>(“Hello</a:t>
            </a:r>
            <a:r>
              <a:rPr lang="en-US" b="1" baseline="0" dirty="0"/>
              <a:t> Java”);</a:t>
            </a:r>
          </a:p>
          <a:p>
            <a:pPr marL="0" indent="0">
              <a:buNone/>
            </a:pPr>
            <a:r>
              <a:rPr lang="en-US" baseline="0" dirty="0"/>
              <a:t>It prints any argument you pass on only one line.</a:t>
            </a:r>
          </a:p>
          <a:p>
            <a:pPr marL="0" indent="0">
              <a:buNone/>
            </a:pPr>
            <a:r>
              <a:rPr lang="en-US" dirty="0"/>
              <a:t>It prints data to the console but the cursor remains at the end of the data in the same line.</a:t>
            </a:r>
          </a:p>
          <a:p>
            <a:pPr marL="0" indent="0">
              <a:buNone/>
            </a:pPr>
            <a:r>
              <a:rPr lang="en-US" baseline="0" dirty="0"/>
              <a:t>Next printing takes</a:t>
            </a:r>
            <a:r>
              <a:rPr lang="en-US" dirty="0"/>
              <a:t> place from the same line</a:t>
            </a:r>
            <a:endParaRPr lang="en-US" baseline="0" dirty="0"/>
          </a:p>
          <a:p>
            <a:pPr marL="0" indent="0">
              <a:buNone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(“Hello</a:t>
            </a:r>
            <a:r>
              <a:rPr lang="en-US" sz="1200" b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Java”);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works just like the first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one but this will send the cursor to the next line after printing.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A40B-63E1-42FF-A34C-BF1F440D3E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78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System.out.print</a:t>
            </a:r>
            <a:r>
              <a:rPr lang="en-US" b="1" dirty="0"/>
              <a:t>(“Hello</a:t>
            </a:r>
            <a:r>
              <a:rPr lang="en-US" b="1" baseline="0" dirty="0"/>
              <a:t> Java”);</a:t>
            </a:r>
          </a:p>
          <a:p>
            <a:pPr marL="0" indent="0">
              <a:buNone/>
            </a:pPr>
            <a:r>
              <a:rPr lang="en-US" baseline="0" dirty="0"/>
              <a:t>It prints any argument you pass on only one line.</a:t>
            </a:r>
          </a:p>
          <a:p>
            <a:pPr marL="0" indent="0">
              <a:buNone/>
            </a:pPr>
            <a:r>
              <a:rPr lang="en-US" dirty="0"/>
              <a:t>It prints data to the console but the cursor remains at the end of the data in the same line.</a:t>
            </a:r>
          </a:p>
          <a:p>
            <a:pPr marL="0" indent="0">
              <a:buNone/>
            </a:pPr>
            <a:r>
              <a:rPr lang="en-US" baseline="0" dirty="0"/>
              <a:t>Next printing takes</a:t>
            </a:r>
            <a:r>
              <a:rPr lang="en-US" dirty="0"/>
              <a:t> place from the same line</a:t>
            </a:r>
            <a:endParaRPr lang="en-US" baseline="0" dirty="0"/>
          </a:p>
          <a:p>
            <a:pPr marL="0" indent="0">
              <a:buNone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(“Hello</a:t>
            </a:r>
            <a:r>
              <a:rPr lang="en-US" sz="1200" b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Java”);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works just like the first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one but this will send the cursor to the next line after printing.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A40B-63E1-42FF-A34C-BF1F440D3E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32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System.out.print</a:t>
            </a:r>
            <a:r>
              <a:rPr lang="en-US" b="1" dirty="0"/>
              <a:t>(“Hello</a:t>
            </a:r>
            <a:r>
              <a:rPr lang="en-US" b="1" baseline="0" dirty="0"/>
              <a:t> Java”);</a:t>
            </a:r>
          </a:p>
          <a:p>
            <a:pPr marL="0" indent="0">
              <a:buNone/>
            </a:pPr>
            <a:r>
              <a:rPr lang="en-US" baseline="0" dirty="0"/>
              <a:t>It prints any argument you pass on only one line.</a:t>
            </a:r>
          </a:p>
          <a:p>
            <a:pPr marL="0" indent="0">
              <a:buNone/>
            </a:pPr>
            <a:r>
              <a:rPr lang="en-US" dirty="0"/>
              <a:t>It prints data to the console but the cursor remains at the end of the data in the same line.</a:t>
            </a:r>
          </a:p>
          <a:p>
            <a:pPr marL="0" indent="0">
              <a:buNone/>
            </a:pPr>
            <a:r>
              <a:rPr lang="en-US" baseline="0" dirty="0"/>
              <a:t>Next printing takes</a:t>
            </a:r>
            <a:r>
              <a:rPr lang="en-US" dirty="0"/>
              <a:t> place from the same line</a:t>
            </a:r>
            <a:endParaRPr lang="en-US" baseline="0" dirty="0"/>
          </a:p>
          <a:p>
            <a:pPr marL="0" indent="0">
              <a:buNone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(“Hello</a:t>
            </a:r>
            <a:r>
              <a:rPr lang="en-US" sz="1200" b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Java”);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works just like the first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one but this will send the cursor to the next line after printing.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A40B-63E1-42FF-A34C-BF1F440D3E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33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2E50-D002-4701-9E3E-A2F8F392A0AE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67F9-A83C-46F3-AA7F-1DA087CBA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11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2E50-D002-4701-9E3E-A2F8F392A0AE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67F9-A83C-46F3-AA7F-1DA087CBA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27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2E50-D002-4701-9E3E-A2F8F392A0AE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67F9-A83C-46F3-AA7F-1DA087CBA8B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664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2E50-D002-4701-9E3E-A2F8F392A0AE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67F9-A83C-46F3-AA7F-1DA087CBA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65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2E50-D002-4701-9E3E-A2F8F392A0AE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67F9-A83C-46F3-AA7F-1DA087CBA8B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1815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2E50-D002-4701-9E3E-A2F8F392A0AE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67F9-A83C-46F3-AA7F-1DA087CBA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18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2E50-D002-4701-9E3E-A2F8F392A0AE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67F9-A83C-46F3-AA7F-1DA087CBA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72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2E50-D002-4701-9E3E-A2F8F392A0AE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67F9-A83C-46F3-AA7F-1DA087CBA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9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2E50-D002-4701-9E3E-A2F8F392A0AE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67F9-A83C-46F3-AA7F-1DA087CBA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93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2E50-D002-4701-9E3E-A2F8F392A0AE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67F9-A83C-46F3-AA7F-1DA087CBA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0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2E50-D002-4701-9E3E-A2F8F392A0AE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67F9-A83C-46F3-AA7F-1DA087CBA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25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2E50-D002-4701-9E3E-A2F8F392A0AE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67F9-A83C-46F3-AA7F-1DA087CBA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93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2E50-D002-4701-9E3E-A2F8F392A0AE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67F9-A83C-46F3-AA7F-1DA087CBA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90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2E50-D002-4701-9E3E-A2F8F392A0AE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67F9-A83C-46F3-AA7F-1DA087CBA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2E50-D002-4701-9E3E-A2F8F392A0AE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67F9-A83C-46F3-AA7F-1DA087CBA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62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2E50-D002-4701-9E3E-A2F8F392A0AE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67F9-A83C-46F3-AA7F-1DA087CBA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E2E50-D002-4701-9E3E-A2F8F392A0AE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F0A67F9-A83C-46F3-AA7F-1DA087CBA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8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4676-E771-4B91-B83D-05F028F5B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486" y="2128763"/>
            <a:ext cx="7766936" cy="1646302"/>
          </a:xfrm>
        </p:spPr>
        <p:txBody>
          <a:bodyPr/>
          <a:lstStyle/>
          <a:p>
            <a:r>
              <a:rPr lang="en-US" dirty="0"/>
              <a:t>JOIN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3CE3D6-2E1A-43B8-9EC4-F012A2960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7486" y="3775062"/>
            <a:ext cx="7766936" cy="1096899"/>
          </a:xfrm>
        </p:spPr>
        <p:txBody>
          <a:bodyPr/>
          <a:lstStyle/>
          <a:p>
            <a:r>
              <a:rPr lang="en-US" dirty="0"/>
              <a:t>Nicholas Mawulorm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824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70C36-1BAE-4D4D-B555-F703F0D3B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686" y="1001485"/>
            <a:ext cx="8596668" cy="1320800"/>
          </a:xfrm>
        </p:spPr>
        <p:txBody>
          <a:bodyPr/>
          <a:lstStyle/>
          <a:p>
            <a:r>
              <a:rPr lang="en-US" dirty="0"/>
              <a:t>Printing to the console (</a:t>
            </a:r>
            <a:r>
              <a:rPr lang="en-US" dirty="0" err="1"/>
              <a:t>print</a:t>
            </a:r>
            <a:r>
              <a:rPr lang="en-US" b="1" dirty="0" err="1">
                <a:solidFill>
                  <a:schemeClr val="accent5"/>
                </a:solidFill>
              </a:rPr>
              <a:t>ln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EB463-800C-4558-9ACE-4CB704D95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686" y="2552474"/>
            <a:ext cx="8596668" cy="3880773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en-US" dirty="0" err="1"/>
              <a:t>System.out.println</a:t>
            </a:r>
            <a:r>
              <a:rPr lang="en-US" dirty="0"/>
              <a:t>(“Hello Java”);</a:t>
            </a:r>
          </a:p>
          <a:p>
            <a:pPr marL="0" indent="0">
              <a:buNone/>
            </a:pPr>
            <a:r>
              <a:rPr lang="en-US" dirty="0" err="1"/>
              <a:t>System.out.print</a:t>
            </a:r>
            <a:r>
              <a:rPr lang="en-US" dirty="0"/>
              <a:t>(“This is my first time coding”);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4440B7B-AD7A-4A14-88D2-78826276D8F9}"/>
              </a:ext>
            </a:extLst>
          </p:cNvPr>
          <p:cNvSpPr/>
          <p:nvPr/>
        </p:nvSpPr>
        <p:spPr>
          <a:xfrm>
            <a:off x="746090" y="3820885"/>
            <a:ext cx="10786905" cy="2434213"/>
          </a:xfrm>
          <a:prstGeom prst="roundRect">
            <a:avLst>
              <a:gd name="adj" fmla="val 13984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91440" bIns="2743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BA569F-00A6-4291-97CA-AE2103468E8F}"/>
              </a:ext>
            </a:extLst>
          </p:cNvPr>
          <p:cNvSpPr txBox="1"/>
          <p:nvPr/>
        </p:nvSpPr>
        <p:spPr>
          <a:xfrm>
            <a:off x="1354853" y="4144845"/>
            <a:ext cx="1359319" cy="374197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/>
              <a:t>OUTPUT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B0F2F1-EE06-45A6-A636-6A1434B28882}"/>
              </a:ext>
            </a:extLst>
          </p:cNvPr>
          <p:cNvSpPr txBox="1"/>
          <p:nvPr/>
        </p:nvSpPr>
        <p:spPr>
          <a:xfrm>
            <a:off x="1306285" y="4786905"/>
            <a:ext cx="99132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Hello Java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This is my first time coding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566F5803-1A98-4556-8602-6E14F6EB7F05}"/>
              </a:ext>
            </a:extLst>
          </p:cNvPr>
          <p:cNvSpPr/>
          <p:nvPr/>
        </p:nvSpPr>
        <p:spPr>
          <a:xfrm>
            <a:off x="1064381" y="137885"/>
            <a:ext cx="2443238" cy="28544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Printing to console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6095DB8E-31C2-4F35-96E9-E7FCCF9F0CC8}"/>
              </a:ext>
            </a:extLst>
          </p:cNvPr>
          <p:cNvSpPr/>
          <p:nvPr/>
        </p:nvSpPr>
        <p:spPr>
          <a:xfrm>
            <a:off x="3507619" y="137885"/>
            <a:ext cx="2360991" cy="285448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Left join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A15E81CF-B2C9-4C3F-9B92-2BF4DFAE680A}"/>
              </a:ext>
            </a:extLst>
          </p:cNvPr>
          <p:cNvSpPr/>
          <p:nvPr/>
        </p:nvSpPr>
        <p:spPr>
          <a:xfrm>
            <a:off x="5868610" y="137885"/>
            <a:ext cx="2593220" cy="285448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Initializing variable</a:t>
            </a:r>
          </a:p>
        </p:txBody>
      </p:sp>
    </p:spTree>
    <p:extLst>
      <p:ext uri="{BB962C8B-B14F-4D97-AF65-F5344CB8AC3E}">
        <p14:creationId xmlns:p14="http://schemas.microsoft.com/office/powerpoint/2010/main" val="35532282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CB2CF5B-D9EB-4795-9C3E-275FB201A2F4}"/>
              </a:ext>
            </a:extLst>
          </p:cNvPr>
          <p:cNvSpPr/>
          <p:nvPr/>
        </p:nvSpPr>
        <p:spPr>
          <a:xfrm>
            <a:off x="783770" y="2433562"/>
            <a:ext cx="10624460" cy="3560837"/>
          </a:xfrm>
          <a:prstGeom prst="roundRect">
            <a:avLst>
              <a:gd name="adj" fmla="val 10145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91440" bIns="2743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endParaRPr lang="en-US" sz="3600"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983858-EB57-4ECB-B7C6-5EACFC0F5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381" y="1006324"/>
            <a:ext cx="8596668" cy="1320800"/>
          </a:xfrm>
        </p:spPr>
        <p:txBody>
          <a:bodyPr/>
          <a:lstStyle/>
          <a:p>
            <a:r>
              <a:rPr lang="en-US" dirty="0"/>
              <a:t>Declaring a variable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F3514F-FC96-40F1-A37A-B90394AFD913}"/>
              </a:ext>
            </a:extLst>
          </p:cNvPr>
          <p:cNvSpPr txBox="1"/>
          <p:nvPr/>
        </p:nvSpPr>
        <p:spPr>
          <a:xfrm>
            <a:off x="1499997" y="2645037"/>
            <a:ext cx="725528" cy="374197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/>
              <a:t>IDE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52C860-469A-4097-B45F-7593BFCC44D6}"/>
              </a:ext>
            </a:extLst>
          </p:cNvPr>
          <p:cNvSpPr txBox="1"/>
          <p:nvPr/>
        </p:nvSpPr>
        <p:spPr>
          <a:xfrm>
            <a:off x="1286933" y="3584512"/>
            <a:ext cx="8931124" cy="1844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6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3600" dirty="0">
                <a:solidFill>
                  <a:prstClr val="white"/>
                </a:solidFill>
                <a:latin typeface="Consolas" panose="020B0609020204030204" pitchFamily="49" charset="0"/>
              </a:rPr>
              <a:t>name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6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age, size, weight;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6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Boolean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isValid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49597B5C-D461-4713-BA4D-8AF731AB261C}"/>
              </a:ext>
            </a:extLst>
          </p:cNvPr>
          <p:cNvSpPr/>
          <p:nvPr/>
        </p:nvSpPr>
        <p:spPr>
          <a:xfrm>
            <a:off x="1064381" y="137885"/>
            <a:ext cx="2443238" cy="285448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Printing to console</a:t>
            </a: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FB9412BE-D00C-4E86-AA54-E3B880CC401E}"/>
              </a:ext>
            </a:extLst>
          </p:cNvPr>
          <p:cNvSpPr/>
          <p:nvPr/>
        </p:nvSpPr>
        <p:spPr>
          <a:xfrm>
            <a:off x="3507619" y="137885"/>
            <a:ext cx="2360991" cy="28544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Declaring variable</a:t>
            </a: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D49096A7-9D02-4A4D-A343-8BC01FCEDC9C}"/>
              </a:ext>
            </a:extLst>
          </p:cNvPr>
          <p:cNvSpPr/>
          <p:nvPr/>
        </p:nvSpPr>
        <p:spPr>
          <a:xfrm>
            <a:off x="5868610" y="137885"/>
            <a:ext cx="2593220" cy="285448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Initializing variable</a:t>
            </a:r>
          </a:p>
        </p:txBody>
      </p:sp>
    </p:spTree>
    <p:extLst>
      <p:ext uri="{BB962C8B-B14F-4D97-AF65-F5344CB8AC3E}">
        <p14:creationId xmlns:p14="http://schemas.microsoft.com/office/powerpoint/2010/main" val="16386863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92EFED6-4C56-4D7E-9FD1-CFE2320F9D8A}"/>
              </a:ext>
            </a:extLst>
          </p:cNvPr>
          <p:cNvSpPr/>
          <p:nvPr/>
        </p:nvSpPr>
        <p:spPr>
          <a:xfrm>
            <a:off x="838199" y="2298096"/>
            <a:ext cx="10550677" cy="3889828"/>
          </a:xfrm>
          <a:prstGeom prst="roundRect">
            <a:avLst>
              <a:gd name="adj" fmla="val 11568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91440" bIns="2743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endParaRPr lang="en-US" sz="3600"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FE0E28-0FA1-4326-8BD7-C1F23A0B4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334" y="1064381"/>
            <a:ext cx="8596668" cy="1320800"/>
          </a:xfrm>
        </p:spPr>
        <p:txBody>
          <a:bodyPr/>
          <a:lstStyle/>
          <a:p>
            <a:r>
              <a:rPr lang="en-US" dirty="0"/>
              <a:t>Initializing Variables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1C619A-95C4-4B79-842B-99E50097726A}"/>
              </a:ext>
            </a:extLst>
          </p:cNvPr>
          <p:cNvSpPr txBox="1"/>
          <p:nvPr/>
        </p:nvSpPr>
        <p:spPr>
          <a:xfrm>
            <a:off x="1398396" y="2532893"/>
            <a:ext cx="725528" cy="374197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/>
              <a:t>IDE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BD6C67-80E6-45B9-AFAF-99F8EBC86D29}"/>
              </a:ext>
            </a:extLst>
          </p:cNvPr>
          <p:cNvSpPr txBox="1"/>
          <p:nvPr/>
        </p:nvSpPr>
        <p:spPr>
          <a:xfrm>
            <a:off x="1312333" y="3429000"/>
            <a:ext cx="6096000" cy="24714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6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name = “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Jemima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”;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6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age = </a:t>
            </a:r>
            <a:r>
              <a:rPr lang="en-US" sz="3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15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6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size = </a:t>
            </a:r>
            <a:r>
              <a:rPr lang="en-US" sz="3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15+35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600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isValid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lang="en-US" sz="3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4F829BCF-6133-4AC4-B5AE-95BDEE35BF32}"/>
              </a:ext>
            </a:extLst>
          </p:cNvPr>
          <p:cNvSpPr/>
          <p:nvPr/>
        </p:nvSpPr>
        <p:spPr>
          <a:xfrm>
            <a:off x="1064381" y="137885"/>
            <a:ext cx="2443238" cy="285448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Printing to console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1AF1ACA2-3478-49DC-B744-A38A726DCBC5}"/>
              </a:ext>
            </a:extLst>
          </p:cNvPr>
          <p:cNvSpPr/>
          <p:nvPr/>
        </p:nvSpPr>
        <p:spPr>
          <a:xfrm>
            <a:off x="3507619" y="137885"/>
            <a:ext cx="2360991" cy="285448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Declaring variable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2DE26B53-C88A-4BA9-9608-EB4671F3ABF7}"/>
              </a:ext>
            </a:extLst>
          </p:cNvPr>
          <p:cNvSpPr/>
          <p:nvPr/>
        </p:nvSpPr>
        <p:spPr>
          <a:xfrm>
            <a:off x="5868610" y="137885"/>
            <a:ext cx="2593220" cy="28544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Initializing variable</a:t>
            </a:r>
          </a:p>
        </p:txBody>
      </p:sp>
    </p:spTree>
    <p:extLst>
      <p:ext uri="{BB962C8B-B14F-4D97-AF65-F5344CB8AC3E}">
        <p14:creationId xmlns:p14="http://schemas.microsoft.com/office/powerpoint/2010/main" val="16390282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261B7-5B9C-4325-BECC-B803EEBBA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CF7EE-1E19-4667-BDED-9613F1B7B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666" y="2581502"/>
            <a:ext cx="8596668" cy="3880773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23900" b="1" dirty="0">
                <a:latin typeface="Edwardian Script ITC" panose="030303020407070D0804" pitchFamily="66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616233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EEE0DF78-8A96-454D-90B4-666E10D84EA4}"/>
              </a:ext>
            </a:extLst>
          </p:cNvPr>
          <p:cNvSpPr/>
          <p:nvPr/>
        </p:nvSpPr>
        <p:spPr>
          <a:xfrm>
            <a:off x="2312610" y="1018184"/>
            <a:ext cx="7523238" cy="518795"/>
          </a:xfrm>
          <a:prstGeom prst="chevron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Join Statement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F3B2F25-D9A9-469A-92E5-E2A9B34C1FD6}"/>
              </a:ext>
            </a:extLst>
          </p:cNvPr>
          <p:cNvCxnSpPr>
            <a:cxnSpLocks/>
          </p:cNvCxnSpPr>
          <p:nvPr/>
        </p:nvCxnSpPr>
        <p:spPr>
          <a:xfrm>
            <a:off x="2351314" y="1761067"/>
            <a:ext cx="74274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2285511-248E-4475-A742-2C9E453F355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312609" y="2048831"/>
            <a:ext cx="7523238" cy="707886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JOIN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clause is used to combine rows from two or more tables, based on a related column between them. 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B56FD4-093E-4F12-9D3E-9C0F3A67CF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959" y="3930630"/>
            <a:ext cx="1905000" cy="1381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0B24C0-AD69-47F9-91EB-2CA134C29E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3846641"/>
            <a:ext cx="1905000" cy="1381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9780EE-7C38-43EE-AC8D-FF7A005587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583" y="3846641"/>
            <a:ext cx="19050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99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D3376584-68D8-4B02-8D41-4E91766EF7F2}"/>
              </a:ext>
            </a:extLst>
          </p:cNvPr>
          <p:cNvSpPr/>
          <p:nvPr/>
        </p:nvSpPr>
        <p:spPr>
          <a:xfrm>
            <a:off x="2351314" y="3044481"/>
            <a:ext cx="7484534" cy="35995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A96C5920-54E1-4AF5-A98A-1963FE86C78B}"/>
              </a:ext>
            </a:extLst>
          </p:cNvPr>
          <p:cNvSpPr/>
          <p:nvPr/>
        </p:nvSpPr>
        <p:spPr>
          <a:xfrm>
            <a:off x="2530324" y="3496843"/>
            <a:ext cx="7296672" cy="518795"/>
          </a:xfrm>
          <a:prstGeom prst="chevron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bg2">
                    <a:lumMod val="25000"/>
                  </a:schemeClr>
                </a:solidFill>
              </a:rPr>
              <a:t>Inner join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01938313-A462-4336-B456-4F03AA235558}"/>
              </a:ext>
            </a:extLst>
          </p:cNvPr>
          <p:cNvSpPr/>
          <p:nvPr/>
        </p:nvSpPr>
        <p:spPr>
          <a:xfrm>
            <a:off x="2530324" y="4588484"/>
            <a:ext cx="7051043" cy="518795"/>
          </a:xfrm>
          <a:prstGeom prst="chevron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bg2">
                    <a:lumMod val="25000"/>
                  </a:schemeClr>
                </a:solidFill>
              </a:rPr>
              <a:t>Left join</a:t>
            </a: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CC8C8738-8EAF-4EDE-A178-30C0102AA7DD}"/>
              </a:ext>
            </a:extLst>
          </p:cNvPr>
          <p:cNvSpPr/>
          <p:nvPr/>
        </p:nvSpPr>
        <p:spPr>
          <a:xfrm>
            <a:off x="2530322" y="5680125"/>
            <a:ext cx="7744589" cy="518795"/>
          </a:xfrm>
          <a:prstGeom prst="chevron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bg2">
                    <a:lumMod val="25000"/>
                  </a:schemeClr>
                </a:solidFill>
              </a:rPr>
              <a:t>Right join</a:t>
            </a: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EEE0DF78-8A96-454D-90B4-666E10D84EA4}"/>
              </a:ext>
            </a:extLst>
          </p:cNvPr>
          <p:cNvSpPr/>
          <p:nvPr/>
        </p:nvSpPr>
        <p:spPr>
          <a:xfrm>
            <a:off x="2312610" y="1018184"/>
            <a:ext cx="7523238" cy="518795"/>
          </a:xfrm>
          <a:prstGeom prst="chevron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Join Statement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F3B2F25-D9A9-469A-92E5-E2A9B34C1FD6}"/>
              </a:ext>
            </a:extLst>
          </p:cNvPr>
          <p:cNvCxnSpPr>
            <a:cxnSpLocks/>
          </p:cNvCxnSpPr>
          <p:nvPr/>
        </p:nvCxnSpPr>
        <p:spPr>
          <a:xfrm>
            <a:off x="2351314" y="1761067"/>
            <a:ext cx="74274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2285511-248E-4475-A742-2C9E453F355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312609" y="2048831"/>
            <a:ext cx="7523238" cy="707886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JOIN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clause is used to combine rows from two or more tables, based on a related column between them. 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165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21068-118E-46AC-9D3C-21B7D784A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96647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dirty="0"/>
              <a:t>Inner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85FD8-DDD9-4D8A-98F8-A3951BF1F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5959"/>
            <a:ext cx="10515600" cy="7522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The INNER JOIN keyword selects records that have matching values in both tables</a:t>
            </a:r>
            <a:endParaRPr lang="en-US" sz="2400" baseline="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4E232B-A9EB-4A76-9D2C-5117F956DF56}"/>
              </a:ext>
            </a:extLst>
          </p:cNvPr>
          <p:cNvSpPr/>
          <p:nvPr/>
        </p:nvSpPr>
        <p:spPr>
          <a:xfrm>
            <a:off x="702547" y="3297383"/>
            <a:ext cx="10786905" cy="2952878"/>
          </a:xfrm>
          <a:prstGeom prst="roundRect">
            <a:avLst>
              <a:gd name="adj" fmla="val 13984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91440" bIns="2743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A17440-A35F-4F09-8E08-69498226F4AD}"/>
              </a:ext>
            </a:extLst>
          </p:cNvPr>
          <p:cNvSpPr txBox="1"/>
          <p:nvPr/>
        </p:nvSpPr>
        <p:spPr>
          <a:xfrm>
            <a:off x="1064381" y="3441850"/>
            <a:ext cx="1359319" cy="374197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/>
              <a:t>SYNTAX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A10F1F-1472-435A-B5BE-7DB615AB1294}"/>
              </a:ext>
            </a:extLst>
          </p:cNvPr>
          <p:cNvSpPr txBox="1"/>
          <p:nvPr/>
        </p:nvSpPr>
        <p:spPr>
          <a:xfrm>
            <a:off x="919608" y="3874558"/>
            <a:ext cx="1056984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sz="3200" dirty="0">
                <a:solidFill>
                  <a:prstClr val="white"/>
                </a:solidFill>
                <a:latin typeface="Consolas" panose="020B0609020204030204" pitchFamily="49" charset="0"/>
              </a:rPr>
              <a:t>SELECT </a:t>
            </a:r>
            <a:r>
              <a:rPr lang="en-US" sz="3200" dirty="0" err="1">
                <a:solidFill>
                  <a:prstClr val="white"/>
                </a:solidFill>
                <a:latin typeface="Consolas" panose="020B0609020204030204" pitchFamily="49" charset="0"/>
              </a:rPr>
              <a:t>column_name</a:t>
            </a:r>
            <a:r>
              <a:rPr lang="en-US" sz="3200" dirty="0">
                <a:solidFill>
                  <a:prstClr val="white"/>
                </a:solidFill>
                <a:latin typeface="Consolas" panose="020B0609020204030204" pitchFamily="49" charset="0"/>
              </a:rPr>
              <a:t>(s)</a:t>
            </a:r>
          </a:p>
          <a:p>
            <a:pPr lvl="0" defTabSz="914400">
              <a:defRPr/>
            </a:pPr>
            <a:r>
              <a:rPr lang="en-US" sz="3200" dirty="0">
                <a:solidFill>
                  <a:prstClr val="white"/>
                </a:solidFill>
                <a:latin typeface="Consolas" panose="020B0609020204030204" pitchFamily="49" charset="0"/>
              </a:rPr>
              <a:t>FROM table1</a:t>
            </a:r>
          </a:p>
          <a:p>
            <a:pPr lvl="0" defTabSz="914400">
              <a:defRPr/>
            </a:pPr>
            <a:r>
              <a:rPr lang="en-US" sz="3200" dirty="0">
                <a:solidFill>
                  <a:prstClr val="white"/>
                </a:solidFill>
                <a:latin typeface="Consolas" panose="020B0609020204030204" pitchFamily="49" charset="0"/>
              </a:rPr>
              <a:t>INNER JOIN table2</a:t>
            </a:r>
          </a:p>
          <a:p>
            <a:pPr lvl="0" defTabSz="914400">
              <a:defRPr/>
            </a:pPr>
            <a:r>
              <a:rPr lang="en-US" sz="3200" dirty="0">
                <a:solidFill>
                  <a:prstClr val="white"/>
                </a:solidFill>
                <a:latin typeface="Consolas" panose="020B0609020204030204" pitchFamily="49" charset="0"/>
              </a:rPr>
              <a:t>ON table1.column_name = table2.column_name;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A96C5920-54E1-4AF5-A98A-1963FE86C78B}"/>
              </a:ext>
            </a:extLst>
          </p:cNvPr>
          <p:cNvSpPr/>
          <p:nvPr/>
        </p:nvSpPr>
        <p:spPr>
          <a:xfrm>
            <a:off x="1064381" y="137885"/>
            <a:ext cx="2443238" cy="28544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Inner join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01938313-A462-4336-B456-4F03AA235558}"/>
              </a:ext>
            </a:extLst>
          </p:cNvPr>
          <p:cNvSpPr/>
          <p:nvPr/>
        </p:nvSpPr>
        <p:spPr>
          <a:xfrm>
            <a:off x="3507619" y="137885"/>
            <a:ext cx="2360991" cy="285448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Left join</a:t>
            </a: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CC8C8738-8EAF-4EDE-A178-30C0102AA7DD}"/>
              </a:ext>
            </a:extLst>
          </p:cNvPr>
          <p:cNvSpPr/>
          <p:nvPr/>
        </p:nvSpPr>
        <p:spPr>
          <a:xfrm>
            <a:off x="5868610" y="137885"/>
            <a:ext cx="2593220" cy="285448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Right join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7886643-0FDC-498D-9DBE-0251F463E20A}"/>
              </a:ext>
            </a:extLst>
          </p:cNvPr>
          <p:cNvSpPr/>
          <p:nvPr/>
        </p:nvSpPr>
        <p:spPr>
          <a:xfrm>
            <a:off x="13386916" y="3268261"/>
            <a:ext cx="10786905" cy="2952878"/>
          </a:xfrm>
          <a:prstGeom prst="roundRect">
            <a:avLst>
              <a:gd name="adj" fmla="val 13984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91440" bIns="2743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EA34D9-82D6-4472-9AAD-3E85D30A378C}"/>
              </a:ext>
            </a:extLst>
          </p:cNvPr>
          <p:cNvSpPr txBox="1"/>
          <p:nvPr/>
        </p:nvSpPr>
        <p:spPr>
          <a:xfrm>
            <a:off x="13748750" y="3412728"/>
            <a:ext cx="1359319" cy="374197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/>
              <a:t>Example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B46306-0519-4BC5-8E9E-59AAA86F1AA7}"/>
              </a:ext>
            </a:extLst>
          </p:cNvPr>
          <p:cNvSpPr txBox="1"/>
          <p:nvPr/>
        </p:nvSpPr>
        <p:spPr>
          <a:xfrm>
            <a:off x="13603977" y="3845436"/>
            <a:ext cx="1056984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sz="3200" dirty="0">
                <a:solidFill>
                  <a:prstClr val="white"/>
                </a:solidFill>
                <a:latin typeface="Consolas" panose="020B0609020204030204" pitchFamily="49" charset="0"/>
              </a:rPr>
              <a:t>SELECT </a:t>
            </a:r>
            <a:r>
              <a:rPr lang="en-US" sz="3200" dirty="0" err="1">
                <a:solidFill>
                  <a:prstClr val="white"/>
                </a:solidFill>
                <a:latin typeface="Consolas" panose="020B0609020204030204" pitchFamily="49" charset="0"/>
              </a:rPr>
              <a:t>Orders.OrderID</a:t>
            </a:r>
            <a:r>
              <a:rPr lang="en-US" sz="3200" dirty="0">
                <a:solidFill>
                  <a:prstClr val="white"/>
                </a:solidFill>
                <a:latin typeface="Consolas" panose="020B0609020204030204" pitchFamily="49" charset="0"/>
              </a:rPr>
              <a:t>, </a:t>
            </a:r>
            <a:r>
              <a:rPr lang="en-US" sz="3200" dirty="0" err="1">
                <a:solidFill>
                  <a:prstClr val="white"/>
                </a:solidFill>
                <a:latin typeface="Consolas" panose="020B0609020204030204" pitchFamily="49" charset="0"/>
              </a:rPr>
              <a:t>Customers.CustomerName</a:t>
            </a:r>
            <a:endParaRPr lang="en-US" sz="3200" dirty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 lvl="0" defTabSz="914400">
              <a:defRPr/>
            </a:pPr>
            <a:r>
              <a:rPr lang="en-US" sz="3200" dirty="0">
                <a:solidFill>
                  <a:prstClr val="white"/>
                </a:solidFill>
                <a:latin typeface="Consolas" panose="020B0609020204030204" pitchFamily="49" charset="0"/>
              </a:rPr>
              <a:t>FROM Orders</a:t>
            </a:r>
          </a:p>
          <a:p>
            <a:pPr lvl="0" defTabSz="914400">
              <a:defRPr/>
            </a:pPr>
            <a:r>
              <a:rPr lang="en-US" sz="3200" dirty="0">
                <a:solidFill>
                  <a:prstClr val="white"/>
                </a:solidFill>
                <a:latin typeface="Consolas" panose="020B0609020204030204" pitchFamily="49" charset="0"/>
              </a:rPr>
              <a:t>INNER JOIN Customers ON </a:t>
            </a:r>
            <a:r>
              <a:rPr lang="en-US" sz="3200" dirty="0" err="1">
                <a:solidFill>
                  <a:prstClr val="white"/>
                </a:solidFill>
                <a:latin typeface="Consolas" panose="020B0609020204030204" pitchFamily="49" charset="0"/>
              </a:rPr>
              <a:t>Orders.CustomerID</a:t>
            </a:r>
            <a:r>
              <a:rPr lang="en-US" sz="3200" dirty="0">
                <a:solidFill>
                  <a:prstClr val="white"/>
                </a:solidFill>
                <a:latin typeface="Consolas" panose="020B0609020204030204" pitchFamily="49" charset="0"/>
              </a:rPr>
              <a:t> = </a:t>
            </a:r>
            <a:r>
              <a:rPr lang="en-US" sz="3200" dirty="0" err="1">
                <a:solidFill>
                  <a:prstClr val="white"/>
                </a:solidFill>
                <a:latin typeface="Consolas" panose="020B0609020204030204" pitchFamily="49" charset="0"/>
              </a:rPr>
              <a:t>Customers.CustomerID</a:t>
            </a:r>
            <a:r>
              <a:rPr lang="en-US" sz="3200" dirty="0">
                <a:solidFill>
                  <a:prstClr val="white"/>
                </a:solidFill>
                <a:latin typeface="Consolas" panose="020B0609020204030204" pitchFamily="49" charset="0"/>
              </a:rPr>
              <a:t>;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237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21068-118E-46AC-9D3C-21B7D784A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96647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dirty="0"/>
              <a:t>Inner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85FD8-DDD9-4D8A-98F8-A3951BF1F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5959"/>
            <a:ext cx="10515600" cy="7522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The INNER JOIN keyword selects records that have matching values in both tables</a:t>
            </a:r>
            <a:endParaRPr lang="en-US" sz="2400" baseline="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4E232B-A9EB-4A76-9D2C-5117F956DF56}"/>
              </a:ext>
            </a:extLst>
          </p:cNvPr>
          <p:cNvSpPr/>
          <p:nvPr/>
        </p:nvSpPr>
        <p:spPr>
          <a:xfrm>
            <a:off x="702547" y="3297383"/>
            <a:ext cx="10786905" cy="2952878"/>
          </a:xfrm>
          <a:prstGeom prst="roundRect">
            <a:avLst>
              <a:gd name="adj" fmla="val 13984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91440" bIns="2743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A17440-A35F-4F09-8E08-69498226F4AD}"/>
              </a:ext>
            </a:extLst>
          </p:cNvPr>
          <p:cNvSpPr txBox="1"/>
          <p:nvPr/>
        </p:nvSpPr>
        <p:spPr>
          <a:xfrm>
            <a:off x="1064381" y="3441850"/>
            <a:ext cx="1359319" cy="374197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/>
              <a:t>Example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A10F1F-1472-435A-B5BE-7DB615AB1294}"/>
              </a:ext>
            </a:extLst>
          </p:cNvPr>
          <p:cNvSpPr txBox="1"/>
          <p:nvPr/>
        </p:nvSpPr>
        <p:spPr>
          <a:xfrm>
            <a:off x="919608" y="3874558"/>
            <a:ext cx="1056984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sz="3200" dirty="0">
                <a:solidFill>
                  <a:prstClr val="white"/>
                </a:solidFill>
                <a:latin typeface="Consolas" panose="020B0609020204030204" pitchFamily="49" charset="0"/>
              </a:rPr>
              <a:t>SELECT </a:t>
            </a:r>
            <a:r>
              <a:rPr lang="en-US" sz="3200" dirty="0" err="1">
                <a:solidFill>
                  <a:prstClr val="white"/>
                </a:solidFill>
                <a:latin typeface="Consolas" panose="020B0609020204030204" pitchFamily="49" charset="0"/>
              </a:rPr>
              <a:t>Orders.OrderID</a:t>
            </a:r>
            <a:r>
              <a:rPr lang="en-US" sz="3200" dirty="0">
                <a:solidFill>
                  <a:prstClr val="white"/>
                </a:solidFill>
                <a:latin typeface="Consolas" panose="020B0609020204030204" pitchFamily="49" charset="0"/>
              </a:rPr>
              <a:t>, </a:t>
            </a:r>
            <a:r>
              <a:rPr lang="en-US" sz="3200" dirty="0" err="1">
                <a:solidFill>
                  <a:prstClr val="white"/>
                </a:solidFill>
                <a:latin typeface="Consolas" panose="020B0609020204030204" pitchFamily="49" charset="0"/>
              </a:rPr>
              <a:t>Customers.CustomerName</a:t>
            </a:r>
            <a:endParaRPr lang="en-US" sz="3200" dirty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 lvl="0" defTabSz="914400">
              <a:defRPr/>
            </a:pPr>
            <a:r>
              <a:rPr lang="en-US" sz="3200" dirty="0">
                <a:solidFill>
                  <a:prstClr val="white"/>
                </a:solidFill>
                <a:latin typeface="Consolas" panose="020B0609020204030204" pitchFamily="49" charset="0"/>
              </a:rPr>
              <a:t>FROM Orders</a:t>
            </a:r>
          </a:p>
          <a:p>
            <a:pPr lvl="0" defTabSz="914400">
              <a:defRPr/>
            </a:pPr>
            <a:r>
              <a:rPr lang="en-US" sz="3200" dirty="0">
                <a:solidFill>
                  <a:prstClr val="white"/>
                </a:solidFill>
                <a:latin typeface="Consolas" panose="020B0609020204030204" pitchFamily="49" charset="0"/>
              </a:rPr>
              <a:t>INNER JOIN Customers ON </a:t>
            </a:r>
            <a:r>
              <a:rPr lang="en-US" sz="3200" dirty="0" err="1">
                <a:solidFill>
                  <a:prstClr val="white"/>
                </a:solidFill>
                <a:latin typeface="Consolas" panose="020B0609020204030204" pitchFamily="49" charset="0"/>
              </a:rPr>
              <a:t>Orders.CustomerID</a:t>
            </a:r>
            <a:r>
              <a:rPr lang="en-US" sz="3200" dirty="0">
                <a:solidFill>
                  <a:prstClr val="white"/>
                </a:solidFill>
                <a:latin typeface="Consolas" panose="020B0609020204030204" pitchFamily="49" charset="0"/>
              </a:rPr>
              <a:t> = </a:t>
            </a:r>
            <a:r>
              <a:rPr lang="en-US" sz="3200" dirty="0" err="1">
                <a:solidFill>
                  <a:prstClr val="white"/>
                </a:solidFill>
                <a:latin typeface="Consolas" panose="020B0609020204030204" pitchFamily="49" charset="0"/>
              </a:rPr>
              <a:t>Customers.CustomerID</a:t>
            </a:r>
            <a:r>
              <a:rPr lang="en-US" sz="3200" dirty="0">
                <a:solidFill>
                  <a:prstClr val="white"/>
                </a:solidFill>
                <a:latin typeface="Consolas" panose="020B0609020204030204" pitchFamily="49" charset="0"/>
              </a:rPr>
              <a:t>;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A96C5920-54E1-4AF5-A98A-1963FE86C78B}"/>
              </a:ext>
            </a:extLst>
          </p:cNvPr>
          <p:cNvSpPr/>
          <p:nvPr/>
        </p:nvSpPr>
        <p:spPr>
          <a:xfrm>
            <a:off x="1064381" y="137885"/>
            <a:ext cx="2443238" cy="28544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Inner join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01938313-A462-4336-B456-4F03AA235558}"/>
              </a:ext>
            </a:extLst>
          </p:cNvPr>
          <p:cNvSpPr/>
          <p:nvPr/>
        </p:nvSpPr>
        <p:spPr>
          <a:xfrm>
            <a:off x="3507619" y="137885"/>
            <a:ext cx="2360991" cy="285448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Left join</a:t>
            </a: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CC8C8738-8EAF-4EDE-A178-30C0102AA7DD}"/>
              </a:ext>
            </a:extLst>
          </p:cNvPr>
          <p:cNvSpPr/>
          <p:nvPr/>
        </p:nvSpPr>
        <p:spPr>
          <a:xfrm>
            <a:off x="5868610" y="137885"/>
            <a:ext cx="2593220" cy="285448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Right join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9B4292A-7701-40E1-A03B-E8224806AF51}"/>
              </a:ext>
            </a:extLst>
          </p:cNvPr>
          <p:cNvSpPr/>
          <p:nvPr/>
        </p:nvSpPr>
        <p:spPr>
          <a:xfrm>
            <a:off x="-11580893" y="3297383"/>
            <a:ext cx="10786905" cy="2952878"/>
          </a:xfrm>
          <a:prstGeom prst="roundRect">
            <a:avLst>
              <a:gd name="adj" fmla="val 13984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91440" bIns="2743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DF949D-1E9E-4E27-8DD9-E5D624440984}"/>
              </a:ext>
            </a:extLst>
          </p:cNvPr>
          <p:cNvSpPr txBox="1"/>
          <p:nvPr/>
        </p:nvSpPr>
        <p:spPr>
          <a:xfrm>
            <a:off x="-11219059" y="3441850"/>
            <a:ext cx="1359319" cy="374197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/>
              <a:t>SYNTAX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AC348E-0236-4EED-85A2-A263958A07F7}"/>
              </a:ext>
            </a:extLst>
          </p:cNvPr>
          <p:cNvSpPr txBox="1"/>
          <p:nvPr/>
        </p:nvSpPr>
        <p:spPr>
          <a:xfrm>
            <a:off x="-11363832" y="3874558"/>
            <a:ext cx="1056984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sz="3200" dirty="0">
                <a:solidFill>
                  <a:prstClr val="white"/>
                </a:solidFill>
                <a:latin typeface="Consolas" panose="020B0609020204030204" pitchFamily="49" charset="0"/>
              </a:rPr>
              <a:t>SELECT </a:t>
            </a:r>
            <a:r>
              <a:rPr lang="en-US" sz="3200" dirty="0" err="1">
                <a:solidFill>
                  <a:prstClr val="white"/>
                </a:solidFill>
                <a:latin typeface="Consolas" panose="020B0609020204030204" pitchFamily="49" charset="0"/>
              </a:rPr>
              <a:t>column_name</a:t>
            </a:r>
            <a:r>
              <a:rPr lang="en-US" sz="3200" dirty="0">
                <a:solidFill>
                  <a:prstClr val="white"/>
                </a:solidFill>
                <a:latin typeface="Consolas" panose="020B0609020204030204" pitchFamily="49" charset="0"/>
              </a:rPr>
              <a:t>(s)</a:t>
            </a:r>
          </a:p>
          <a:p>
            <a:pPr lvl="0" defTabSz="914400">
              <a:defRPr/>
            </a:pPr>
            <a:r>
              <a:rPr lang="en-US" sz="3200" dirty="0">
                <a:solidFill>
                  <a:prstClr val="white"/>
                </a:solidFill>
                <a:latin typeface="Consolas" panose="020B0609020204030204" pitchFamily="49" charset="0"/>
              </a:rPr>
              <a:t>FROM table1</a:t>
            </a:r>
          </a:p>
          <a:p>
            <a:pPr lvl="0" defTabSz="914400">
              <a:defRPr/>
            </a:pPr>
            <a:r>
              <a:rPr lang="en-US" sz="3200" dirty="0">
                <a:solidFill>
                  <a:prstClr val="white"/>
                </a:solidFill>
                <a:latin typeface="Consolas" panose="020B0609020204030204" pitchFamily="49" charset="0"/>
              </a:rPr>
              <a:t>INNER JOIN table2</a:t>
            </a:r>
          </a:p>
          <a:p>
            <a:pPr lvl="0" defTabSz="914400">
              <a:defRPr/>
            </a:pPr>
            <a:r>
              <a:rPr lang="en-US" sz="3200" dirty="0">
                <a:solidFill>
                  <a:prstClr val="white"/>
                </a:solidFill>
                <a:latin typeface="Consolas" panose="020B0609020204030204" pitchFamily="49" charset="0"/>
              </a:rPr>
              <a:t>ON table1.column_name = table2.column_name;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150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21068-118E-46AC-9D3C-21B7D784A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96647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dirty="0"/>
              <a:t>Left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85FD8-DDD9-4D8A-98F8-A3951BF1F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5959"/>
            <a:ext cx="10515600" cy="7522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The LEFT JOIN keyword returns all records from the left table (table1), and the matching records (if any) from the right table (table2). </a:t>
            </a:r>
            <a:endParaRPr lang="en-US" sz="2400" baseline="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4E232B-A9EB-4A76-9D2C-5117F956DF56}"/>
              </a:ext>
            </a:extLst>
          </p:cNvPr>
          <p:cNvSpPr/>
          <p:nvPr/>
        </p:nvSpPr>
        <p:spPr>
          <a:xfrm>
            <a:off x="702547" y="3297383"/>
            <a:ext cx="10786905" cy="2952878"/>
          </a:xfrm>
          <a:prstGeom prst="roundRect">
            <a:avLst>
              <a:gd name="adj" fmla="val 13984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91440" bIns="2743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A17440-A35F-4F09-8E08-69498226F4AD}"/>
              </a:ext>
            </a:extLst>
          </p:cNvPr>
          <p:cNvSpPr txBox="1"/>
          <p:nvPr/>
        </p:nvSpPr>
        <p:spPr>
          <a:xfrm>
            <a:off x="1064381" y="3441850"/>
            <a:ext cx="1359319" cy="374197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/>
              <a:t>SYNTAX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A10F1F-1472-435A-B5BE-7DB615AB1294}"/>
              </a:ext>
            </a:extLst>
          </p:cNvPr>
          <p:cNvSpPr txBox="1"/>
          <p:nvPr/>
        </p:nvSpPr>
        <p:spPr>
          <a:xfrm>
            <a:off x="919608" y="3874558"/>
            <a:ext cx="1056984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sz="3200" dirty="0">
                <a:solidFill>
                  <a:prstClr val="white"/>
                </a:solidFill>
                <a:latin typeface="Consolas" panose="020B0609020204030204" pitchFamily="49" charset="0"/>
              </a:rPr>
              <a:t>SELECT </a:t>
            </a:r>
            <a:r>
              <a:rPr lang="en-US" sz="3200" dirty="0" err="1">
                <a:solidFill>
                  <a:prstClr val="white"/>
                </a:solidFill>
                <a:latin typeface="Consolas" panose="020B0609020204030204" pitchFamily="49" charset="0"/>
              </a:rPr>
              <a:t>column_name</a:t>
            </a:r>
            <a:r>
              <a:rPr lang="en-US" sz="3200" dirty="0">
                <a:solidFill>
                  <a:prstClr val="white"/>
                </a:solidFill>
                <a:latin typeface="Consolas" panose="020B0609020204030204" pitchFamily="49" charset="0"/>
              </a:rPr>
              <a:t>(s)</a:t>
            </a:r>
          </a:p>
          <a:p>
            <a:pPr lvl="0" defTabSz="914400">
              <a:defRPr/>
            </a:pPr>
            <a:r>
              <a:rPr lang="en-US" sz="3200" dirty="0">
                <a:solidFill>
                  <a:prstClr val="white"/>
                </a:solidFill>
                <a:latin typeface="Consolas" panose="020B0609020204030204" pitchFamily="49" charset="0"/>
              </a:rPr>
              <a:t>FROM table1</a:t>
            </a:r>
          </a:p>
          <a:p>
            <a:pPr lvl="0" defTabSz="914400">
              <a:defRPr/>
            </a:pPr>
            <a:r>
              <a:rPr lang="en-US" sz="3200" dirty="0">
                <a:solidFill>
                  <a:prstClr val="white"/>
                </a:solidFill>
                <a:latin typeface="Consolas" panose="020B0609020204030204" pitchFamily="49" charset="0"/>
              </a:rPr>
              <a:t>LEFT JOIN table2</a:t>
            </a:r>
          </a:p>
          <a:p>
            <a:pPr lvl="0" defTabSz="914400">
              <a:defRPr/>
            </a:pPr>
            <a:r>
              <a:rPr lang="en-US" sz="3200" dirty="0">
                <a:solidFill>
                  <a:prstClr val="white"/>
                </a:solidFill>
                <a:latin typeface="Consolas" panose="020B0609020204030204" pitchFamily="49" charset="0"/>
              </a:rPr>
              <a:t>ON table1.column_name = table2.column_name;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7886643-0FDC-498D-9DBE-0251F463E20A}"/>
              </a:ext>
            </a:extLst>
          </p:cNvPr>
          <p:cNvSpPr/>
          <p:nvPr/>
        </p:nvSpPr>
        <p:spPr>
          <a:xfrm>
            <a:off x="13386916" y="3268261"/>
            <a:ext cx="10786905" cy="2952878"/>
          </a:xfrm>
          <a:prstGeom prst="roundRect">
            <a:avLst>
              <a:gd name="adj" fmla="val 13984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91440" bIns="2743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EA34D9-82D6-4472-9AAD-3E85D30A378C}"/>
              </a:ext>
            </a:extLst>
          </p:cNvPr>
          <p:cNvSpPr txBox="1"/>
          <p:nvPr/>
        </p:nvSpPr>
        <p:spPr>
          <a:xfrm>
            <a:off x="13748750" y="3412728"/>
            <a:ext cx="1359319" cy="374197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/>
              <a:t>Example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B46306-0519-4BC5-8E9E-59AAA86F1AA7}"/>
              </a:ext>
            </a:extLst>
          </p:cNvPr>
          <p:cNvSpPr txBox="1"/>
          <p:nvPr/>
        </p:nvSpPr>
        <p:spPr>
          <a:xfrm>
            <a:off x="13603977" y="3845436"/>
            <a:ext cx="1056984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sz="3200" dirty="0">
                <a:solidFill>
                  <a:prstClr val="white"/>
                </a:solidFill>
                <a:latin typeface="Consolas" panose="020B0609020204030204" pitchFamily="49" charset="0"/>
              </a:rPr>
              <a:t>SELECT </a:t>
            </a:r>
            <a:r>
              <a:rPr lang="en-US" sz="3200" dirty="0" err="1">
                <a:solidFill>
                  <a:prstClr val="white"/>
                </a:solidFill>
                <a:latin typeface="Consolas" panose="020B0609020204030204" pitchFamily="49" charset="0"/>
              </a:rPr>
              <a:t>Orders.OrderID</a:t>
            </a:r>
            <a:r>
              <a:rPr lang="en-US" sz="3200" dirty="0">
                <a:solidFill>
                  <a:prstClr val="white"/>
                </a:solidFill>
                <a:latin typeface="Consolas" panose="020B0609020204030204" pitchFamily="49" charset="0"/>
              </a:rPr>
              <a:t>, </a:t>
            </a:r>
            <a:r>
              <a:rPr lang="en-US" sz="3200" dirty="0" err="1">
                <a:solidFill>
                  <a:prstClr val="white"/>
                </a:solidFill>
                <a:latin typeface="Consolas" panose="020B0609020204030204" pitchFamily="49" charset="0"/>
              </a:rPr>
              <a:t>Customers.CustomerName</a:t>
            </a:r>
            <a:endParaRPr lang="en-US" sz="3200" dirty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 lvl="0" defTabSz="914400">
              <a:defRPr/>
            </a:pPr>
            <a:r>
              <a:rPr lang="en-US" sz="3200" dirty="0">
                <a:solidFill>
                  <a:prstClr val="white"/>
                </a:solidFill>
                <a:latin typeface="Consolas" panose="020B0609020204030204" pitchFamily="49" charset="0"/>
              </a:rPr>
              <a:t>FROM Orders</a:t>
            </a:r>
          </a:p>
          <a:p>
            <a:pPr lvl="0" defTabSz="914400">
              <a:defRPr/>
            </a:pPr>
            <a:r>
              <a:rPr lang="en-US" sz="3200" dirty="0">
                <a:solidFill>
                  <a:prstClr val="white"/>
                </a:solidFill>
                <a:latin typeface="Consolas" panose="020B0609020204030204" pitchFamily="49" charset="0"/>
              </a:rPr>
              <a:t>LEFT JOIN Customers ON </a:t>
            </a:r>
            <a:r>
              <a:rPr lang="en-US" sz="3200" dirty="0" err="1">
                <a:solidFill>
                  <a:prstClr val="white"/>
                </a:solidFill>
                <a:latin typeface="Consolas" panose="020B0609020204030204" pitchFamily="49" charset="0"/>
              </a:rPr>
              <a:t>Orders.CustomerID</a:t>
            </a:r>
            <a:r>
              <a:rPr lang="en-US" sz="3200" dirty="0">
                <a:solidFill>
                  <a:prstClr val="white"/>
                </a:solidFill>
                <a:latin typeface="Consolas" panose="020B0609020204030204" pitchFamily="49" charset="0"/>
              </a:rPr>
              <a:t> = </a:t>
            </a:r>
            <a:r>
              <a:rPr lang="en-US" sz="3200" dirty="0" err="1">
                <a:solidFill>
                  <a:prstClr val="white"/>
                </a:solidFill>
                <a:latin typeface="Consolas" panose="020B0609020204030204" pitchFamily="49" charset="0"/>
              </a:rPr>
              <a:t>Customers.CustomerID</a:t>
            </a:r>
            <a:r>
              <a:rPr lang="en-US" sz="3200" dirty="0">
                <a:solidFill>
                  <a:prstClr val="white"/>
                </a:solidFill>
                <a:latin typeface="Consolas" panose="020B0609020204030204" pitchFamily="49" charset="0"/>
              </a:rPr>
              <a:t>;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830DBCA8-2640-44ED-9824-A50D067B13E3}"/>
              </a:ext>
            </a:extLst>
          </p:cNvPr>
          <p:cNvSpPr/>
          <p:nvPr/>
        </p:nvSpPr>
        <p:spPr>
          <a:xfrm>
            <a:off x="1064381" y="137885"/>
            <a:ext cx="2443238" cy="285448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Inner join</a:t>
            </a:r>
          </a:p>
        </p:txBody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F1DB320E-0A13-4C6E-BA5F-2A9BB474C3C0}"/>
              </a:ext>
            </a:extLst>
          </p:cNvPr>
          <p:cNvSpPr/>
          <p:nvPr/>
        </p:nvSpPr>
        <p:spPr>
          <a:xfrm>
            <a:off x="3507619" y="137885"/>
            <a:ext cx="2360991" cy="28544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Left join</a:t>
            </a: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5BE0E122-5544-44F0-ADB1-AE1E9B1D6CDE}"/>
              </a:ext>
            </a:extLst>
          </p:cNvPr>
          <p:cNvSpPr/>
          <p:nvPr/>
        </p:nvSpPr>
        <p:spPr>
          <a:xfrm>
            <a:off x="5868610" y="137885"/>
            <a:ext cx="2593220" cy="285448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Right join</a:t>
            </a:r>
          </a:p>
        </p:txBody>
      </p:sp>
    </p:spTree>
    <p:extLst>
      <p:ext uri="{BB962C8B-B14F-4D97-AF65-F5344CB8AC3E}">
        <p14:creationId xmlns:p14="http://schemas.microsoft.com/office/powerpoint/2010/main" val="1516925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21068-118E-46AC-9D3C-21B7D784A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96647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dirty="0"/>
              <a:t>Left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85FD8-DDD9-4D8A-98F8-A3951BF1F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5959"/>
            <a:ext cx="10515600" cy="7522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The LEFT JOIN keyword returns all records from the left table (table1), and the matching records (if any) from the right table (table2). </a:t>
            </a:r>
            <a:endParaRPr lang="en-US" sz="2400" baseline="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4E232B-A9EB-4A76-9D2C-5117F956DF56}"/>
              </a:ext>
            </a:extLst>
          </p:cNvPr>
          <p:cNvSpPr/>
          <p:nvPr/>
        </p:nvSpPr>
        <p:spPr>
          <a:xfrm>
            <a:off x="702547" y="3297383"/>
            <a:ext cx="10786905" cy="2952878"/>
          </a:xfrm>
          <a:prstGeom prst="roundRect">
            <a:avLst>
              <a:gd name="adj" fmla="val 13984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91440" bIns="2743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A17440-A35F-4F09-8E08-69498226F4AD}"/>
              </a:ext>
            </a:extLst>
          </p:cNvPr>
          <p:cNvSpPr txBox="1"/>
          <p:nvPr/>
        </p:nvSpPr>
        <p:spPr>
          <a:xfrm>
            <a:off x="1064381" y="3441850"/>
            <a:ext cx="1359319" cy="374197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/>
              <a:t>Example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A10F1F-1472-435A-B5BE-7DB615AB1294}"/>
              </a:ext>
            </a:extLst>
          </p:cNvPr>
          <p:cNvSpPr txBox="1"/>
          <p:nvPr/>
        </p:nvSpPr>
        <p:spPr>
          <a:xfrm>
            <a:off x="919608" y="3874558"/>
            <a:ext cx="1056984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sz="3200" dirty="0">
                <a:solidFill>
                  <a:prstClr val="white"/>
                </a:solidFill>
                <a:latin typeface="Consolas" panose="020B0609020204030204" pitchFamily="49" charset="0"/>
              </a:rPr>
              <a:t>SELECT </a:t>
            </a:r>
            <a:r>
              <a:rPr lang="en-US" sz="3200" dirty="0" err="1">
                <a:solidFill>
                  <a:prstClr val="white"/>
                </a:solidFill>
                <a:latin typeface="Consolas" panose="020B0609020204030204" pitchFamily="49" charset="0"/>
              </a:rPr>
              <a:t>Orders.OrderID</a:t>
            </a:r>
            <a:r>
              <a:rPr lang="en-US" sz="3200" dirty="0">
                <a:solidFill>
                  <a:prstClr val="white"/>
                </a:solidFill>
                <a:latin typeface="Consolas" panose="020B0609020204030204" pitchFamily="49" charset="0"/>
              </a:rPr>
              <a:t>, </a:t>
            </a:r>
            <a:r>
              <a:rPr lang="en-US" sz="3200" dirty="0" err="1">
                <a:solidFill>
                  <a:prstClr val="white"/>
                </a:solidFill>
                <a:latin typeface="Consolas" panose="020B0609020204030204" pitchFamily="49" charset="0"/>
              </a:rPr>
              <a:t>Customers.CustomerName</a:t>
            </a:r>
            <a:endParaRPr lang="en-US" sz="3200" dirty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 lvl="0" defTabSz="914400">
              <a:defRPr/>
            </a:pPr>
            <a:r>
              <a:rPr lang="en-US" sz="3200" dirty="0">
                <a:solidFill>
                  <a:prstClr val="white"/>
                </a:solidFill>
                <a:latin typeface="Consolas" panose="020B0609020204030204" pitchFamily="49" charset="0"/>
              </a:rPr>
              <a:t>FROM Orders</a:t>
            </a:r>
          </a:p>
          <a:p>
            <a:pPr lvl="0" defTabSz="914400">
              <a:defRPr/>
            </a:pPr>
            <a:r>
              <a:rPr lang="en-US" sz="3200" dirty="0">
                <a:solidFill>
                  <a:prstClr val="white"/>
                </a:solidFill>
                <a:latin typeface="Consolas" panose="020B0609020204030204" pitchFamily="49" charset="0"/>
              </a:rPr>
              <a:t>LEFT JOIN Customers ON </a:t>
            </a:r>
            <a:r>
              <a:rPr lang="en-US" sz="3200" dirty="0" err="1">
                <a:solidFill>
                  <a:prstClr val="white"/>
                </a:solidFill>
                <a:latin typeface="Consolas" panose="020B0609020204030204" pitchFamily="49" charset="0"/>
              </a:rPr>
              <a:t>Orders.CustomerID</a:t>
            </a:r>
            <a:r>
              <a:rPr lang="en-US" sz="3200" dirty="0">
                <a:solidFill>
                  <a:prstClr val="white"/>
                </a:solidFill>
                <a:latin typeface="Consolas" panose="020B0609020204030204" pitchFamily="49" charset="0"/>
              </a:rPr>
              <a:t> = </a:t>
            </a:r>
            <a:r>
              <a:rPr lang="en-US" sz="3200" dirty="0" err="1">
                <a:solidFill>
                  <a:prstClr val="white"/>
                </a:solidFill>
                <a:latin typeface="Consolas" panose="020B0609020204030204" pitchFamily="49" charset="0"/>
              </a:rPr>
              <a:t>Customers.CustomerID</a:t>
            </a:r>
            <a:r>
              <a:rPr lang="en-US" sz="3200" dirty="0">
                <a:solidFill>
                  <a:prstClr val="white"/>
                </a:solidFill>
                <a:latin typeface="Consolas" panose="020B0609020204030204" pitchFamily="49" charset="0"/>
              </a:rPr>
              <a:t>;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A96C5920-54E1-4AF5-A98A-1963FE86C78B}"/>
              </a:ext>
            </a:extLst>
          </p:cNvPr>
          <p:cNvSpPr/>
          <p:nvPr/>
        </p:nvSpPr>
        <p:spPr>
          <a:xfrm>
            <a:off x="1064381" y="137885"/>
            <a:ext cx="2443238" cy="285448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Inner join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01938313-A462-4336-B456-4F03AA235558}"/>
              </a:ext>
            </a:extLst>
          </p:cNvPr>
          <p:cNvSpPr/>
          <p:nvPr/>
        </p:nvSpPr>
        <p:spPr>
          <a:xfrm>
            <a:off x="3507619" y="137885"/>
            <a:ext cx="2360991" cy="28544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Left join</a:t>
            </a: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CC8C8738-8EAF-4EDE-A178-30C0102AA7DD}"/>
              </a:ext>
            </a:extLst>
          </p:cNvPr>
          <p:cNvSpPr/>
          <p:nvPr/>
        </p:nvSpPr>
        <p:spPr>
          <a:xfrm>
            <a:off x="5868610" y="137885"/>
            <a:ext cx="2593220" cy="285448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Right join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3DB332B-E9FC-4B1A-A99F-0E0E88FD09B7}"/>
              </a:ext>
            </a:extLst>
          </p:cNvPr>
          <p:cNvSpPr/>
          <p:nvPr/>
        </p:nvSpPr>
        <p:spPr>
          <a:xfrm>
            <a:off x="-11888038" y="3297383"/>
            <a:ext cx="10786905" cy="2952878"/>
          </a:xfrm>
          <a:prstGeom prst="roundRect">
            <a:avLst>
              <a:gd name="adj" fmla="val 13984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91440" bIns="2743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A5997D-C5A0-4A2F-A284-4CEEB85E9524}"/>
              </a:ext>
            </a:extLst>
          </p:cNvPr>
          <p:cNvSpPr txBox="1"/>
          <p:nvPr/>
        </p:nvSpPr>
        <p:spPr>
          <a:xfrm>
            <a:off x="-11526204" y="3441850"/>
            <a:ext cx="1359319" cy="374197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/>
              <a:t>SYNTAX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83AC41-5E56-4783-BEB9-52990CAF4E7B}"/>
              </a:ext>
            </a:extLst>
          </p:cNvPr>
          <p:cNvSpPr txBox="1"/>
          <p:nvPr/>
        </p:nvSpPr>
        <p:spPr>
          <a:xfrm>
            <a:off x="-11670977" y="3874558"/>
            <a:ext cx="1056984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sz="3200" dirty="0">
                <a:solidFill>
                  <a:prstClr val="white"/>
                </a:solidFill>
                <a:latin typeface="Consolas" panose="020B0609020204030204" pitchFamily="49" charset="0"/>
              </a:rPr>
              <a:t>SELECT </a:t>
            </a:r>
            <a:r>
              <a:rPr lang="en-US" sz="3200" dirty="0" err="1">
                <a:solidFill>
                  <a:prstClr val="white"/>
                </a:solidFill>
                <a:latin typeface="Consolas" panose="020B0609020204030204" pitchFamily="49" charset="0"/>
              </a:rPr>
              <a:t>column_name</a:t>
            </a:r>
            <a:r>
              <a:rPr lang="en-US" sz="3200" dirty="0">
                <a:solidFill>
                  <a:prstClr val="white"/>
                </a:solidFill>
                <a:latin typeface="Consolas" panose="020B0609020204030204" pitchFamily="49" charset="0"/>
              </a:rPr>
              <a:t>(s)</a:t>
            </a:r>
          </a:p>
          <a:p>
            <a:pPr lvl="0" defTabSz="914400">
              <a:defRPr/>
            </a:pPr>
            <a:r>
              <a:rPr lang="en-US" sz="3200" dirty="0">
                <a:solidFill>
                  <a:prstClr val="white"/>
                </a:solidFill>
                <a:latin typeface="Consolas" panose="020B0609020204030204" pitchFamily="49" charset="0"/>
              </a:rPr>
              <a:t>FROM table1</a:t>
            </a:r>
          </a:p>
          <a:p>
            <a:pPr lvl="0" defTabSz="914400">
              <a:defRPr/>
            </a:pPr>
            <a:r>
              <a:rPr lang="en-US" sz="3200" dirty="0">
                <a:solidFill>
                  <a:prstClr val="white"/>
                </a:solidFill>
                <a:latin typeface="Consolas" panose="020B0609020204030204" pitchFamily="49" charset="0"/>
              </a:rPr>
              <a:t>LEFT JOIN table2</a:t>
            </a:r>
          </a:p>
          <a:p>
            <a:pPr lvl="0" defTabSz="914400">
              <a:defRPr/>
            </a:pPr>
            <a:r>
              <a:rPr lang="en-US" sz="3200" dirty="0">
                <a:solidFill>
                  <a:prstClr val="white"/>
                </a:solidFill>
                <a:latin typeface="Consolas" panose="020B0609020204030204" pitchFamily="49" charset="0"/>
              </a:rPr>
              <a:t>ON table1.column_name = table2.column_name;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4573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21068-118E-46AC-9D3C-21B7D784A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96647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dirty="0"/>
              <a:t>Right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85FD8-DDD9-4D8A-98F8-A3951BF1F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5959"/>
            <a:ext cx="10515600" cy="7522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The RIGHT JOIN keyword returns all records from the right table (table1), and the matching records (if any) from the right table (table2). </a:t>
            </a:r>
            <a:endParaRPr lang="en-US" sz="2400" baseline="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4E232B-A9EB-4A76-9D2C-5117F956DF56}"/>
              </a:ext>
            </a:extLst>
          </p:cNvPr>
          <p:cNvSpPr/>
          <p:nvPr/>
        </p:nvSpPr>
        <p:spPr>
          <a:xfrm>
            <a:off x="702547" y="3297383"/>
            <a:ext cx="10786905" cy="2952878"/>
          </a:xfrm>
          <a:prstGeom prst="roundRect">
            <a:avLst>
              <a:gd name="adj" fmla="val 13984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91440" bIns="2743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A17440-A35F-4F09-8E08-69498226F4AD}"/>
              </a:ext>
            </a:extLst>
          </p:cNvPr>
          <p:cNvSpPr txBox="1"/>
          <p:nvPr/>
        </p:nvSpPr>
        <p:spPr>
          <a:xfrm>
            <a:off x="1064381" y="3441850"/>
            <a:ext cx="1359319" cy="374197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/>
              <a:t>SYNTAX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A10F1F-1472-435A-B5BE-7DB615AB1294}"/>
              </a:ext>
            </a:extLst>
          </p:cNvPr>
          <p:cNvSpPr txBox="1"/>
          <p:nvPr/>
        </p:nvSpPr>
        <p:spPr>
          <a:xfrm>
            <a:off x="919608" y="3874558"/>
            <a:ext cx="1056984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sz="3200" dirty="0">
                <a:solidFill>
                  <a:prstClr val="white"/>
                </a:solidFill>
                <a:latin typeface="Consolas" panose="020B0609020204030204" pitchFamily="49" charset="0"/>
              </a:rPr>
              <a:t>SELECT </a:t>
            </a:r>
            <a:r>
              <a:rPr lang="en-US" sz="3200" dirty="0" err="1">
                <a:solidFill>
                  <a:prstClr val="white"/>
                </a:solidFill>
                <a:latin typeface="Consolas" panose="020B0609020204030204" pitchFamily="49" charset="0"/>
              </a:rPr>
              <a:t>column_name</a:t>
            </a:r>
            <a:r>
              <a:rPr lang="en-US" sz="3200" dirty="0">
                <a:solidFill>
                  <a:prstClr val="white"/>
                </a:solidFill>
                <a:latin typeface="Consolas" panose="020B0609020204030204" pitchFamily="49" charset="0"/>
              </a:rPr>
              <a:t>(s)</a:t>
            </a:r>
          </a:p>
          <a:p>
            <a:pPr lvl="0" defTabSz="914400">
              <a:defRPr/>
            </a:pPr>
            <a:r>
              <a:rPr lang="en-US" sz="3200" dirty="0">
                <a:solidFill>
                  <a:prstClr val="white"/>
                </a:solidFill>
                <a:latin typeface="Consolas" panose="020B0609020204030204" pitchFamily="49" charset="0"/>
              </a:rPr>
              <a:t>FROM table1</a:t>
            </a:r>
          </a:p>
          <a:p>
            <a:pPr lvl="0" defTabSz="914400">
              <a:defRPr/>
            </a:pPr>
            <a:r>
              <a:rPr lang="en-US" sz="3200" dirty="0">
                <a:solidFill>
                  <a:prstClr val="white"/>
                </a:solidFill>
                <a:latin typeface="Consolas" panose="020B0609020204030204" pitchFamily="49" charset="0"/>
              </a:rPr>
              <a:t>RIGHT JOIN table2</a:t>
            </a:r>
          </a:p>
          <a:p>
            <a:pPr lvl="0" defTabSz="914400">
              <a:defRPr/>
            </a:pPr>
            <a:r>
              <a:rPr lang="en-US" sz="3200" dirty="0">
                <a:solidFill>
                  <a:prstClr val="white"/>
                </a:solidFill>
                <a:latin typeface="Consolas" panose="020B0609020204030204" pitchFamily="49" charset="0"/>
              </a:rPr>
              <a:t>ON table1.column_name = table2.column_name;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A96C5920-54E1-4AF5-A98A-1963FE86C78B}"/>
              </a:ext>
            </a:extLst>
          </p:cNvPr>
          <p:cNvSpPr/>
          <p:nvPr/>
        </p:nvSpPr>
        <p:spPr>
          <a:xfrm>
            <a:off x="1064381" y="137885"/>
            <a:ext cx="2443238" cy="285448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Inner join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01938313-A462-4336-B456-4F03AA235558}"/>
              </a:ext>
            </a:extLst>
          </p:cNvPr>
          <p:cNvSpPr/>
          <p:nvPr/>
        </p:nvSpPr>
        <p:spPr>
          <a:xfrm>
            <a:off x="3507619" y="137885"/>
            <a:ext cx="2360991" cy="285448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Left join</a:t>
            </a: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CC8C8738-8EAF-4EDE-A178-30C0102AA7DD}"/>
              </a:ext>
            </a:extLst>
          </p:cNvPr>
          <p:cNvSpPr/>
          <p:nvPr/>
        </p:nvSpPr>
        <p:spPr>
          <a:xfrm>
            <a:off x="5868610" y="137885"/>
            <a:ext cx="2593220" cy="28544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Right join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7886643-0FDC-498D-9DBE-0251F463E20A}"/>
              </a:ext>
            </a:extLst>
          </p:cNvPr>
          <p:cNvSpPr/>
          <p:nvPr/>
        </p:nvSpPr>
        <p:spPr>
          <a:xfrm>
            <a:off x="13386916" y="3268261"/>
            <a:ext cx="10786905" cy="2952878"/>
          </a:xfrm>
          <a:prstGeom prst="roundRect">
            <a:avLst>
              <a:gd name="adj" fmla="val 13984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91440" bIns="2743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EA34D9-82D6-4472-9AAD-3E85D30A378C}"/>
              </a:ext>
            </a:extLst>
          </p:cNvPr>
          <p:cNvSpPr txBox="1"/>
          <p:nvPr/>
        </p:nvSpPr>
        <p:spPr>
          <a:xfrm>
            <a:off x="13748750" y="3412728"/>
            <a:ext cx="1359319" cy="374197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/>
              <a:t>Example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B46306-0519-4BC5-8E9E-59AAA86F1AA7}"/>
              </a:ext>
            </a:extLst>
          </p:cNvPr>
          <p:cNvSpPr txBox="1"/>
          <p:nvPr/>
        </p:nvSpPr>
        <p:spPr>
          <a:xfrm>
            <a:off x="13603977" y="3845436"/>
            <a:ext cx="1056984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sz="3200" dirty="0">
                <a:solidFill>
                  <a:prstClr val="white"/>
                </a:solidFill>
                <a:latin typeface="Consolas" panose="020B0609020204030204" pitchFamily="49" charset="0"/>
              </a:rPr>
              <a:t>SELECT </a:t>
            </a:r>
            <a:r>
              <a:rPr lang="en-US" sz="3200" dirty="0" err="1">
                <a:solidFill>
                  <a:prstClr val="white"/>
                </a:solidFill>
                <a:latin typeface="Consolas" panose="020B0609020204030204" pitchFamily="49" charset="0"/>
              </a:rPr>
              <a:t>Orders.OrderID</a:t>
            </a:r>
            <a:r>
              <a:rPr lang="en-US" sz="3200" dirty="0">
                <a:solidFill>
                  <a:prstClr val="white"/>
                </a:solidFill>
                <a:latin typeface="Consolas" panose="020B0609020204030204" pitchFamily="49" charset="0"/>
              </a:rPr>
              <a:t>, </a:t>
            </a:r>
            <a:r>
              <a:rPr lang="en-US" sz="3200" dirty="0" err="1">
                <a:solidFill>
                  <a:prstClr val="white"/>
                </a:solidFill>
                <a:latin typeface="Consolas" panose="020B0609020204030204" pitchFamily="49" charset="0"/>
              </a:rPr>
              <a:t>Customers.CustomerName</a:t>
            </a:r>
            <a:endParaRPr lang="en-US" sz="3200" dirty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 lvl="0" defTabSz="914400">
              <a:defRPr/>
            </a:pPr>
            <a:r>
              <a:rPr lang="en-US" sz="3200" dirty="0">
                <a:solidFill>
                  <a:prstClr val="white"/>
                </a:solidFill>
                <a:latin typeface="Consolas" panose="020B0609020204030204" pitchFamily="49" charset="0"/>
              </a:rPr>
              <a:t>FROM Orders</a:t>
            </a:r>
          </a:p>
          <a:p>
            <a:pPr lvl="0" defTabSz="914400">
              <a:defRPr/>
            </a:pPr>
            <a:r>
              <a:rPr lang="en-US" sz="3200" dirty="0">
                <a:solidFill>
                  <a:prstClr val="white"/>
                </a:solidFill>
                <a:latin typeface="Consolas" panose="020B0609020204030204" pitchFamily="49" charset="0"/>
              </a:rPr>
              <a:t>RIGHT JOIN Customers ON </a:t>
            </a:r>
            <a:r>
              <a:rPr lang="en-US" sz="3200" dirty="0" err="1">
                <a:solidFill>
                  <a:prstClr val="white"/>
                </a:solidFill>
                <a:latin typeface="Consolas" panose="020B0609020204030204" pitchFamily="49" charset="0"/>
              </a:rPr>
              <a:t>Orders.CustomerID</a:t>
            </a:r>
            <a:r>
              <a:rPr lang="en-US" sz="3200" dirty="0">
                <a:solidFill>
                  <a:prstClr val="white"/>
                </a:solidFill>
                <a:latin typeface="Consolas" panose="020B0609020204030204" pitchFamily="49" charset="0"/>
              </a:rPr>
              <a:t> = </a:t>
            </a:r>
            <a:r>
              <a:rPr lang="en-US" sz="3200" dirty="0" err="1">
                <a:solidFill>
                  <a:prstClr val="white"/>
                </a:solidFill>
                <a:latin typeface="Consolas" panose="020B0609020204030204" pitchFamily="49" charset="0"/>
              </a:rPr>
              <a:t>Customers.CustomerID</a:t>
            </a:r>
            <a:r>
              <a:rPr lang="en-US" sz="3200" dirty="0">
                <a:solidFill>
                  <a:prstClr val="white"/>
                </a:solidFill>
                <a:latin typeface="Consolas" panose="020B0609020204030204" pitchFamily="49" charset="0"/>
              </a:rPr>
              <a:t>;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630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21068-118E-46AC-9D3C-21B7D784A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96647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dirty="0"/>
              <a:t>Right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85FD8-DDD9-4D8A-98F8-A3951BF1F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5959"/>
            <a:ext cx="10515600" cy="7522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The RIGHT JOIN keyword returns all records from the right table (table1), and the matching records (if any) from the right table (table2). </a:t>
            </a:r>
            <a:endParaRPr lang="en-US" sz="2400" baseline="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4E232B-A9EB-4A76-9D2C-5117F956DF56}"/>
              </a:ext>
            </a:extLst>
          </p:cNvPr>
          <p:cNvSpPr/>
          <p:nvPr/>
        </p:nvSpPr>
        <p:spPr>
          <a:xfrm>
            <a:off x="702547" y="3297383"/>
            <a:ext cx="10786905" cy="2952878"/>
          </a:xfrm>
          <a:prstGeom prst="roundRect">
            <a:avLst>
              <a:gd name="adj" fmla="val 13984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91440" bIns="2743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A17440-A35F-4F09-8E08-69498226F4AD}"/>
              </a:ext>
            </a:extLst>
          </p:cNvPr>
          <p:cNvSpPr txBox="1"/>
          <p:nvPr/>
        </p:nvSpPr>
        <p:spPr>
          <a:xfrm>
            <a:off x="1064381" y="3441850"/>
            <a:ext cx="1359319" cy="374197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/>
              <a:t>Example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A10F1F-1472-435A-B5BE-7DB615AB1294}"/>
              </a:ext>
            </a:extLst>
          </p:cNvPr>
          <p:cNvSpPr txBox="1"/>
          <p:nvPr/>
        </p:nvSpPr>
        <p:spPr>
          <a:xfrm>
            <a:off x="919608" y="3874558"/>
            <a:ext cx="1056984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sz="3200" dirty="0">
                <a:solidFill>
                  <a:prstClr val="white"/>
                </a:solidFill>
                <a:latin typeface="Consolas" panose="020B0609020204030204" pitchFamily="49" charset="0"/>
              </a:rPr>
              <a:t>SELECT </a:t>
            </a:r>
            <a:r>
              <a:rPr lang="en-US" sz="3200" dirty="0" err="1">
                <a:solidFill>
                  <a:prstClr val="white"/>
                </a:solidFill>
                <a:latin typeface="Consolas" panose="020B0609020204030204" pitchFamily="49" charset="0"/>
              </a:rPr>
              <a:t>Orders.OrderID</a:t>
            </a:r>
            <a:r>
              <a:rPr lang="en-US" sz="3200" dirty="0">
                <a:solidFill>
                  <a:prstClr val="white"/>
                </a:solidFill>
                <a:latin typeface="Consolas" panose="020B0609020204030204" pitchFamily="49" charset="0"/>
              </a:rPr>
              <a:t>, </a:t>
            </a:r>
            <a:r>
              <a:rPr lang="en-US" sz="3200" dirty="0" err="1">
                <a:solidFill>
                  <a:prstClr val="white"/>
                </a:solidFill>
                <a:latin typeface="Consolas" panose="020B0609020204030204" pitchFamily="49" charset="0"/>
              </a:rPr>
              <a:t>Customers.CustomerName</a:t>
            </a:r>
            <a:endParaRPr lang="en-US" sz="3200" dirty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 lvl="0" defTabSz="914400">
              <a:defRPr/>
            </a:pPr>
            <a:r>
              <a:rPr lang="en-US" sz="3200" dirty="0">
                <a:solidFill>
                  <a:prstClr val="white"/>
                </a:solidFill>
                <a:latin typeface="Consolas" panose="020B0609020204030204" pitchFamily="49" charset="0"/>
              </a:rPr>
              <a:t>FROM Orders</a:t>
            </a:r>
          </a:p>
          <a:p>
            <a:pPr lvl="0" defTabSz="914400">
              <a:defRPr/>
            </a:pPr>
            <a:r>
              <a:rPr lang="en-US" sz="3200" dirty="0">
                <a:solidFill>
                  <a:prstClr val="white"/>
                </a:solidFill>
                <a:latin typeface="Consolas" panose="020B0609020204030204" pitchFamily="49" charset="0"/>
              </a:rPr>
              <a:t>RIGHT JOIN Customers ON </a:t>
            </a:r>
            <a:r>
              <a:rPr lang="en-US" sz="3200" dirty="0" err="1">
                <a:solidFill>
                  <a:prstClr val="white"/>
                </a:solidFill>
                <a:latin typeface="Consolas" panose="020B0609020204030204" pitchFamily="49" charset="0"/>
              </a:rPr>
              <a:t>Orders.CustomerID</a:t>
            </a:r>
            <a:r>
              <a:rPr lang="en-US" sz="3200" dirty="0">
                <a:solidFill>
                  <a:prstClr val="white"/>
                </a:solidFill>
                <a:latin typeface="Consolas" panose="020B0609020204030204" pitchFamily="49" charset="0"/>
              </a:rPr>
              <a:t> = </a:t>
            </a:r>
            <a:r>
              <a:rPr lang="en-US" sz="3200" dirty="0" err="1">
                <a:solidFill>
                  <a:prstClr val="white"/>
                </a:solidFill>
                <a:latin typeface="Consolas" panose="020B0609020204030204" pitchFamily="49" charset="0"/>
              </a:rPr>
              <a:t>Customers.CustomerID</a:t>
            </a:r>
            <a:r>
              <a:rPr lang="en-US" sz="3200" dirty="0">
                <a:solidFill>
                  <a:prstClr val="white"/>
                </a:solidFill>
                <a:latin typeface="Consolas" panose="020B0609020204030204" pitchFamily="49" charset="0"/>
              </a:rPr>
              <a:t>;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3DB332B-E9FC-4B1A-A99F-0E0E88FD09B7}"/>
              </a:ext>
            </a:extLst>
          </p:cNvPr>
          <p:cNvSpPr/>
          <p:nvPr/>
        </p:nvSpPr>
        <p:spPr>
          <a:xfrm>
            <a:off x="-11888038" y="3297383"/>
            <a:ext cx="10786905" cy="2952878"/>
          </a:xfrm>
          <a:prstGeom prst="roundRect">
            <a:avLst>
              <a:gd name="adj" fmla="val 13984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91440" bIns="2743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A5997D-C5A0-4A2F-A284-4CEEB85E9524}"/>
              </a:ext>
            </a:extLst>
          </p:cNvPr>
          <p:cNvSpPr txBox="1"/>
          <p:nvPr/>
        </p:nvSpPr>
        <p:spPr>
          <a:xfrm>
            <a:off x="-11526204" y="3441850"/>
            <a:ext cx="1359319" cy="374197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/>
              <a:t>SYNTAX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83AC41-5E56-4783-BEB9-52990CAF4E7B}"/>
              </a:ext>
            </a:extLst>
          </p:cNvPr>
          <p:cNvSpPr txBox="1"/>
          <p:nvPr/>
        </p:nvSpPr>
        <p:spPr>
          <a:xfrm>
            <a:off x="-11670977" y="3874558"/>
            <a:ext cx="1056984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sz="3200" dirty="0">
                <a:solidFill>
                  <a:prstClr val="white"/>
                </a:solidFill>
                <a:latin typeface="Consolas" panose="020B0609020204030204" pitchFamily="49" charset="0"/>
              </a:rPr>
              <a:t>SELECT </a:t>
            </a:r>
            <a:r>
              <a:rPr lang="en-US" sz="3200" dirty="0" err="1">
                <a:solidFill>
                  <a:prstClr val="white"/>
                </a:solidFill>
                <a:latin typeface="Consolas" panose="020B0609020204030204" pitchFamily="49" charset="0"/>
              </a:rPr>
              <a:t>column_name</a:t>
            </a:r>
            <a:r>
              <a:rPr lang="en-US" sz="3200" dirty="0">
                <a:solidFill>
                  <a:prstClr val="white"/>
                </a:solidFill>
                <a:latin typeface="Consolas" panose="020B0609020204030204" pitchFamily="49" charset="0"/>
              </a:rPr>
              <a:t>(s)</a:t>
            </a:r>
          </a:p>
          <a:p>
            <a:pPr lvl="0" defTabSz="914400">
              <a:defRPr/>
            </a:pPr>
            <a:r>
              <a:rPr lang="en-US" sz="3200" dirty="0">
                <a:solidFill>
                  <a:prstClr val="white"/>
                </a:solidFill>
                <a:latin typeface="Consolas" panose="020B0609020204030204" pitchFamily="49" charset="0"/>
              </a:rPr>
              <a:t>FROM table1</a:t>
            </a:r>
          </a:p>
          <a:p>
            <a:pPr lvl="0" defTabSz="914400">
              <a:defRPr/>
            </a:pPr>
            <a:r>
              <a:rPr lang="en-US" sz="3200" dirty="0">
                <a:solidFill>
                  <a:prstClr val="white"/>
                </a:solidFill>
                <a:latin typeface="Consolas" panose="020B0609020204030204" pitchFamily="49" charset="0"/>
              </a:rPr>
              <a:t>RIGHT JOIN table2</a:t>
            </a:r>
          </a:p>
          <a:p>
            <a:pPr lvl="0" defTabSz="914400">
              <a:defRPr/>
            </a:pPr>
            <a:r>
              <a:rPr lang="en-US" sz="3200" dirty="0">
                <a:solidFill>
                  <a:prstClr val="white"/>
                </a:solidFill>
                <a:latin typeface="Consolas" panose="020B0609020204030204" pitchFamily="49" charset="0"/>
              </a:rPr>
              <a:t>ON table1.column_name = table2.column_name;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55C76ED-E4BF-49D3-9897-3DCAD8D71161}"/>
              </a:ext>
            </a:extLst>
          </p:cNvPr>
          <p:cNvSpPr/>
          <p:nvPr/>
        </p:nvSpPr>
        <p:spPr>
          <a:xfrm>
            <a:off x="1064381" y="137885"/>
            <a:ext cx="2443238" cy="285448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Inner join</a:t>
            </a: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867F8477-8637-40C4-8A51-477CD7491646}"/>
              </a:ext>
            </a:extLst>
          </p:cNvPr>
          <p:cNvSpPr/>
          <p:nvPr/>
        </p:nvSpPr>
        <p:spPr>
          <a:xfrm>
            <a:off x="3507619" y="137885"/>
            <a:ext cx="2360991" cy="285448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Left join</a:t>
            </a:r>
          </a:p>
        </p:txBody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E0EC445B-A481-4CEE-8245-49F1F1900F45}"/>
              </a:ext>
            </a:extLst>
          </p:cNvPr>
          <p:cNvSpPr/>
          <p:nvPr/>
        </p:nvSpPr>
        <p:spPr>
          <a:xfrm>
            <a:off x="5868610" y="137885"/>
            <a:ext cx="2593220" cy="28544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Right join</a:t>
            </a:r>
          </a:p>
        </p:txBody>
      </p:sp>
    </p:spTree>
    <p:extLst>
      <p:ext uri="{BB962C8B-B14F-4D97-AF65-F5344CB8AC3E}">
        <p14:creationId xmlns:p14="http://schemas.microsoft.com/office/powerpoint/2010/main" val="4273281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280</TotalTime>
  <Words>1276</Words>
  <Application>Microsoft Office PowerPoint</Application>
  <PresentationFormat>Widescreen</PresentationFormat>
  <Paragraphs>184</Paragraphs>
  <Slides>13</Slides>
  <Notes>8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Unicode MS</vt:lpstr>
      <vt:lpstr>Calibri</vt:lpstr>
      <vt:lpstr>Consolas</vt:lpstr>
      <vt:lpstr>Edwardian Script ITC</vt:lpstr>
      <vt:lpstr>Trebuchet MS</vt:lpstr>
      <vt:lpstr>Wingdings 3</vt:lpstr>
      <vt:lpstr>Facet</vt:lpstr>
      <vt:lpstr>JOIN STATEMENT</vt:lpstr>
      <vt:lpstr>PowerPoint Presentation</vt:lpstr>
      <vt:lpstr>PowerPoint Presentation</vt:lpstr>
      <vt:lpstr>Inner join</vt:lpstr>
      <vt:lpstr>Inner join</vt:lpstr>
      <vt:lpstr>Left join</vt:lpstr>
      <vt:lpstr>Left join</vt:lpstr>
      <vt:lpstr>Right join</vt:lpstr>
      <vt:lpstr>Right join</vt:lpstr>
      <vt:lpstr>Printing to the console (println)</vt:lpstr>
      <vt:lpstr>Declaring a variable</vt:lpstr>
      <vt:lpstr>Initializing Variables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Nicholas Mawulorm</dc:creator>
  <cp:lastModifiedBy>Nicholas Mawulorm</cp:lastModifiedBy>
  <cp:revision>40</cp:revision>
  <dcterms:created xsi:type="dcterms:W3CDTF">2022-09-23T15:58:00Z</dcterms:created>
  <dcterms:modified xsi:type="dcterms:W3CDTF">2022-09-27T10:42:42Z</dcterms:modified>
</cp:coreProperties>
</file>