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5" r:id="rId10"/>
    <p:sldId id="264"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3"/>
    <p:restoredTop sz="92582"/>
  </p:normalViewPr>
  <p:slideViewPr>
    <p:cSldViewPr snapToGrid="0" snapToObjects="1">
      <p:cViewPr varScale="1">
        <p:scale>
          <a:sx n="146" d="100"/>
          <a:sy n="146" d="100"/>
        </p:scale>
        <p:origin x="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D76E-4035-354F-ADA2-2D25690C57F3}"/>
              </a:ext>
            </a:extLst>
          </p:cNvPr>
          <p:cNvSpPr>
            <a:spLocks noGrp="1"/>
          </p:cNvSpPr>
          <p:nvPr>
            <p:ph type="ctrTitle"/>
          </p:nvPr>
        </p:nvSpPr>
        <p:spPr/>
        <p:txBody>
          <a:bodyPr/>
          <a:lstStyle/>
          <a:p>
            <a:r>
              <a:rPr lang="en-US" dirty="0"/>
              <a:t>Self-Efficacy and Mathematics</a:t>
            </a:r>
          </a:p>
        </p:txBody>
      </p:sp>
      <p:sp>
        <p:nvSpPr>
          <p:cNvPr id="3" name="Subtitle 2">
            <a:extLst>
              <a:ext uri="{FF2B5EF4-FFF2-40B4-BE49-F238E27FC236}">
                <a16:creationId xmlns:a16="http://schemas.microsoft.com/office/drawing/2014/main" id="{9C4F20B4-EC8A-BF47-A256-30020291FB89}"/>
              </a:ext>
            </a:extLst>
          </p:cNvPr>
          <p:cNvSpPr>
            <a:spLocks noGrp="1"/>
          </p:cNvSpPr>
          <p:nvPr>
            <p:ph type="subTitle" idx="1"/>
          </p:nvPr>
        </p:nvSpPr>
        <p:spPr/>
        <p:txBody>
          <a:bodyPr/>
          <a:lstStyle/>
          <a:p>
            <a:r>
              <a:rPr lang="en-US" dirty="0"/>
              <a:t>By Natalie Bahr, ENTITY Academy x </a:t>
            </a:r>
            <a:r>
              <a:rPr lang="en-US" dirty="0" err="1"/>
              <a:t>WozU</a:t>
            </a:r>
            <a:endParaRPr lang="en-US" dirty="0"/>
          </a:p>
          <a:p>
            <a:r>
              <a:rPr lang="en-US" dirty="0"/>
              <a:t>Research By Dr. David W. </a:t>
            </a:r>
            <a:r>
              <a:rPr lang="en-US" dirty="0" err="1"/>
              <a:t>Putwain</a:t>
            </a:r>
            <a:endParaRPr lang="en-US" dirty="0"/>
          </a:p>
        </p:txBody>
      </p:sp>
    </p:spTree>
    <p:extLst>
      <p:ext uri="{BB962C8B-B14F-4D97-AF65-F5344CB8AC3E}">
        <p14:creationId xmlns:p14="http://schemas.microsoft.com/office/powerpoint/2010/main" val="52468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81E3-610D-164F-8968-73C704E9CC51}"/>
              </a:ext>
            </a:extLst>
          </p:cNvPr>
          <p:cNvSpPr>
            <a:spLocks noGrp="1"/>
          </p:cNvSpPr>
          <p:nvPr>
            <p:ph type="title"/>
          </p:nvPr>
        </p:nvSpPr>
        <p:spPr/>
        <p:txBody>
          <a:bodyPr/>
          <a:lstStyle/>
          <a:p>
            <a:r>
              <a:rPr lang="en-US" dirty="0"/>
              <a:t>Control-Value Appraisals Compared with Test Scores: Utility Value</a:t>
            </a:r>
          </a:p>
        </p:txBody>
      </p:sp>
      <p:sp>
        <p:nvSpPr>
          <p:cNvPr id="3" name="Content Placeholder 2">
            <a:extLst>
              <a:ext uri="{FF2B5EF4-FFF2-40B4-BE49-F238E27FC236}">
                <a16:creationId xmlns:a16="http://schemas.microsoft.com/office/drawing/2014/main" id="{EC14E26D-C2DC-D641-9DEF-A2756D1BAAC4}"/>
              </a:ext>
            </a:extLst>
          </p:cNvPr>
          <p:cNvSpPr>
            <a:spLocks noGrp="1"/>
          </p:cNvSpPr>
          <p:nvPr>
            <p:ph idx="1"/>
          </p:nvPr>
        </p:nvSpPr>
        <p:spPr/>
        <p:txBody>
          <a:bodyPr>
            <a:normAutofit lnSpcReduction="10000"/>
          </a:bodyPr>
          <a:lstStyle/>
          <a:p>
            <a:r>
              <a:rPr lang="en-US" dirty="0"/>
              <a:t>I started with “utility value” to begin to answer my first question. I wanted to see if a student’s self-reported beliefs about the usefulness of math would be a good predictor of mathematics achievement.</a:t>
            </a:r>
          </a:p>
          <a:p>
            <a:r>
              <a:rPr lang="en-US" dirty="0"/>
              <a:t>Result: there was a distinct difference in the mean test score of those who answered with an average of 3 in the “utility value” section of the survey.</a:t>
            </a:r>
          </a:p>
          <a:p>
            <a:r>
              <a:rPr lang="en-US" dirty="0"/>
              <a:t>The mean score was 5.65 for those who have a high view of the usefulness of math, whereas the mean score for those who have a lower view was 3.76.</a:t>
            </a:r>
          </a:p>
          <a:p>
            <a:r>
              <a:rPr lang="en-US" dirty="0"/>
              <a:t>Note: The score is out of a total of 19 possible marks, or points. This may seem low because the students were taking a test based on the exit exam for England’s Year 5, or the transition from elementary to middle school. Students were in the beginning to middle of their Year 5.</a:t>
            </a:r>
          </a:p>
        </p:txBody>
      </p:sp>
    </p:spTree>
    <p:extLst>
      <p:ext uri="{BB962C8B-B14F-4D97-AF65-F5344CB8AC3E}">
        <p14:creationId xmlns:p14="http://schemas.microsoft.com/office/powerpoint/2010/main" val="217352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2542-B42E-BA47-8A43-0153FDECDE88}"/>
              </a:ext>
            </a:extLst>
          </p:cNvPr>
          <p:cNvSpPr>
            <a:spLocks noGrp="1"/>
          </p:cNvSpPr>
          <p:nvPr>
            <p:ph type="title"/>
          </p:nvPr>
        </p:nvSpPr>
        <p:spPr/>
        <p:txBody>
          <a:bodyPr/>
          <a:lstStyle/>
          <a:p>
            <a:r>
              <a:rPr lang="en-US" dirty="0"/>
              <a:t>Utility Value and Test Score </a:t>
            </a:r>
          </a:p>
        </p:txBody>
      </p:sp>
      <p:pic>
        <p:nvPicPr>
          <p:cNvPr id="5" name="Content Placeholder 4">
            <a:extLst>
              <a:ext uri="{FF2B5EF4-FFF2-40B4-BE49-F238E27FC236}">
                <a16:creationId xmlns:a16="http://schemas.microsoft.com/office/drawing/2014/main" id="{99C128E1-D8F4-0E4F-B59F-92D87E10AA1A}"/>
              </a:ext>
            </a:extLst>
          </p:cNvPr>
          <p:cNvPicPr>
            <a:picLocks noGrp="1" noChangeAspect="1"/>
          </p:cNvPicPr>
          <p:nvPr>
            <p:ph sz="half" idx="1"/>
          </p:nvPr>
        </p:nvPicPr>
        <p:blipFill>
          <a:blip r:embed="rId2"/>
          <a:stretch>
            <a:fillRect/>
          </a:stretch>
        </p:blipFill>
        <p:spPr>
          <a:xfrm>
            <a:off x="1371600" y="1628706"/>
            <a:ext cx="5429794" cy="4146388"/>
          </a:xfrm>
        </p:spPr>
      </p:pic>
      <p:sp>
        <p:nvSpPr>
          <p:cNvPr id="6" name="Content Placeholder 5">
            <a:extLst>
              <a:ext uri="{FF2B5EF4-FFF2-40B4-BE49-F238E27FC236}">
                <a16:creationId xmlns:a16="http://schemas.microsoft.com/office/drawing/2014/main" id="{A37462ED-AF86-684E-8365-7715C4F4CAD0}"/>
              </a:ext>
            </a:extLst>
          </p:cNvPr>
          <p:cNvSpPr>
            <a:spLocks noGrp="1"/>
          </p:cNvSpPr>
          <p:nvPr>
            <p:ph sz="half" idx="2"/>
          </p:nvPr>
        </p:nvSpPr>
        <p:spPr>
          <a:xfrm>
            <a:off x="6975565" y="1628707"/>
            <a:ext cx="3997623" cy="4238694"/>
          </a:xfrm>
        </p:spPr>
        <p:txBody>
          <a:bodyPr/>
          <a:lstStyle/>
          <a:p>
            <a:r>
              <a:rPr lang="en-US" dirty="0"/>
              <a:t>As you can see, not only is the mean score of the high value group almost 2 points higher than the low group, the only outliers above 15 points on this test were in the high utility value group.</a:t>
            </a:r>
          </a:p>
          <a:p>
            <a:r>
              <a:rPr lang="en-US" b="1" dirty="0"/>
              <a:t>This result shows that a student’s belief in the usefulness of math leads them to perform better in math class.</a:t>
            </a:r>
            <a:endParaRPr lang="en-US" dirty="0"/>
          </a:p>
        </p:txBody>
      </p:sp>
    </p:spTree>
    <p:extLst>
      <p:ext uri="{BB962C8B-B14F-4D97-AF65-F5344CB8AC3E}">
        <p14:creationId xmlns:p14="http://schemas.microsoft.com/office/powerpoint/2010/main" val="154213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D126-C90D-EB43-9E5C-293F2A74DFBE}"/>
              </a:ext>
            </a:extLst>
          </p:cNvPr>
          <p:cNvSpPr>
            <a:spLocks noGrp="1"/>
          </p:cNvSpPr>
          <p:nvPr>
            <p:ph type="title"/>
          </p:nvPr>
        </p:nvSpPr>
        <p:spPr/>
        <p:txBody>
          <a:bodyPr/>
          <a:lstStyle/>
          <a:p>
            <a:r>
              <a:rPr lang="en-US" dirty="0"/>
              <a:t>Control-Value Appraisals Compared with Test Scores: Attainment Value</a:t>
            </a:r>
          </a:p>
        </p:txBody>
      </p:sp>
      <p:sp>
        <p:nvSpPr>
          <p:cNvPr id="5" name="Content Placeholder 4">
            <a:extLst>
              <a:ext uri="{FF2B5EF4-FFF2-40B4-BE49-F238E27FC236}">
                <a16:creationId xmlns:a16="http://schemas.microsoft.com/office/drawing/2014/main" id="{0AD760F1-B347-CF43-84B6-A25C3EBB8139}"/>
              </a:ext>
            </a:extLst>
          </p:cNvPr>
          <p:cNvSpPr>
            <a:spLocks noGrp="1"/>
          </p:cNvSpPr>
          <p:nvPr>
            <p:ph idx="1"/>
          </p:nvPr>
        </p:nvSpPr>
        <p:spPr/>
        <p:txBody>
          <a:bodyPr>
            <a:normAutofit lnSpcReduction="10000"/>
          </a:bodyPr>
          <a:lstStyle/>
          <a:p>
            <a:r>
              <a:rPr lang="en-US" dirty="0"/>
              <a:t>With this analysis done, I continued by asking the same question for the other control-value appraisals.</a:t>
            </a:r>
          </a:p>
          <a:p>
            <a:r>
              <a:rPr lang="en-US" dirty="0"/>
              <a:t>Attainment value means a student’s desire to get good grades in math. Would scoring highly on this section lead to higher mathematics achievement?</a:t>
            </a:r>
          </a:p>
          <a:p>
            <a:r>
              <a:rPr lang="en-US" dirty="0"/>
              <a:t>I used the same cutoff point of 3 out of 5 on the scale of 1-5.</a:t>
            </a:r>
          </a:p>
          <a:p>
            <a:r>
              <a:rPr lang="en-US" dirty="0"/>
              <a:t>Result: There was </a:t>
            </a:r>
            <a:r>
              <a:rPr lang="en-US" i="1" dirty="0"/>
              <a:t>no</a:t>
            </a:r>
            <a:r>
              <a:rPr lang="en-US" dirty="0"/>
              <a:t> significant difference in the mean score of the group who answered favorably in the attainment value section compared with those who answered unfavorably.</a:t>
            </a:r>
          </a:p>
          <a:p>
            <a:r>
              <a:rPr lang="en-US" dirty="0"/>
              <a:t>The mean score of the higher group was 5.62 and the mean score of the lower group was 4.74.</a:t>
            </a:r>
          </a:p>
          <a:p>
            <a:endParaRPr lang="en-US" dirty="0"/>
          </a:p>
        </p:txBody>
      </p:sp>
    </p:spTree>
    <p:extLst>
      <p:ext uri="{BB962C8B-B14F-4D97-AF65-F5344CB8AC3E}">
        <p14:creationId xmlns:p14="http://schemas.microsoft.com/office/powerpoint/2010/main" val="3804044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721F-9A81-A545-BC11-0D479DFF90BB}"/>
              </a:ext>
            </a:extLst>
          </p:cNvPr>
          <p:cNvSpPr>
            <a:spLocks noGrp="1"/>
          </p:cNvSpPr>
          <p:nvPr>
            <p:ph type="title"/>
          </p:nvPr>
        </p:nvSpPr>
        <p:spPr/>
        <p:txBody>
          <a:bodyPr/>
          <a:lstStyle/>
          <a:p>
            <a:r>
              <a:rPr lang="en-US" dirty="0"/>
              <a:t>Attainment Value and Test Score</a:t>
            </a:r>
          </a:p>
        </p:txBody>
      </p:sp>
      <p:pic>
        <p:nvPicPr>
          <p:cNvPr id="6" name="Content Placeholder 5">
            <a:extLst>
              <a:ext uri="{FF2B5EF4-FFF2-40B4-BE49-F238E27FC236}">
                <a16:creationId xmlns:a16="http://schemas.microsoft.com/office/drawing/2014/main" id="{52154E1E-2DCA-B44E-AEC2-4F191E4C8592}"/>
              </a:ext>
            </a:extLst>
          </p:cNvPr>
          <p:cNvPicPr>
            <a:picLocks noGrp="1" noChangeAspect="1"/>
          </p:cNvPicPr>
          <p:nvPr>
            <p:ph sz="half" idx="1"/>
          </p:nvPr>
        </p:nvPicPr>
        <p:blipFill>
          <a:blip r:embed="rId2"/>
          <a:stretch>
            <a:fillRect/>
          </a:stretch>
        </p:blipFill>
        <p:spPr>
          <a:xfrm>
            <a:off x="1371600" y="1839463"/>
            <a:ext cx="5153803" cy="3935631"/>
          </a:xfrm>
        </p:spPr>
      </p:pic>
      <p:sp>
        <p:nvSpPr>
          <p:cNvPr id="4" name="Content Placeholder 3">
            <a:extLst>
              <a:ext uri="{FF2B5EF4-FFF2-40B4-BE49-F238E27FC236}">
                <a16:creationId xmlns:a16="http://schemas.microsoft.com/office/drawing/2014/main" id="{6EE9DDA1-CD77-094F-A83A-E5FAB21460DC}"/>
              </a:ext>
            </a:extLst>
          </p:cNvPr>
          <p:cNvSpPr>
            <a:spLocks noGrp="1"/>
          </p:cNvSpPr>
          <p:nvPr>
            <p:ph sz="half" idx="2"/>
          </p:nvPr>
        </p:nvSpPr>
        <p:spPr>
          <a:xfrm>
            <a:off x="6525403" y="1839463"/>
            <a:ext cx="4804448" cy="4027937"/>
          </a:xfrm>
        </p:spPr>
        <p:txBody>
          <a:bodyPr>
            <a:normAutofit/>
          </a:bodyPr>
          <a:lstStyle/>
          <a:p>
            <a:r>
              <a:rPr lang="en-US" dirty="0"/>
              <a:t>You can see here that the spread of the data in both groups, those who self-reported attainment value highly for themselves and those who did not, is very similar. (It can be noted, though, that the outliers who scored almost perfectly on the test are only in the high value group.)</a:t>
            </a:r>
          </a:p>
          <a:p>
            <a:r>
              <a:rPr lang="en-US" b="1" dirty="0"/>
              <a:t>This result shows that a student’s  perception of the importance of attaining good grades in math does NOT necessarily lead them to perform better in math class.</a:t>
            </a:r>
            <a:endParaRPr lang="en-US" dirty="0"/>
          </a:p>
          <a:p>
            <a:endParaRPr lang="en-US" dirty="0"/>
          </a:p>
        </p:txBody>
      </p:sp>
    </p:spTree>
    <p:extLst>
      <p:ext uri="{BB962C8B-B14F-4D97-AF65-F5344CB8AC3E}">
        <p14:creationId xmlns:p14="http://schemas.microsoft.com/office/powerpoint/2010/main" val="362578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FB53-22A7-A54F-A19D-BB9C3CF49E2A}"/>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4E8FAC73-9EDC-494C-B13D-BF8EC1E99B9F}"/>
              </a:ext>
            </a:extLst>
          </p:cNvPr>
          <p:cNvSpPr>
            <a:spLocks noGrp="1"/>
          </p:cNvSpPr>
          <p:nvPr>
            <p:ph idx="1"/>
          </p:nvPr>
        </p:nvSpPr>
        <p:spPr/>
        <p:txBody>
          <a:bodyPr/>
          <a:lstStyle/>
          <a:p>
            <a:r>
              <a:rPr lang="en-US" dirty="0"/>
              <a:t>Survey questions denoting “attainment value”, students’ desire to attain good grades in mathematics, did not show a direct impact on students’ test scores.</a:t>
            </a:r>
          </a:p>
          <a:p>
            <a:r>
              <a:rPr lang="en-US" dirty="0"/>
              <a:t>Survey questions denoting “utility value”, students’ perception of the usefulness of mathematics, DID show a direct impact on test scores.</a:t>
            </a:r>
          </a:p>
          <a:p>
            <a:r>
              <a:rPr lang="en-US" dirty="0"/>
              <a:t>Students’ responses to survey questions related to anxiety did correlate strongly to their responses to questions regarding engagement in class. They were much more likely to report being highly engaged in class if they had low amounts of anxiety.</a:t>
            </a:r>
          </a:p>
        </p:txBody>
      </p:sp>
    </p:spTree>
    <p:extLst>
      <p:ext uri="{BB962C8B-B14F-4D97-AF65-F5344CB8AC3E}">
        <p14:creationId xmlns:p14="http://schemas.microsoft.com/office/powerpoint/2010/main" val="3713406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D2EEC-599A-AE46-AB0D-61DBBD8A86F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394D1B1-E5BF-204D-9689-A6599AF1BB4C}"/>
              </a:ext>
            </a:extLst>
          </p:cNvPr>
          <p:cNvSpPr>
            <a:spLocks noGrp="1"/>
          </p:cNvSpPr>
          <p:nvPr>
            <p:ph idx="1"/>
          </p:nvPr>
        </p:nvSpPr>
        <p:spPr/>
        <p:txBody>
          <a:bodyPr/>
          <a:lstStyle/>
          <a:p>
            <a:pPr marL="0" indent="0">
              <a:buNone/>
            </a:pPr>
            <a:r>
              <a:rPr lang="en-US" dirty="0"/>
              <a:t>While my work is far from done, and not all work is included here, you can see that these insights can be used to directly inform mathematics instruction.</a:t>
            </a:r>
          </a:p>
          <a:p>
            <a:pPr lvl="1"/>
            <a:r>
              <a:rPr lang="en-US" dirty="0"/>
              <a:t>When mathematics classes are more engaging and fun, students may increase in desire to do their best- and start to believe that they can be mathematicians!</a:t>
            </a:r>
          </a:p>
          <a:p>
            <a:pPr lvl="1"/>
            <a:r>
              <a:rPr lang="en-US" dirty="0"/>
              <a:t>When teachers are more aware of math anxiety and test anxiety in their classroom, they can address this, and help students become more positively engaged in class.</a:t>
            </a:r>
          </a:p>
          <a:p>
            <a:pPr lvl="1"/>
            <a:r>
              <a:rPr lang="en-US" dirty="0"/>
              <a:t>When students are taught all of the ways in which math is useful in everyday life, in </a:t>
            </a:r>
            <a:r>
              <a:rPr lang="en-US" b="1" dirty="0"/>
              <a:t>every</a:t>
            </a:r>
            <a:r>
              <a:rPr lang="en-US" dirty="0"/>
              <a:t> profession…test scores are sure to rise.</a:t>
            </a:r>
          </a:p>
        </p:txBody>
      </p:sp>
    </p:spTree>
    <p:extLst>
      <p:ext uri="{BB962C8B-B14F-4D97-AF65-F5344CB8AC3E}">
        <p14:creationId xmlns:p14="http://schemas.microsoft.com/office/powerpoint/2010/main" val="3590422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91C1-28B1-A94D-9641-0D35E2D6D02B}"/>
              </a:ext>
            </a:extLst>
          </p:cNvPr>
          <p:cNvSpPr>
            <a:spLocks noGrp="1"/>
          </p:cNvSpPr>
          <p:nvPr>
            <p:ph type="title"/>
          </p:nvPr>
        </p:nvSpPr>
        <p:spPr/>
        <p:txBody>
          <a:bodyPr/>
          <a:lstStyle/>
          <a:p>
            <a:r>
              <a:rPr lang="en-US" dirty="0"/>
              <a:t>Thank You for Attending!</a:t>
            </a:r>
          </a:p>
        </p:txBody>
      </p:sp>
      <p:sp>
        <p:nvSpPr>
          <p:cNvPr id="3" name="Content Placeholder 2">
            <a:extLst>
              <a:ext uri="{FF2B5EF4-FFF2-40B4-BE49-F238E27FC236}">
                <a16:creationId xmlns:a16="http://schemas.microsoft.com/office/drawing/2014/main" id="{0EC04B05-4C9D-564E-ABCE-5B76DC889FBB}"/>
              </a:ext>
            </a:extLst>
          </p:cNvPr>
          <p:cNvSpPr>
            <a:spLocks noGrp="1"/>
          </p:cNvSpPr>
          <p:nvPr>
            <p:ph idx="1"/>
          </p:nvPr>
        </p:nvSpPr>
        <p:spPr/>
        <p:txBody>
          <a:bodyPr/>
          <a:lstStyle/>
          <a:p>
            <a:pPr marL="0" indent="0">
              <a:buNone/>
            </a:pPr>
            <a:r>
              <a:rPr lang="en-US" dirty="0"/>
              <a:t>Any questions?</a:t>
            </a:r>
          </a:p>
          <a:p>
            <a:pPr marL="0" indent="0">
              <a:buNone/>
            </a:pPr>
            <a:r>
              <a:rPr lang="en-US" dirty="0"/>
              <a:t>Feel free to reach out directly via email: </a:t>
            </a:r>
            <a:r>
              <a:rPr lang="en-US" dirty="0" err="1"/>
              <a:t>nataliembahr@gmail.com</a:t>
            </a:r>
            <a:endParaRPr lang="en-US" dirty="0"/>
          </a:p>
        </p:txBody>
      </p:sp>
    </p:spTree>
    <p:extLst>
      <p:ext uri="{BB962C8B-B14F-4D97-AF65-F5344CB8AC3E}">
        <p14:creationId xmlns:p14="http://schemas.microsoft.com/office/powerpoint/2010/main" val="354980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7116-7B11-A441-A24C-9095FD6E7B7F}"/>
              </a:ext>
            </a:extLst>
          </p:cNvPr>
          <p:cNvSpPr>
            <a:spLocks noGrp="1"/>
          </p:cNvSpPr>
          <p:nvPr>
            <p:ph type="title"/>
          </p:nvPr>
        </p:nvSpPr>
        <p:spPr/>
        <p:txBody>
          <a:bodyPr/>
          <a:lstStyle/>
          <a:p>
            <a:r>
              <a:rPr lang="en-US" dirty="0"/>
              <a:t>About the Analyst</a:t>
            </a:r>
          </a:p>
        </p:txBody>
      </p:sp>
      <p:sp>
        <p:nvSpPr>
          <p:cNvPr id="3" name="Content Placeholder 2">
            <a:extLst>
              <a:ext uri="{FF2B5EF4-FFF2-40B4-BE49-F238E27FC236}">
                <a16:creationId xmlns:a16="http://schemas.microsoft.com/office/drawing/2014/main" id="{EAB0EF6B-4047-134F-87C9-777848C59424}"/>
              </a:ext>
            </a:extLst>
          </p:cNvPr>
          <p:cNvSpPr>
            <a:spLocks noGrp="1"/>
          </p:cNvSpPr>
          <p:nvPr>
            <p:ph sz="half" idx="1"/>
          </p:nvPr>
        </p:nvSpPr>
        <p:spPr/>
        <p:txBody>
          <a:bodyPr/>
          <a:lstStyle/>
          <a:p>
            <a:r>
              <a:rPr lang="en-US" dirty="0"/>
              <a:t>My name is Natalie Bahr.</a:t>
            </a:r>
          </a:p>
          <a:p>
            <a:r>
              <a:rPr lang="en-US" dirty="0"/>
              <a:t>I am an aspiring data analyst and former teacher.</a:t>
            </a:r>
          </a:p>
          <a:p>
            <a:r>
              <a:rPr lang="en-US" dirty="0"/>
              <a:t>I taught elementary and middle school mathematics for 6 years.</a:t>
            </a:r>
          </a:p>
          <a:p>
            <a:r>
              <a:rPr lang="en-US" dirty="0"/>
              <a:t>I continue to be interested in education, especially math education.</a:t>
            </a:r>
          </a:p>
          <a:p>
            <a:endParaRPr lang="en-US" dirty="0"/>
          </a:p>
        </p:txBody>
      </p:sp>
      <p:pic>
        <p:nvPicPr>
          <p:cNvPr id="6" name="Content Placeholder 5">
            <a:extLst>
              <a:ext uri="{FF2B5EF4-FFF2-40B4-BE49-F238E27FC236}">
                <a16:creationId xmlns:a16="http://schemas.microsoft.com/office/drawing/2014/main" id="{E9A1A21B-D9E7-DB45-99FD-B7BA9FB77310}"/>
              </a:ext>
            </a:extLst>
          </p:cNvPr>
          <p:cNvPicPr>
            <a:picLocks noGrp="1" noChangeAspect="1"/>
          </p:cNvPicPr>
          <p:nvPr>
            <p:ph sz="half" idx="2"/>
          </p:nvPr>
        </p:nvPicPr>
        <p:blipFill>
          <a:blip r:embed="rId2"/>
          <a:stretch>
            <a:fillRect/>
          </a:stretch>
        </p:blipFill>
        <p:spPr>
          <a:xfrm>
            <a:off x="7316152" y="2286000"/>
            <a:ext cx="2865120" cy="3581400"/>
          </a:xfrm>
        </p:spPr>
      </p:pic>
    </p:spTree>
    <p:extLst>
      <p:ext uri="{BB962C8B-B14F-4D97-AF65-F5344CB8AC3E}">
        <p14:creationId xmlns:p14="http://schemas.microsoft.com/office/powerpoint/2010/main" val="324563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7D9B-2D83-B246-A11F-914E9FAEEE75}"/>
              </a:ext>
            </a:extLst>
          </p:cNvPr>
          <p:cNvSpPr>
            <a:spLocks noGrp="1"/>
          </p:cNvSpPr>
          <p:nvPr>
            <p:ph type="title"/>
          </p:nvPr>
        </p:nvSpPr>
        <p:spPr/>
        <p:txBody>
          <a:bodyPr/>
          <a:lstStyle/>
          <a:p>
            <a:r>
              <a:rPr lang="en-US" dirty="0"/>
              <a:t>Why Mathematics?</a:t>
            </a:r>
          </a:p>
        </p:txBody>
      </p:sp>
      <p:pic>
        <p:nvPicPr>
          <p:cNvPr id="10" name="Content Placeholder 9">
            <a:extLst>
              <a:ext uri="{FF2B5EF4-FFF2-40B4-BE49-F238E27FC236}">
                <a16:creationId xmlns:a16="http://schemas.microsoft.com/office/drawing/2014/main" id="{08363498-68C0-4645-92AE-EDD176468F4F}"/>
              </a:ext>
            </a:extLst>
          </p:cNvPr>
          <p:cNvPicPr>
            <a:picLocks noGrp="1" noChangeAspect="1"/>
          </p:cNvPicPr>
          <p:nvPr>
            <p:ph sz="half" idx="1"/>
          </p:nvPr>
        </p:nvPicPr>
        <p:blipFill>
          <a:blip r:embed="rId2"/>
          <a:stretch>
            <a:fillRect/>
          </a:stretch>
        </p:blipFill>
        <p:spPr>
          <a:xfrm>
            <a:off x="1371600" y="2285999"/>
            <a:ext cx="3986799" cy="2876551"/>
          </a:xfrm>
          <a:prstGeom prst="rect">
            <a:avLst/>
          </a:prstGeom>
        </p:spPr>
      </p:pic>
      <p:sp>
        <p:nvSpPr>
          <p:cNvPr id="9" name="Content Placeholder 8">
            <a:extLst>
              <a:ext uri="{FF2B5EF4-FFF2-40B4-BE49-F238E27FC236}">
                <a16:creationId xmlns:a16="http://schemas.microsoft.com/office/drawing/2014/main" id="{D6153C9A-CA31-814B-8051-D0DC717BA13E}"/>
              </a:ext>
            </a:extLst>
          </p:cNvPr>
          <p:cNvSpPr>
            <a:spLocks noGrp="1"/>
          </p:cNvSpPr>
          <p:nvPr>
            <p:ph sz="half" idx="2"/>
          </p:nvPr>
        </p:nvSpPr>
        <p:spPr/>
        <p:txBody>
          <a:bodyPr>
            <a:normAutofit/>
          </a:bodyPr>
          <a:lstStyle/>
          <a:p>
            <a:r>
              <a:rPr lang="en-US" dirty="0"/>
              <a:t>I personally am passionate about the subject…</a:t>
            </a:r>
          </a:p>
          <a:p>
            <a:r>
              <a:rPr lang="en-US" dirty="0"/>
              <a:t>…but many people are math-avoidant.</a:t>
            </a:r>
          </a:p>
          <a:p>
            <a:r>
              <a:rPr lang="en-US" dirty="0"/>
              <a:t>My analysis is my first step to figuring out:</a:t>
            </a:r>
          </a:p>
          <a:p>
            <a:pPr lvl="1"/>
            <a:r>
              <a:rPr lang="en-US" i="0" dirty="0"/>
              <a:t>When does this avoidance begin?</a:t>
            </a:r>
          </a:p>
          <a:p>
            <a:pPr lvl="1"/>
            <a:r>
              <a:rPr lang="en-US" i="0" dirty="0"/>
              <a:t>What can we do to reverse it?</a:t>
            </a:r>
          </a:p>
        </p:txBody>
      </p:sp>
    </p:spTree>
    <p:extLst>
      <p:ext uri="{BB962C8B-B14F-4D97-AF65-F5344CB8AC3E}">
        <p14:creationId xmlns:p14="http://schemas.microsoft.com/office/powerpoint/2010/main" val="122139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5A03-6791-354C-9CF6-D66AE054C6A6}"/>
              </a:ext>
            </a:extLst>
          </p:cNvPr>
          <p:cNvSpPr>
            <a:spLocks noGrp="1"/>
          </p:cNvSpPr>
          <p:nvPr>
            <p:ph type="title"/>
          </p:nvPr>
        </p:nvSpPr>
        <p:spPr/>
        <p:txBody>
          <a:bodyPr/>
          <a:lstStyle/>
          <a:p>
            <a:r>
              <a:rPr lang="en-US" dirty="0"/>
              <a:t>What is Self-Efficacy?</a:t>
            </a:r>
          </a:p>
        </p:txBody>
      </p:sp>
      <p:sp>
        <p:nvSpPr>
          <p:cNvPr id="7" name="Content Placeholder 6">
            <a:extLst>
              <a:ext uri="{FF2B5EF4-FFF2-40B4-BE49-F238E27FC236}">
                <a16:creationId xmlns:a16="http://schemas.microsoft.com/office/drawing/2014/main" id="{26DB1E52-E3CD-B44B-995C-5A9DF8D1719B}"/>
              </a:ext>
            </a:extLst>
          </p:cNvPr>
          <p:cNvSpPr>
            <a:spLocks noGrp="1"/>
          </p:cNvSpPr>
          <p:nvPr>
            <p:ph idx="1"/>
          </p:nvPr>
        </p:nvSpPr>
        <p:spPr/>
        <p:txBody>
          <a:bodyPr/>
          <a:lstStyle/>
          <a:p>
            <a:r>
              <a:rPr lang="en-US" dirty="0"/>
              <a:t>According to </a:t>
            </a:r>
            <a:r>
              <a:rPr lang="en-US" dirty="0" err="1"/>
              <a:t>positivepsychology.com</a:t>
            </a:r>
            <a:r>
              <a:rPr lang="en-US" dirty="0"/>
              <a:t>, self-efficacy is defined as “the belief we have in our own abilities, specifically our ability to meet the challenges ahead of us and complete a task successfully”.</a:t>
            </a:r>
          </a:p>
          <a:p>
            <a:r>
              <a:rPr lang="en-US" dirty="0"/>
              <a:t>The research and analysis presented here relate to upper elementary students’ belief in their mathematics ability.</a:t>
            </a:r>
          </a:p>
        </p:txBody>
      </p:sp>
    </p:spTree>
    <p:extLst>
      <p:ext uri="{BB962C8B-B14F-4D97-AF65-F5344CB8AC3E}">
        <p14:creationId xmlns:p14="http://schemas.microsoft.com/office/powerpoint/2010/main" val="293489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2859-8574-AE41-910C-372D10BEAB3C}"/>
              </a:ext>
            </a:extLst>
          </p:cNvPr>
          <p:cNvSpPr>
            <a:spLocks noGrp="1"/>
          </p:cNvSpPr>
          <p:nvPr>
            <p:ph type="title"/>
          </p:nvPr>
        </p:nvSpPr>
        <p:spPr/>
        <p:txBody>
          <a:bodyPr/>
          <a:lstStyle/>
          <a:p>
            <a:r>
              <a:rPr lang="en-US" dirty="0"/>
              <a:t>The Research</a:t>
            </a:r>
          </a:p>
        </p:txBody>
      </p:sp>
      <p:sp>
        <p:nvSpPr>
          <p:cNvPr id="5" name="Content Placeholder 4">
            <a:extLst>
              <a:ext uri="{FF2B5EF4-FFF2-40B4-BE49-F238E27FC236}">
                <a16:creationId xmlns:a16="http://schemas.microsoft.com/office/drawing/2014/main" id="{53C9D6DC-F1B3-8C46-8031-00C25F1F6BB2}"/>
              </a:ext>
            </a:extLst>
          </p:cNvPr>
          <p:cNvSpPr>
            <a:spLocks noGrp="1"/>
          </p:cNvSpPr>
          <p:nvPr>
            <p:ph idx="1"/>
          </p:nvPr>
        </p:nvSpPr>
        <p:spPr/>
        <p:txBody>
          <a:bodyPr>
            <a:normAutofit fontScale="85000" lnSpcReduction="20000"/>
          </a:bodyPr>
          <a:lstStyle/>
          <a:p>
            <a:r>
              <a:rPr lang="en-US" dirty="0"/>
              <a:t>Dr. David W. </a:t>
            </a:r>
            <a:r>
              <a:rPr lang="en-US" dirty="0" err="1"/>
              <a:t>Putwain</a:t>
            </a:r>
            <a:r>
              <a:rPr lang="en-US" dirty="0"/>
              <a:t> published his project and data with the following title: “Mathematics Emotions in the Primary Classroom”.</a:t>
            </a:r>
          </a:p>
          <a:p>
            <a:r>
              <a:rPr lang="en-US" dirty="0"/>
              <a:t>He designed and distributed a survey to collect information about students’ self-reporting in the following areas:</a:t>
            </a:r>
          </a:p>
          <a:p>
            <a:pPr lvl="1"/>
            <a:r>
              <a:rPr lang="en-US" i="0" dirty="0"/>
              <a:t>The emotions of </a:t>
            </a:r>
            <a:r>
              <a:rPr lang="en-US" dirty="0"/>
              <a:t>boredom</a:t>
            </a:r>
            <a:r>
              <a:rPr lang="en-US" i="0" dirty="0"/>
              <a:t>, </a:t>
            </a:r>
            <a:r>
              <a:rPr lang="en-US" dirty="0"/>
              <a:t>enjoyment</a:t>
            </a:r>
            <a:r>
              <a:rPr lang="en-US" i="0" dirty="0"/>
              <a:t>, and </a:t>
            </a:r>
            <a:r>
              <a:rPr lang="en-US" dirty="0"/>
              <a:t>anxiety.</a:t>
            </a:r>
          </a:p>
          <a:p>
            <a:pPr lvl="1"/>
            <a:r>
              <a:rPr lang="en-US" i="0" dirty="0"/>
              <a:t>Control-value appraisals: </a:t>
            </a:r>
            <a:r>
              <a:rPr lang="en-US" dirty="0"/>
              <a:t>intrinsic value</a:t>
            </a:r>
            <a:r>
              <a:rPr lang="en-US" i="0" dirty="0"/>
              <a:t>, </a:t>
            </a:r>
            <a:r>
              <a:rPr lang="en-US" dirty="0"/>
              <a:t>attainment value</a:t>
            </a:r>
            <a:r>
              <a:rPr lang="en-US" i="0" dirty="0"/>
              <a:t>, </a:t>
            </a:r>
            <a:r>
              <a:rPr lang="en-US" dirty="0"/>
              <a:t>utility value</a:t>
            </a:r>
            <a:r>
              <a:rPr lang="en-US" i="0" dirty="0"/>
              <a:t>, and </a:t>
            </a:r>
            <a:r>
              <a:rPr lang="en-US" dirty="0"/>
              <a:t>perceived control.</a:t>
            </a:r>
          </a:p>
          <a:p>
            <a:pPr lvl="1"/>
            <a:r>
              <a:rPr lang="en-US" dirty="0"/>
              <a:t>Academic buoyancy</a:t>
            </a:r>
          </a:p>
          <a:p>
            <a:pPr lvl="1"/>
            <a:r>
              <a:rPr lang="en-US" dirty="0"/>
              <a:t>Classroom engagement</a:t>
            </a:r>
          </a:p>
          <a:p>
            <a:r>
              <a:rPr lang="en-US" dirty="0"/>
              <a:t>Then, about one week after students took the survey, they took a mathematics test.</a:t>
            </a:r>
          </a:p>
          <a:p>
            <a:r>
              <a:rPr lang="en-US" dirty="0"/>
              <a:t>He repeated this process about six months later with the same students, the same survey, and a similar mathematics test.</a:t>
            </a:r>
          </a:p>
          <a:p>
            <a:r>
              <a:rPr lang="en-US" dirty="0"/>
              <a:t>Note: This survey was conducted in England and involved 1,242 students from 24 schools.</a:t>
            </a:r>
          </a:p>
        </p:txBody>
      </p:sp>
    </p:spTree>
    <p:extLst>
      <p:ext uri="{BB962C8B-B14F-4D97-AF65-F5344CB8AC3E}">
        <p14:creationId xmlns:p14="http://schemas.microsoft.com/office/powerpoint/2010/main" val="166802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352E-1224-AD42-A57E-BAC44CCFDB56}"/>
              </a:ext>
            </a:extLst>
          </p:cNvPr>
          <p:cNvSpPr>
            <a:spLocks noGrp="1"/>
          </p:cNvSpPr>
          <p:nvPr>
            <p:ph type="title"/>
          </p:nvPr>
        </p:nvSpPr>
        <p:spPr/>
        <p:txBody>
          <a:bodyPr/>
          <a:lstStyle/>
          <a:p>
            <a:r>
              <a:rPr lang="en-US" dirty="0"/>
              <a:t>Preparing My Analysis</a:t>
            </a:r>
          </a:p>
        </p:txBody>
      </p:sp>
      <p:sp>
        <p:nvSpPr>
          <p:cNvPr id="3" name="Content Placeholder 2">
            <a:extLst>
              <a:ext uri="{FF2B5EF4-FFF2-40B4-BE49-F238E27FC236}">
                <a16:creationId xmlns:a16="http://schemas.microsoft.com/office/drawing/2014/main" id="{77FFD849-3641-A842-9D1D-1CF902F37D95}"/>
              </a:ext>
            </a:extLst>
          </p:cNvPr>
          <p:cNvSpPr>
            <a:spLocks noGrp="1"/>
          </p:cNvSpPr>
          <p:nvPr>
            <p:ph idx="1"/>
          </p:nvPr>
        </p:nvSpPr>
        <p:spPr/>
        <p:txBody>
          <a:bodyPr>
            <a:normAutofit fontScale="85000" lnSpcReduction="20000"/>
          </a:bodyPr>
          <a:lstStyle/>
          <a:p>
            <a:r>
              <a:rPr lang="en-US" dirty="0"/>
              <a:t>The first thing I did to prepare was meet over Zoom with Dr. </a:t>
            </a:r>
            <a:r>
              <a:rPr lang="en-US" dirty="0" err="1"/>
              <a:t>Putwain</a:t>
            </a:r>
            <a:r>
              <a:rPr lang="en-US" dirty="0"/>
              <a:t>. </a:t>
            </a:r>
          </a:p>
          <a:p>
            <a:r>
              <a:rPr lang="en-US" dirty="0"/>
              <a:t>I asked him questions about how he structured the dataset, how he carried out his research, and what basic conclusions he reached with the data.</a:t>
            </a:r>
          </a:p>
          <a:p>
            <a:r>
              <a:rPr lang="en-US" dirty="0"/>
              <a:t>He pulled up a multivariate correlation, looking at how the variables were correlated with each other. However, I wanted to go further.</a:t>
            </a:r>
          </a:p>
          <a:p>
            <a:r>
              <a:rPr lang="en-US" dirty="0"/>
              <a:t>I came up with three questions:</a:t>
            </a:r>
          </a:p>
          <a:p>
            <a:pPr lvl="1"/>
            <a:r>
              <a:rPr lang="en-US" dirty="0"/>
              <a:t>“Are students’ self-reported scores in any of the following questions of intrinsic value, utility value, attainment value, and perception of control good predictors of mathematical achievement?”</a:t>
            </a:r>
          </a:p>
          <a:p>
            <a:pPr lvl="1"/>
            <a:r>
              <a:rPr lang="en-US" dirty="0"/>
              <a:t>“Is there a relationship between students’ self-reported anxiety scores and engagement scores? Put differently, does a student’s perception of their anxiety level affect how well they engage with math class/content?”</a:t>
            </a:r>
          </a:p>
          <a:p>
            <a:pPr lvl="1"/>
            <a:r>
              <a:rPr lang="en-US" dirty="0"/>
              <a:t>“Is there a significant difference between students’ self-reported engagement scores in January and June?”</a:t>
            </a:r>
          </a:p>
          <a:p>
            <a:pPr lvl="1"/>
            <a:endParaRPr lang="en-US" i="0" dirty="0"/>
          </a:p>
        </p:txBody>
      </p:sp>
    </p:spTree>
    <p:extLst>
      <p:ext uri="{BB962C8B-B14F-4D97-AF65-F5344CB8AC3E}">
        <p14:creationId xmlns:p14="http://schemas.microsoft.com/office/powerpoint/2010/main" val="384173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A4AE-C78A-0746-A360-417E84815BF1}"/>
              </a:ext>
            </a:extLst>
          </p:cNvPr>
          <p:cNvSpPr>
            <a:spLocks noGrp="1"/>
          </p:cNvSpPr>
          <p:nvPr>
            <p:ph type="title"/>
          </p:nvPr>
        </p:nvSpPr>
        <p:spPr/>
        <p:txBody>
          <a:bodyPr/>
          <a:lstStyle/>
          <a:p>
            <a:r>
              <a:rPr lang="en-US" dirty="0"/>
              <a:t>Data Manipulation</a:t>
            </a:r>
          </a:p>
        </p:txBody>
      </p:sp>
      <p:sp>
        <p:nvSpPr>
          <p:cNvPr id="3" name="Content Placeholder 2">
            <a:extLst>
              <a:ext uri="{FF2B5EF4-FFF2-40B4-BE49-F238E27FC236}">
                <a16:creationId xmlns:a16="http://schemas.microsoft.com/office/drawing/2014/main" id="{9F1C173D-C0A5-2E45-A4F5-D5ACBA3499AE}"/>
              </a:ext>
            </a:extLst>
          </p:cNvPr>
          <p:cNvSpPr>
            <a:spLocks noGrp="1"/>
          </p:cNvSpPr>
          <p:nvPr>
            <p:ph idx="1"/>
          </p:nvPr>
        </p:nvSpPr>
        <p:spPr>
          <a:xfrm>
            <a:off x="1371599" y="2285999"/>
            <a:ext cx="10324011" cy="4036423"/>
          </a:xfrm>
        </p:spPr>
        <p:txBody>
          <a:bodyPr>
            <a:normAutofit fontScale="62500" lnSpcReduction="20000"/>
          </a:bodyPr>
          <a:lstStyle/>
          <a:p>
            <a:r>
              <a:rPr lang="en-US" dirty="0"/>
              <a:t>I had a lot of work to do to “manipulate” the data Dr. </a:t>
            </a:r>
            <a:r>
              <a:rPr lang="en-US" dirty="0" err="1"/>
              <a:t>Putwain</a:t>
            </a:r>
            <a:r>
              <a:rPr lang="en-US" dirty="0"/>
              <a:t> collected and make it usable to answer the questions.</a:t>
            </a:r>
          </a:p>
          <a:p>
            <a:r>
              <a:rPr lang="en-US" dirty="0"/>
              <a:t>First, I wanted to remove rows that were incomplete (e.g. a student was absent during the test or the survey).</a:t>
            </a:r>
          </a:p>
          <a:p>
            <a:r>
              <a:rPr lang="en-US" dirty="0"/>
              <a:t>There were 1,242 students involved from start to finish, but only 466 of them completed all four parts of the process.</a:t>
            </a:r>
          </a:p>
          <a:p>
            <a:r>
              <a:rPr lang="en-US" dirty="0"/>
              <a:t>First question:</a:t>
            </a:r>
          </a:p>
          <a:p>
            <a:pPr lvl="1"/>
            <a:r>
              <a:rPr lang="en-US" dirty="0"/>
              <a:t>I used the complete dataset and created columns that were the average student responses for the control-value categories. (Ex: Student entered 4, 5, 4, 4; the new column value for that student would be 4.25.)</a:t>
            </a:r>
          </a:p>
          <a:p>
            <a:pPr lvl="1"/>
            <a:r>
              <a:rPr lang="en-US" dirty="0"/>
              <a:t>Then, I did two subsets of the data: students whose average was above 3, and students whose average was 3 or less.</a:t>
            </a:r>
          </a:p>
          <a:p>
            <a:pPr lvl="1"/>
            <a:r>
              <a:rPr lang="en-US" dirty="0"/>
              <a:t>I chose to do a series of </a:t>
            </a:r>
            <a:r>
              <a:rPr lang="en-US" b="1" dirty="0"/>
              <a:t>independent t-tests</a:t>
            </a:r>
            <a:r>
              <a:rPr lang="en-US" dirty="0"/>
              <a:t> to see how the self-reported scores related to achievement on the following test.</a:t>
            </a:r>
          </a:p>
          <a:p>
            <a:r>
              <a:rPr lang="en-US" dirty="0"/>
              <a:t>Second question:</a:t>
            </a:r>
          </a:p>
          <a:p>
            <a:pPr lvl="1"/>
            <a:r>
              <a:rPr lang="en-US" dirty="0"/>
              <a:t>I created a new column and ”recoded” the variable of average anxiety level to four levels: “High”, “Moderate”, “Mild”, and “Low”.</a:t>
            </a:r>
          </a:p>
          <a:p>
            <a:pPr lvl="1"/>
            <a:r>
              <a:rPr lang="en-US" dirty="0"/>
              <a:t>I did the same thing with three levels of engagement scores: “High”, “Medium”, and “Low”.</a:t>
            </a:r>
          </a:p>
          <a:p>
            <a:pPr lvl="1"/>
            <a:r>
              <a:rPr lang="en-US" dirty="0"/>
              <a:t>I used the original dataset and had information in these areas for 1,177 students.</a:t>
            </a:r>
          </a:p>
          <a:p>
            <a:pPr lvl="1"/>
            <a:r>
              <a:rPr lang="en-US" dirty="0"/>
              <a:t>I chose to do an </a:t>
            </a:r>
            <a:r>
              <a:rPr lang="en-US" b="1" dirty="0"/>
              <a:t>independent Chi-square test </a:t>
            </a:r>
            <a:r>
              <a:rPr lang="en-US" dirty="0"/>
              <a:t>to see how the breakdown of students into both categories varied from what would be expected.</a:t>
            </a:r>
          </a:p>
          <a:p>
            <a:r>
              <a:rPr lang="en-US" dirty="0"/>
              <a:t>I omitted the third question in order to focus my attention on analyzing the first wave.</a:t>
            </a:r>
          </a:p>
        </p:txBody>
      </p:sp>
    </p:spTree>
    <p:extLst>
      <p:ext uri="{BB962C8B-B14F-4D97-AF65-F5344CB8AC3E}">
        <p14:creationId xmlns:p14="http://schemas.microsoft.com/office/powerpoint/2010/main" val="234361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B8C5-30DB-4144-9171-CE67EDB7B407}"/>
              </a:ext>
            </a:extLst>
          </p:cNvPr>
          <p:cNvSpPr>
            <a:spLocks noGrp="1"/>
          </p:cNvSpPr>
          <p:nvPr>
            <p:ph type="title"/>
          </p:nvPr>
        </p:nvSpPr>
        <p:spPr/>
        <p:txBody>
          <a:bodyPr/>
          <a:lstStyle/>
          <a:p>
            <a:r>
              <a:rPr lang="en-US" dirty="0"/>
              <a:t>How Engaged Were The Students?</a:t>
            </a:r>
          </a:p>
        </p:txBody>
      </p:sp>
      <p:pic>
        <p:nvPicPr>
          <p:cNvPr id="12" name="Content Placeholder 11">
            <a:extLst>
              <a:ext uri="{FF2B5EF4-FFF2-40B4-BE49-F238E27FC236}">
                <a16:creationId xmlns:a16="http://schemas.microsoft.com/office/drawing/2014/main" id="{A539A26D-BBFD-054C-8257-C8C01C1F2C01}"/>
              </a:ext>
            </a:extLst>
          </p:cNvPr>
          <p:cNvPicPr>
            <a:picLocks noGrp="1" noChangeAspect="1"/>
          </p:cNvPicPr>
          <p:nvPr>
            <p:ph idx="1"/>
          </p:nvPr>
        </p:nvPicPr>
        <p:blipFill>
          <a:blip r:embed="rId2"/>
          <a:stretch>
            <a:fillRect/>
          </a:stretch>
        </p:blipFill>
        <p:spPr>
          <a:xfrm>
            <a:off x="3948810" y="1428750"/>
            <a:ext cx="7598756" cy="4551255"/>
          </a:xfrm>
        </p:spPr>
      </p:pic>
      <p:sp>
        <p:nvSpPr>
          <p:cNvPr id="13" name="TextBox 12">
            <a:extLst>
              <a:ext uri="{FF2B5EF4-FFF2-40B4-BE49-F238E27FC236}">
                <a16:creationId xmlns:a16="http://schemas.microsoft.com/office/drawing/2014/main" id="{452940B0-64AF-9641-A7D7-5202B03678D0}"/>
              </a:ext>
            </a:extLst>
          </p:cNvPr>
          <p:cNvSpPr txBox="1"/>
          <p:nvPr/>
        </p:nvSpPr>
        <p:spPr>
          <a:xfrm>
            <a:off x="1292696" y="1428750"/>
            <a:ext cx="2656114" cy="4801314"/>
          </a:xfrm>
          <a:prstGeom prst="rect">
            <a:avLst/>
          </a:prstGeom>
          <a:noFill/>
        </p:spPr>
        <p:txBody>
          <a:bodyPr wrap="square" rtlCol="0">
            <a:spAutoFit/>
          </a:bodyPr>
          <a:lstStyle/>
          <a:p>
            <a:r>
              <a:rPr lang="en-US" dirty="0"/>
              <a:t>Students in this study, ages 9-11, were very engaged on the whole. Almost 450 students surveyed reported being highly engaged.</a:t>
            </a:r>
          </a:p>
          <a:p>
            <a:endParaRPr lang="en-US" dirty="0"/>
          </a:p>
          <a:p>
            <a:r>
              <a:rPr lang="en-US" dirty="0"/>
              <a:t>Note in shades of red is the self-reported anxiety score. Only a small portion of students in the highest engagement group also reported high anxiety. This proportion grows as the engagement score decreases.</a:t>
            </a:r>
          </a:p>
        </p:txBody>
      </p:sp>
    </p:spTree>
    <p:extLst>
      <p:ext uri="{BB962C8B-B14F-4D97-AF65-F5344CB8AC3E}">
        <p14:creationId xmlns:p14="http://schemas.microsoft.com/office/powerpoint/2010/main" val="276004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D8D9-B904-D94C-9E99-258108C06708}"/>
              </a:ext>
            </a:extLst>
          </p:cNvPr>
          <p:cNvSpPr>
            <a:spLocks noGrp="1"/>
          </p:cNvSpPr>
          <p:nvPr>
            <p:ph type="title"/>
          </p:nvPr>
        </p:nvSpPr>
        <p:spPr/>
        <p:txBody>
          <a:bodyPr/>
          <a:lstStyle/>
          <a:p>
            <a:r>
              <a:rPr lang="en-US" dirty="0"/>
              <a:t>Control-Value Appraisals: Survey Questions Asked</a:t>
            </a:r>
          </a:p>
        </p:txBody>
      </p:sp>
      <p:sp>
        <p:nvSpPr>
          <p:cNvPr id="4" name="Content Placeholder 3">
            <a:extLst>
              <a:ext uri="{FF2B5EF4-FFF2-40B4-BE49-F238E27FC236}">
                <a16:creationId xmlns:a16="http://schemas.microsoft.com/office/drawing/2014/main" id="{03C61C18-B3C2-3F46-A192-06158943F588}"/>
              </a:ext>
            </a:extLst>
          </p:cNvPr>
          <p:cNvSpPr>
            <a:spLocks noGrp="1"/>
          </p:cNvSpPr>
          <p:nvPr>
            <p:ph sz="half" idx="1"/>
          </p:nvPr>
        </p:nvSpPr>
        <p:spPr>
          <a:xfrm>
            <a:off x="1371600" y="2285999"/>
            <a:ext cx="4663440" cy="3870961"/>
          </a:xfrm>
        </p:spPr>
        <p:txBody>
          <a:bodyPr>
            <a:normAutofit fontScale="85000" lnSpcReduction="20000"/>
          </a:bodyPr>
          <a:lstStyle/>
          <a:p>
            <a:r>
              <a:rPr lang="en-US" dirty="0"/>
              <a:t>Intrinsic Value:</a:t>
            </a:r>
          </a:p>
          <a:p>
            <a:pPr lvl="1"/>
            <a:r>
              <a:rPr lang="en-US" dirty="0"/>
              <a:t>I am interested in learning </a:t>
            </a:r>
            <a:r>
              <a:rPr lang="en-US" dirty="0" err="1"/>
              <a:t>maths</a:t>
            </a:r>
            <a:endParaRPr lang="en-US" dirty="0"/>
          </a:p>
          <a:p>
            <a:pPr lvl="1"/>
            <a:r>
              <a:rPr lang="en-US" dirty="0"/>
              <a:t>I find </a:t>
            </a:r>
            <a:r>
              <a:rPr lang="en-US" dirty="0" err="1"/>
              <a:t>maths</a:t>
            </a:r>
            <a:r>
              <a:rPr lang="en-US" dirty="0"/>
              <a:t> lessons interesting</a:t>
            </a:r>
          </a:p>
          <a:p>
            <a:pPr lvl="1"/>
            <a:r>
              <a:rPr lang="en-US" dirty="0"/>
              <a:t>I find doing </a:t>
            </a:r>
            <a:r>
              <a:rPr lang="en-US" dirty="0" err="1"/>
              <a:t>maths</a:t>
            </a:r>
            <a:r>
              <a:rPr lang="en-US" dirty="0"/>
              <a:t> interesting</a:t>
            </a:r>
          </a:p>
          <a:p>
            <a:pPr lvl="1"/>
            <a:r>
              <a:rPr lang="en-US" dirty="0" err="1"/>
              <a:t>Maths</a:t>
            </a:r>
            <a:r>
              <a:rPr lang="en-US" dirty="0"/>
              <a:t> is not interesting (R)</a:t>
            </a:r>
          </a:p>
          <a:p>
            <a:r>
              <a:rPr lang="en-US" dirty="0"/>
              <a:t>Attainment Value:</a:t>
            </a:r>
          </a:p>
          <a:p>
            <a:pPr lvl="1"/>
            <a:r>
              <a:rPr lang="en-US" dirty="0"/>
              <a:t>I want to show how good I am at </a:t>
            </a:r>
            <a:r>
              <a:rPr lang="en-US" dirty="0" err="1"/>
              <a:t>maths</a:t>
            </a:r>
            <a:endParaRPr lang="en-US" dirty="0"/>
          </a:p>
          <a:p>
            <a:pPr lvl="1"/>
            <a:r>
              <a:rPr lang="en-US" dirty="0"/>
              <a:t>Getting good marks on </a:t>
            </a:r>
            <a:r>
              <a:rPr lang="en-US" dirty="0" err="1"/>
              <a:t>maths</a:t>
            </a:r>
            <a:r>
              <a:rPr lang="en-US" dirty="0"/>
              <a:t> tests is important to me</a:t>
            </a:r>
          </a:p>
          <a:p>
            <a:pPr lvl="1"/>
            <a:r>
              <a:rPr lang="en-US" dirty="0"/>
              <a:t>I want to get good marks in </a:t>
            </a:r>
            <a:r>
              <a:rPr lang="en-US" dirty="0" err="1"/>
              <a:t>maths</a:t>
            </a:r>
            <a:endParaRPr lang="en-US" dirty="0"/>
          </a:p>
          <a:p>
            <a:pPr lvl="1"/>
            <a:r>
              <a:rPr lang="en-US" dirty="0"/>
              <a:t>Getting a good mark in </a:t>
            </a:r>
            <a:r>
              <a:rPr lang="en-US" dirty="0" err="1"/>
              <a:t>maths</a:t>
            </a:r>
            <a:r>
              <a:rPr lang="en-US" dirty="0"/>
              <a:t> is important to me</a:t>
            </a:r>
          </a:p>
          <a:p>
            <a:endParaRPr lang="en-US" dirty="0"/>
          </a:p>
          <a:p>
            <a:pPr lvl="1"/>
            <a:endParaRPr lang="en-US" dirty="0"/>
          </a:p>
        </p:txBody>
      </p:sp>
      <p:sp>
        <p:nvSpPr>
          <p:cNvPr id="5" name="Content Placeholder 4">
            <a:extLst>
              <a:ext uri="{FF2B5EF4-FFF2-40B4-BE49-F238E27FC236}">
                <a16:creationId xmlns:a16="http://schemas.microsoft.com/office/drawing/2014/main" id="{1AF2A9A5-92DD-8447-9CB9-05687EC435B9}"/>
              </a:ext>
            </a:extLst>
          </p:cNvPr>
          <p:cNvSpPr>
            <a:spLocks noGrp="1"/>
          </p:cNvSpPr>
          <p:nvPr>
            <p:ph sz="half" idx="2"/>
          </p:nvPr>
        </p:nvSpPr>
        <p:spPr>
          <a:xfrm>
            <a:off x="6525402" y="2285999"/>
            <a:ext cx="4839283" cy="3870961"/>
          </a:xfrm>
        </p:spPr>
        <p:txBody>
          <a:bodyPr>
            <a:normAutofit fontScale="85000" lnSpcReduction="20000"/>
          </a:bodyPr>
          <a:lstStyle/>
          <a:p>
            <a:r>
              <a:rPr lang="en-US" dirty="0"/>
              <a:t>Utility Value:</a:t>
            </a:r>
          </a:p>
          <a:p>
            <a:pPr lvl="1"/>
            <a:r>
              <a:rPr lang="en-US" dirty="0" err="1"/>
              <a:t>Maths</a:t>
            </a:r>
            <a:r>
              <a:rPr lang="en-US" dirty="0"/>
              <a:t> will help me later in life</a:t>
            </a:r>
          </a:p>
          <a:p>
            <a:pPr lvl="1"/>
            <a:r>
              <a:rPr lang="en-US" dirty="0" err="1"/>
              <a:t>Maths</a:t>
            </a:r>
            <a:r>
              <a:rPr lang="en-US" dirty="0"/>
              <a:t> can help with things in everyday life</a:t>
            </a:r>
          </a:p>
          <a:p>
            <a:pPr lvl="1"/>
            <a:r>
              <a:rPr lang="en-US" dirty="0" err="1"/>
              <a:t>Maths</a:t>
            </a:r>
            <a:r>
              <a:rPr lang="en-US" dirty="0"/>
              <a:t> is a good skill to have outside of school</a:t>
            </a:r>
          </a:p>
          <a:p>
            <a:pPr lvl="1"/>
            <a:r>
              <a:rPr lang="en-US" dirty="0"/>
              <a:t>Being good at </a:t>
            </a:r>
            <a:r>
              <a:rPr lang="en-US" dirty="0" err="1"/>
              <a:t>maths</a:t>
            </a:r>
            <a:r>
              <a:rPr lang="en-US" dirty="0"/>
              <a:t> will help me get in a good set in secondary school</a:t>
            </a:r>
          </a:p>
          <a:p>
            <a:r>
              <a:rPr lang="en-US" dirty="0"/>
              <a:t>Perceived Control:</a:t>
            </a:r>
          </a:p>
          <a:p>
            <a:pPr lvl="1"/>
            <a:r>
              <a:rPr lang="en-US" dirty="0"/>
              <a:t>If I get a </a:t>
            </a:r>
            <a:r>
              <a:rPr lang="en-US" dirty="0" err="1"/>
              <a:t>maths</a:t>
            </a:r>
            <a:r>
              <a:rPr lang="en-US" dirty="0"/>
              <a:t> question wrong I can work out why I went wrong</a:t>
            </a:r>
          </a:p>
          <a:p>
            <a:pPr lvl="1"/>
            <a:r>
              <a:rPr lang="en-US" dirty="0"/>
              <a:t>I have always done well in </a:t>
            </a:r>
            <a:r>
              <a:rPr lang="en-US" dirty="0" err="1"/>
              <a:t>maths</a:t>
            </a:r>
            <a:r>
              <a:rPr lang="en-US" dirty="0"/>
              <a:t> lessons</a:t>
            </a:r>
          </a:p>
          <a:p>
            <a:pPr lvl="1"/>
            <a:r>
              <a:rPr lang="en-US" dirty="0"/>
              <a:t>I can learn things quickly in </a:t>
            </a:r>
            <a:r>
              <a:rPr lang="en-US" dirty="0" err="1"/>
              <a:t>maths</a:t>
            </a:r>
            <a:r>
              <a:rPr lang="en-US" dirty="0"/>
              <a:t> lessons</a:t>
            </a:r>
          </a:p>
          <a:p>
            <a:pPr lvl="1"/>
            <a:r>
              <a:rPr lang="en-US" dirty="0"/>
              <a:t>Work in </a:t>
            </a:r>
            <a:r>
              <a:rPr lang="en-US" dirty="0" err="1"/>
              <a:t>maths</a:t>
            </a:r>
            <a:r>
              <a:rPr lang="en-US" dirty="0"/>
              <a:t> is easy for me</a:t>
            </a:r>
          </a:p>
          <a:p>
            <a:pPr lvl="1"/>
            <a:endParaRPr lang="en-US" dirty="0"/>
          </a:p>
          <a:p>
            <a:endParaRPr lang="en-US" dirty="0"/>
          </a:p>
        </p:txBody>
      </p:sp>
    </p:spTree>
    <p:extLst>
      <p:ext uri="{BB962C8B-B14F-4D97-AF65-F5344CB8AC3E}">
        <p14:creationId xmlns:p14="http://schemas.microsoft.com/office/powerpoint/2010/main" val="383821865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4517</TotalTime>
  <Words>1651</Words>
  <Application>Microsoft Macintosh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Franklin Gothic Book</vt:lpstr>
      <vt:lpstr>Crop</vt:lpstr>
      <vt:lpstr>Self-Efficacy and Mathematics</vt:lpstr>
      <vt:lpstr>About the Analyst</vt:lpstr>
      <vt:lpstr>Why Mathematics?</vt:lpstr>
      <vt:lpstr>What is Self-Efficacy?</vt:lpstr>
      <vt:lpstr>The Research</vt:lpstr>
      <vt:lpstr>Preparing My Analysis</vt:lpstr>
      <vt:lpstr>Data Manipulation</vt:lpstr>
      <vt:lpstr>How Engaged Were The Students?</vt:lpstr>
      <vt:lpstr>Control-Value Appraisals: Survey Questions Asked</vt:lpstr>
      <vt:lpstr>Control-Value Appraisals Compared with Test Scores: Utility Value</vt:lpstr>
      <vt:lpstr>Utility Value and Test Score </vt:lpstr>
      <vt:lpstr>Control-Value Appraisals Compared with Test Scores: Attainment Value</vt:lpstr>
      <vt:lpstr>Attainment Value and Test Score</vt:lpstr>
      <vt:lpstr>Summary</vt:lpstr>
      <vt:lpstr>Conclusion</vt:lpstr>
      <vt:lpstr>Thank You for Attending!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Bahr</dc:creator>
  <cp:lastModifiedBy>Natalie Bahr</cp:lastModifiedBy>
  <cp:revision>15</cp:revision>
  <dcterms:created xsi:type="dcterms:W3CDTF">2022-12-01T16:12:28Z</dcterms:created>
  <dcterms:modified xsi:type="dcterms:W3CDTF">2022-12-04T19:29:54Z</dcterms:modified>
</cp:coreProperties>
</file>