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>
        <p:scale>
          <a:sx n="67" d="100"/>
          <a:sy n="67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9C43-B909-4A4A-B549-75929FD96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166F5-D8C6-44C9-AE74-37F9C642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CBF23-3637-4291-8837-F8E84F7B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1147-F72D-4812-BAB1-84BC2D0A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9864F-E0DD-42F3-8231-3644BBBE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0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7978-9AA9-4C47-BA83-B84E2B34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9F6F6-597F-4F03-B02A-7B664BAF4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D7157-CCB3-4446-99C1-E2C9CF58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4FEF0-26DC-44C9-BDC8-15D40B4C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2A59-2676-4E39-8061-5B4A2B11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7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23D9F-2B61-4917-A021-BED1FC34C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E57E8-85FA-4A98-BD4B-677AC4811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37C0-0B90-4288-A30B-F521C3F2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64E47-30A0-40D5-ABED-14DB4061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C9349-2DFE-4F5A-8BAB-52C1739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9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5DFC-4EB8-4C8A-ADEA-C00AB3BC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2E14-278D-424B-A38F-22DF03AB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57839-00F4-42E0-9EDC-ACEA9D4D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AB3B-1B28-409F-87B6-11FF05FC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28F-25C2-4DF2-984B-69273995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5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AB5A-3C1A-4E3E-B3C4-B2E91275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3786B-ABA3-4D7C-B775-F029A8879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F233E-679D-4B5F-840B-D422F650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8A9E-82E8-486A-A348-90308ED9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A433-D3C4-4F56-A919-B2EB470F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6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7F14-55D8-4B42-9578-7CCD5BD7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F7ACB-8194-462C-9293-8A9F4FF85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D489D-7AD1-4889-927C-DD09B8D05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6D5E8-C165-4682-BE92-34A7A37D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04679-9C60-4EC0-8B6C-9DEFA354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54944-B787-4C0A-9D5C-C1C63239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3306-AA3A-4EFC-9792-0034584C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94622-8FBB-4C8E-9461-4537B9564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3C51E-DB13-413B-8103-A58B652CF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3997-F247-4B4E-9F30-51BE817B6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28278-BA94-4775-86EC-13F99E4BC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533A4-852D-4ABC-88E6-DFCB832D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7939F-24C8-4A50-9642-750FC315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A6038-13CC-4836-BAB5-86061637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7E99-8474-4B14-96C3-19022868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5D7F3-E73D-4DA0-8FF0-1E42AF64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BD66B-881B-4E18-A3F7-91D758B6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BC63F-8130-4890-B22B-9EA07705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647A3-D9F7-409E-B6D8-E50F40B4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238EA-625E-4099-8D24-A70C7659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950DB-829A-4682-A211-1D22DE9A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2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1441-5C54-4F2A-9F5F-38001F72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20DB-D1BC-483B-9EEE-0310A8F92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11596-B4D7-45CA-9542-52963DE5C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66AE1-8135-4C65-8C62-9E14E2EE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E91F0-E998-49EA-A003-B16CB95F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97027-3E53-4521-87F6-8D3A9D7B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F307-02C9-4E9A-ABB2-66EE60C5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6E826-2AAC-485C-B69F-3F14DC13C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C76B1-4723-497F-BB43-957FD980D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67AC0-B362-4700-9E68-A1C834DE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7BF52-C554-465D-91DF-1C0A9BBE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AA7B1-6818-4158-AFB7-AADFC3B8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2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F4D01-E246-48B8-AAC5-C25001FB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3A929-75AE-4374-A7F2-31C18507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7E35-2ABE-4C8E-9E98-F1D6F7788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7FBF1-13DC-4F57-AF28-F13AA3FD9A23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C7691-6E2F-4802-B242-C76E2C869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0C1EE-D4CB-4059-982C-7C5380BD1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7CF53-48EB-4506-9C61-DB173B0A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0D2F1-9467-4639-9151-D354AFF4E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114" y="2039254"/>
            <a:ext cx="7387772" cy="2206171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Predicting Political Instability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FAE55-3D34-425A-AA0E-6DB0E1271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628" y="5158522"/>
            <a:ext cx="5689601" cy="1087477"/>
          </a:xfrm>
        </p:spPr>
        <p:txBody>
          <a:bodyPr anchor="ctr">
            <a:normAutofit/>
          </a:bodyPr>
          <a:lstStyle/>
          <a:p>
            <a:pPr algn="l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Nichole Gosselin</a:t>
            </a:r>
          </a:p>
          <a:p>
            <a:pPr algn="l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Christina Schwaller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4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0611B-C064-42AB-B026-1F3B1F27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922D-3DF9-4912-858D-329C734E9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kern="1200">
                <a:latin typeface="+mn-lt"/>
                <a:ea typeface="+mn-ea"/>
                <a:cs typeface="+mn-cs"/>
              </a:rPr>
              <a:t>In 2015, the UN proposed a set of Sustainable Development Goals to improve the quality of life on Earth.  </a:t>
            </a:r>
            <a:endParaRPr lang="en-US" sz="1700"/>
          </a:p>
          <a:p>
            <a:r>
              <a:rPr lang="en-US" sz="1700" kern="1200">
                <a:latin typeface="+mn-lt"/>
                <a:ea typeface="+mn-ea"/>
                <a:cs typeface="+mn-cs"/>
              </a:rPr>
              <a:t>When countries struggle with sustainability</a:t>
            </a:r>
            <a:r>
              <a:rPr lang="en-US" sz="1700"/>
              <a:t>, political tension can arise because</a:t>
            </a:r>
            <a:r>
              <a:rPr lang="en-US" sz="1700" kern="1200">
                <a:latin typeface="+mn-lt"/>
                <a:ea typeface="+mn-ea"/>
                <a:cs typeface="+mn-cs"/>
              </a:rPr>
              <a:t> of lack of good health, quality food and water, and poor economies. </a:t>
            </a:r>
          </a:p>
          <a:p>
            <a:r>
              <a:rPr lang="en-US" sz="1700"/>
              <a:t>For this project, we use global sustainability indicators to predict political instability in countries. </a:t>
            </a:r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44CFDDF-07F3-4CC6-A506-830565F5E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534299"/>
            <a:ext cx="6155141" cy="381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9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487CD-82AC-4474-893E-FFD0C860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3788"/>
            <a:ext cx="5257800" cy="1330839"/>
          </a:xfrm>
        </p:spPr>
        <p:txBody>
          <a:bodyPr>
            <a:normAutofit/>
          </a:bodyPr>
          <a:lstStyle/>
          <a:p>
            <a:r>
              <a:rPr lang="en-US" dirty="0"/>
              <a:t>Political Stability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F1EC4-3B2F-4F2E-BB6E-D9491D337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18" y="1008975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Political Stability Data for each country from 2010-2020 were obtained from the Worldwide Governance Indicators Database from the World Bank Data Bank.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EEA1465-4CC1-4C96-9651-D36C7A90C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74" t="29156" r="17851" b="43747"/>
          <a:stretch/>
        </p:blipFill>
        <p:spPr>
          <a:xfrm>
            <a:off x="5321796" y="1013774"/>
            <a:ext cx="6702526" cy="1651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CCF80C-DC49-4310-966B-690B01FCF72D}"/>
              </a:ext>
            </a:extLst>
          </p:cNvPr>
          <p:cNvSpPr txBox="1"/>
          <p:nvPr/>
        </p:nvSpPr>
        <p:spPr>
          <a:xfrm>
            <a:off x="5599062" y="3763400"/>
            <a:ext cx="6093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Political Stability and Absence of Violence/Terrorism measures perceptions of the likelihood of political instability and/or politically-motivated violence, including terrorism.  Standard error indicates the precision of the estimate of governance.  Larger values of the standard error indicate less precise estimates.  A 90 percent confidence interval for the governance estimate is given by the estimate +/- 1.64 times the standard error.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9FABDA-FF99-404A-AA2F-AF25E20A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3146520"/>
            <a:ext cx="4340728" cy="35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7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6B41-FED5-4BD8-9972-671B24CC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-277813"/>
            <a:ext cx="10515600" cy="1325563"/>
          </a:xfrm>
        </p:spPr>
        <p:txBody>
          <a:bodyPr/>
          <a:lstStyle/>
          <a:p>
            <a:r>
              <a:rPr lang="en-US" dirty="0"/>
              <a:t>Political Instability Data</a:t>
            </a:r>
          </a:p>
        </p:txBody>
      </p:sp>
      <p:pic>
        <p:nvPicPr>
          <p:cNvPr id="17" name="Content Placeholder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99A96C8-CCA1-4299-A3A4-690621B09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0" t="44435" r="23689" b="25449"/>
          <a:stretch/>
        </p:blipFill>
        <p:spPr>
          <a:xfrm>
            <a:off x="971550" y="4004011"/>
            <a:ext cx="4967288" cy="1367515"/>
          </a:xfr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7D0305-F0F9-4972-952D-502C518C0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7" t="29365" r="32031" b="28531"/>
          <a:stretch/>
        </p:blipFill>
        <p:spPr>
          <a:xfrm>
            <a:off x="0" y="749636"/>
            <a:ext cx="6347642" cy="3254375"/>
          </a:xfrm>
          <a:prstGeom prst="rect">
            <a:avLst/>
          </a:prstGeom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4DB10F-C379-4519-BC9B-0EC1D22C3D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1" t="26609" r="33906" b="13315"/>
          <a:stretch/>
        </p:blipFill>
        <p:spPr>
          <a:xfrm>
            <a:off x="6591298" y="749636"/>
            <a:ext cx="5367338" cy="4117975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12E0FC-5097-41C3-BEF1-5E8BC4F4F5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5" t="26887" r="34062" b="53775"/>
          <a:stretch/>
        </p:blipFill>
        <p:spPr>
          <a:xfrm>
            <a:off x="6591298" y="4782801"/>
            <a:ext cx="5367338" cy="13255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66074F-9276-47AC-8D6B-4E31EC69E8DA}"/>
              </a:ext>
            </a:extLst>
          </p:cNvPr>
          <p:cNvSpPr txBox="1"/>
          <p:nvPr/>
        </p:nvSpPr>
        <p:spPr>
          <a:xfrm>
            <a:off x="233364" y="5482944"/>
            <a:ext cx="69294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Ten-Year Mean Political Stability:</a:t>
            </a:r>
          </a:p>
          <a:p>
            <a:r>
              <a:rPr lang="en-US" dirty="0"/>
              <a:t>Highest: Greenland (1.9)</a:t>
            </a:r>
          </a:p>
          <a:p>
            <a:r>
              <a:rPr lang="en-US" dirty="0"/>
              <a:t>Lowest: Somalia (-2.59)</a:t>
            </a:r>
          </a:p>
          <a:p>
            <a:r>
              <a:rPr lang="en-US" dirty="0"/>
              <a:t>United States: 0.5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FE9EB-9C13-4B5C-B053-03D5AD93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Sustainability Indicator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1E61-DBA1-4679-9BC6-6217577AF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Sustainability Indicator Data were obtained for each available country from 2010-2020 from the Sustainable Development goals database in the World Bank Data Bank.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DF2B738-11C1-43DF-8E4D-43D1A458A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42" t="42288" r="13868" b="13524"/>
          <a:stretch/>
        </p:blipFill>
        <p:spPr>
          <a:xfrm>
            <a:off x="4773945" y="2389444"/>
            <a:ext cx="7232318" cy="274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1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67B07-D57D-4C9A-9184-9183ED4D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65" y="32788"/>
            <a:ext cx="6463301" cy="1322888"/>
          </a:xfrm>
        </p:spPr>
        <p:txBody>
          <a:bodyPr>
            <a:normAutofit/>
          </a:bodyPr>
          <a:lstStyle/>
          <a:p>
            <a:r>
              <a:rPr lang="en-US" b="1" dirty="0"/>
              <a:t>Preprocessing Steps 1-4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573B51-C170-49C0-A3D9-8D99730C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4" y="2"/>
            <a:ext cx="7602076" cy="470844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16AF-9B0A-4F66-8CD6-2C144528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66" y="2776442"/>
            <a:ext cx="6463301" cy="3361125"/>
          </a:xfrm>
        </p:spPr>
        <p:txBody>
          <a:bodyPr>
            <a:normAutofit/>
          </a:bodyPr>
          <a:lstStyle/>
          <a:p>
            <a:r>
              <a:rPr lang="en-US" sz="2000" dirty="0"/>
              <a:t>Methods: </a:t>
            </a:r>
          </a:p>
          <a:p>
            <a:pPr marL="514350" indent="-514350">
              <a:buAutoNum type="arabicPeriod"/>
            </a:pPr>
            <a:r>
              <a:rPr lang="en-US" sz="2000" dirty="0"/>
              <a:t>Filled in missing values from each countries closest yearly value. 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Removed features with more than 30% missing data.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8CE6B3D-48C8-411B-B8C4-6181F9965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22" t="44176" r="31328" b="34784"/>
          <a:stretch/>
        </p:blipFill>
        <p:spPr>
          <a:xfrm>
            <a:off x="373015" y="3946126"/>
            <a:ext cx="5449148" cy="1322887"/>
          </a:xfrm>
          <a:prstGeom prst="rect">
            <a:avLst/>
          </a:prstGeom>
        </p:spPr>
      </p:pic>
      <p:pic>
        <p:nvPicPr>
          <p:cNvPr id="5" name="Picture 4" descr="A picture containing text, screenshot, indoor&#10;&#10;Description automatically generated">
            <a:extLst>
              <a:ext uri="{FF2B5EF4-FFF2-40B4-BE49-F238E27FC236}">
                <a16:creationId xmlns:a16="http://schemas.microsoft.com/office/drawing/2014/main" id="{FE3C0E54-E809-4668-ADF1-04F01A816B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62" t="29781" r="36016" b="63757"/>
          <a:stretch/>
        </p:blipFill>
        <p:spPr>
          <a:xfrm>
            <a:off x="273052" y="5898695"/>
            <a:ext cx="5495144" cy="470844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C7BCC73-A901-44EB-B0E7-879E19267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9827"/>
            <a:ext cx="10680562" cy="1078174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8863AF-66A3-4AB7-96D8-8DC53BD1E5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72" t="49583" r="37617" b="41037"/>
          <a:stretch/>
        </p:blipFill>
        <p:spPr>
          <a:xfrm>
            <a:off x="6377583" y="5082944"/>
            <a:ext cx="5647366" cy="7230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80B536-D3A5-448E-8A59-E668D53BD5A7}"/>
              </a:ext>
            </a:extLst>
          </p:cNvPr>
          <p:cNvSpPr txBox="1"/>
          <p:nvPr/>
        </p:nvSpPr>
        <p:spPr>
          <a:xfrm>
            <a:off x="373015" y="1205046"/>
            <a:ext cx="5495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Biggest preprocessing challenge was figuring out how to remove or fill all the Nan values.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3709B-2292-4138-835B-7E164B86A0F0}"/>
              </a:ext>
            </a:extLst>
          </p:cNvPr>
          <p:cNvSpPr txBox="1"/>
          <p:nvPr/>
        </p:nvSpPr>
        <p:spPr>
          <a:xfrm>
            <a:off x="6041248" y="888765"/>
            <a:ext cx="594110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3.  Use columns with high correlations to fill in missing values.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4. Dropped columns with high correlations to another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</p:txBody>
      </p:sp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3A74AD-E478-4A8D-884E-9B8152CD87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99" t="31304" r="28891" b="34093"/>
          <a:stretch/>
        </p:blipFill>
        <p:spPr>
          <a:xfrm>
            <a:off x="6095809" y="1659068"/>
            <a:ext cx="5950825" cy="237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2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1C81F-8E2B-42D7-86D1-72481D2A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b="1" dirty="0"/>
              <a:t>Preprocessing Step 4.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C0D5-B1C7-43EA-B6CF-E43A20AE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Upper Matrix used to find columns with high correlations (&gt;0.8) with one another and remove one. 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5FA9FA3-83CB-4EBF-9964-64678A50D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3" t="26609" r="13750" b="11439"/>
          <a:stretch/>
        </p:blipFill>
        <p:spPr>
          <a:xfrm>
            <a:off x="4936644" y="1920714"/>
            <a:ext cx="7255356" cy="39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3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53ABA-8FED-4823-B2CC-B7AC5B82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5338194" cy="1322888"/>
          </a:xfrm>
        </p:spPr>
        <p:txBody>
          <a:bodyPr>
            <a:normAutofit/>
          </a:bodyPr>
          <a:lstStyle/>
          <a:p>
            <a:r>
              <a:rPr lang="en-US" dirty="0"/>
              <a:t>Preprocessing 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01D6-1566-4F37-AB56-7A030EE1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4742771" cy="3983415"/>
          </a:xfrm>
        </p:spPr>
        <p:txBody>
          <a:bodyPr>
            <a:normAutofit/>
          </a:bodyPr>
          <a:lstStyle/>
          <a:p>
            <a:r>
              <a:rPr lang="en-US" sz="1700"/>
              <a:t>Use unsupervised learning to cluster like countries and then use available data from the same cluster to fill in missing data. </a:t>
            </a:r>
          </a:p>
          <a:p>
            <a:r>
              <a:rPr lang="en-US" sz="1700"/>
              <a:t>Steps:</a:t>
            </a:r>
          </a:p>
          <a:p>
            <a:pPr marL="514350" indent="-514350">
              <a:buAutoNum type="arabicPeriod"/>
            </a:pPr>
            <a:r>
              <a:rPr lang="en-US" sz="1700"/>
              <a:t>Remove the features that have lots of missing values that you will impute a later time.  </a:t>
            </a:r>
          </a:p>
          <a:p>
            <a:pPr marL="514350" indent="-514350">
              <a:buAutoNum type="arabicPeriod"/>
            </a:pPr>
            <a:r>
              <a:rPr lang="en-US" sz="1700"/>
              <a:t>Keep the features that have no missing values to do the supervised learning. </a:t>
            </a:r>
          </a:p>
          <a:p>
            <a:pPr marL="514350" indent="-514350">
              <a:buAutoNum type="arabicPeriod"/>
            </a:pPr>
            <a:r>
              <a:rPr lang="en-US" sz="1700"/>
              <a:t>Use k-means to cluster the data</a:t>
            </a:r>
          </a:p>
          <a:p>
            <a:pPr marL="514350" indent="-514350">
              <a:buAutoNum type="arabicPeriod"/>
            </a:pPr>
            <a:r>
              <a:rPr lang="en-US" sz="1700"/>
              <a:t>Append the cluster results to the data table and add back in the earlier removed rows</a:t>
            </a:r>
          </a:p>
          <a:p>
            <a:pPr marL="514350" indent="-514350">
              <a:buAutoNum type="arabicPeriod"/>
            </a:pPr>
            <a:r>
              <a:rPr lang="en-US" sz="1700"/>
              <a:t>Fill in the missing data with the mean of the cluster for each feature.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007B7C-B19B-4FA9-BD3A-9CE056842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42" t="36520" r="47969" b="11856"/>
          <a:stretch/>
        </p:blipFill>
        <p:spPr>
          <a:xfrm>
            <a:off x="7239000" y="802897"/>
            <a:ext cx="4735612" cy="4394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EBEA6-A8A0-41B9-B9B7-C192A37E02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8" t="38746" r="24883" b="54167"/>
          <a:stretch/>
        </p:blipFill>
        <p:spPr>
          <a:xfrm>
            <a:off x="908861" y="6129044"/>
            <a:ext cx="5199115" cy="38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4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21D1-247A-48C3-B217-2902BF89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6C67-594F-492A-BF6E-FEF984F79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2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403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Predicting Political Instability</vt:lpstr>
      <vt:lpstr>Project Goal</vt:lpstr>
      <vt:lpstr>Political Stability Data</vt:lpstr>
      <vt:lpstr>Political Instability Data</vt:lpstr>
      <vt:lpstr>Sustainability Indicator Data</vt:lpstr>
      <vt:lpstr>Preprocessing Steps 1-4</vt:lpstr>
      <vt:lpstr>Preprocessing Step 4.</vt:lpstr>
      <vt:lpstr>Preprocessing Step 5</vt:lpstr>
      <vt:lpstr>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Nichole Gosselin</dc:creator>
  <cp:lastModifiedBy>Nichole Gosselin</cp:lastModifiedBy>
  <cp:revision>11</cp:revision>
  <dcterms:created xsi:type="dcterms:W3CDTF">2021-08-10T16:31:44Z</dcterms:created>
  <dcterms:modified xsi:type="dcterms:W3CDTF">2021-08-11T16:14:19Z</dcterms:modified>
</cp:coreProperties>
</file>