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81" r:id="rId14"/>
    <p:sldId id="280" r:id="rId15"/>
    <p:sldId id="267" r:id="rId16"/>
    <p:sldId id="269" r:id="rId17"/>
    <p:sldId id="271" r:id="rId18"/>
    <p:sldId id="272" r:id="rId19"/>
    <p:sldId id="273" r:id="rId20"/>
    <p:sldId id="291" r:id="rId21"/>
    <p:sldId id="274" r:id="rId22"/>
    <p:sldId id="275" r:id="rId23"/>
    <p:sldId id="276" r:id="rId24"/>
    <p:sldId id="283" r:id="rId25"/>
    <p:sldId id="282" r:id="rId26"/>
    <p:sldId id="277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122A-6F16-4CA5-A88B-ADA3F83E13F0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B3F85-EE1C-4AA1-90D9-B43968B89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7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 </a:t>
            </a:r>
            <a:r>
              <a:rPr lang="fr-FR" dirty="0" err="1" smtClean="0"/>
              <a:t>frequente</a:t>
            </a:r>
            <a:r>
              <a:rPr lang="fr-FR" dirty="0" smtClean="0"/>
              <a:t> </a:t>
            </a:r>
          </a:p>
          <a:p>
            <a:r>
              <a:rPr lang="fr-FR" dirty="0" smtClean="0"/>
              <a:t>Plusieurs </a:t>
            </a:r>
            <a:r>
              <a:rPr lang="fr-FR" dirty="0" err="1" smtClean="0"/>
              <a:t>varietes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24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deltoide</a:t>
            </a:r>
            <a:r>
              <a:rPr lang="fr-FR" dirty="0" smtClean="0"/>
              <a:t> est un muscle superficiel qui forme le galbe de l’</a:t>
            </a:r>
            <a:r>
              <a:rPr lang="fr-FR" dirty="0" err="1" smtClean="0"/>
              <a:t>epaule</a:t>
            </a:r>
            <a:r>
              <a:rPr lang="fr-FR" dirty="0" smtClean="0"/>
              <a:t> composé de trois faisceaux</a:t>
            </a:r>
          </a:p>
          <a:p>
            <a:r>
              <a:rPr lang="fr-FR" dirty="0" err="1" smtClean="0"/>
              <a:t>Trapeze</a:t>
            </a:r>
            <a:r>
              <a:rPr lang="fr-FR" dirty="0" smtClean="0"/>
              <a:t> est</a:t>
            </a:r>
            <a:r>
              <a:rPr lang="fr-FR" baseline="0" dirty="0" smtClean="0"/>
              <a:t> le muscle de la nuque du tronc et de </a:t>
            </a:r>
            <a:r>
              <a:rPr lang="fr-FR" baseline="0" dirty="0" err="1" smtClean="0"/>
              <a:t>lépaule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4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168BBA"/>
              </a:buClr>
              <a:buSzPct val="65000"/>
            </a:pPr>
            <a:r>
              <a:rPr lang="fr-FR" sz="16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Articulation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168BBA"/>
              </a:buClr>
              <a:buSzPct val="65000"/>
            </a:pPr>
            <a:r>
              <a:rPr lang="fr-FR" sz="16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Scapulo-Humérale</a:t>
            </a:r>
            <a:r>
              <a:rPr lang="fr-FR" sz="1600" baseline="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degrés de liberté;</a:t>
            </a:r>
            <a:r>
              <a:rPr lang="fr-FR" sz="1200" baseline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directions principales;</a:t>
            </a:r>
            <a:r>
              <a:rPr lang="fr-FR" sz="1200" baseline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Mobilité propre;</a:t>
            </a:r>
            <a:r>
              <a:rPr lang="fr-FR" sz="1200" i="1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Mobilité globale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8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168BBA"/>
              </a:buClr>
              <a:buSzPct val="65000"/>
            </a:pPr>
            <a:r>
              <a:rPr lang="fr-FR" sz="16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Articulation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168BBA"/>
              </a:buClr>
              <a:buSzPct val="65000"/>
            </a:pPr>
            <a:r>
              <a:rPr lang="fr-FR" sz="16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Scapulo-Humérale</a:t>
            </a: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168BBA"/>
              </a:buClr>
              <a:buSzPct val="65000"/>
            </a:pPr>
            <a:r>
              <a:rPr lang="fr-F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degrés de liberté</a:t>
            </a:r>
            <a:r>
              <a:rPr lang="fr-FR" sz="1200" baseline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directions principales</a:t>
            </a:r>
            <a:r>
              <a:rPr lang="fr-FR" sz="1200" baseline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Mobilité propre</a:t>
            </a:r>
            <a:r>
              <a:rPr lang="fr-FR" sz="1200" i="1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Mobilité globale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Compression de l’</a:t>
            </a:r>
            <a:r>
              <a:rPr lang="fr-FR" dirty="0" err="1" smtClean="0"/>
              <a:t>artere</a:t>
            </a:r>
            <a:r>
              <a:rPr lang="fr-FR" dirty="0" smtClean="0"/>
              <a:t> </a:t>
            </a:r>
            <a:r>
              <a:rPr lang="fr-FR" dirty="0" err="1" smtClean="0"/>
              <a:t>axilaire</a:t>
            </a:r>
            <a:r>
              <a:rPr lang="fr-FR" dirty="0" smtClean="0"/>
              <a:t> responsable de disparition du pouls radial et </a:t>
            </a:r>
            <a:r>
              <a:rPr lang="fr-FR" dirty="0" err="1" smtClean="0"/>
              <a:t>consequence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oschemie</a:t>
            </a:r>
            <a:r>
              <a:rPr lang="fr-FR" baseline="0" dirty="0" smtClean="0"/>
              <a:t> du </a:t>
            </a:r>
            <a:r>
              <a:rPr lang="fr-FR" baseline="0" dirty="0" err="1" smtClean="0"/>
              <a:t>membr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9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Terrains particuliers +++ (épileptiques)</a:t>
            </a:r>
          </a:p>
          <a:p>
            <a:r>
              <a:rPr lang="fr-FR" dirty="0" smtClean="0"/>
              <a:t>Au décours d’une </a:t>
            </a:r>
            <a:r>
              <a:rPr lang="fr-FR" dirty="0" err="1" smtClean="0"/>
              <a:t>criseAttitude</a:t>
            </a:r>
            <a:r>
              <a:rPr lang="fr-FR" dirty="0" smtClean="0"/>
              <a:t> caractéristique en rotation interne</a:t>
            </a:r>
          </a:p>
          <a:p>
            <a:r>
              <a:rPr lang="fr-FR" dirty="0" smtClean="0"/>
              <a:t>Saillie de la coracoïde en avant et de la tête humérale en arrière</a:t>
            </a:r>
          </a:p>
          <a:p>
            <a:r>
              <a:rPr lang="fr-FR" dirty="0" smtClean="0"/>
              <a:t>Aplatissement du deltoïde </a:t>
            </a:r>
          </a:p>
          <a:p>
            <a:r>
              <a:rPr lang="fr-FR" dirty="0" smtClean="0"/>
              <a:t>Déficit de rotation externe active et passive</a:t>
            </a:r>
          </a:p>
          <a:p>
            <a:r>
              <a:rPr lang="fr-FR" dirty="0" smtClean="0"/>
              <a:t>Signe de l’aumône: impossibilité de faire une supination coude en extension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B3F85-EE1C-4AA1-90D9-B43968B8929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89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07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7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29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3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2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8D9D-D6D5-4770-A53D-493D52027CB1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8D75AF-3FFA-44EE-B169-4FFA5ABE4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/>
              <a:t>Luxations gléno-humérales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5600" y="4516438"/>
            <a:ext cx="9144000" cy="1655762"/>
          </a:xfrm>
        </p:spPr>
        <p:txBody>
          <a:bodyPr/>
          <a:lstStyle/>
          <a:p>
            <a:r>
              <a:rPr lang="fr-FR" dirty="0" smtClean="0"/>
              <a:t>                                                                    </a:t>
            </a:r>
          </a:p>
          <a:p>
            <a:endParaRPr lang="fr-FR" dirty="0"/>
          </a:p>
          <a:p>
            <a:r>
              <a:rPr lang="fr-FR" dirty="0" smtClean="0"/>
              <a:t>                                                                                                        </a:t>
            </a:r>
            <a:r>
              <a:rPr lang="fr-FR" dirty="0" err="1" smtClean="0"/>
              <a:t>Adama</a:t>
            </a:r>
            <a:r>
              <a:rPr lang="fr-FR" dirty="0" smtClean="0"/>
              <a:t> </a:t>
            </a:r>
            <a:r>
              <a:rPr lang="fr-FR" dirty="0" err="1" smtClean="0"/>
              <a:t>Séne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                                                                                                               D2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Physiologie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83" y="1631695"/>
            <a:ext cx="6305322" cy="500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3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166" y="2216039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Critères radiologiques normaux</a:t>
            </a:r>
          </a:p>
          <a:p>
            <a:pPr lvl="0">
              <a:buFont typeface="Wingdings 2" pitchFamily="18" charset="2"/>
              <a:buChar char=""/>
            </a:pPr>
            <a:r>
              <a:rPr lang="fr-FR" sz="2000" i="1" dirty="0"/>
              <a:t>Interligne régulier: 2-3 mm</a:t>
            </a:r>
          </a:p>
          <a:p>
            <a:pPr lvl="0">
              <a:buFont typeface="Wingdings 2" pitchFamily="18" charset="2"/>
              <a:buChar char=""/>
            </a:pPr>
            <a:r>
              <a:rPr lang="fr-FR" sz="2000" i="1" dirty="0"/>
              <a:t>Distance acromio-humérale: 8 mm </a:t>
            </a:r>
          </a:p>
          <a:p>
            <a:pPr lvl="0">
              <a:buFont typeface="Wingdings 2" pitchFamily="18" charset="2"/>
              <a:buChar char=""/>
            </a:pPr>
            <a:r>
              <a:rPr lang="fr-FR" sz="2000" i="1" dirty="0"/>
              <a:t>Processus coracoïde projeté en doigt de gant sur la tête</a:t>
            </a:r>
          </a:p>
          <a:p>
            <a:pPr lvl="0">
              <a:buFont typeface="Wingdings 2" pitchFamily="18" charset="2"/>
              <a:buChar char=""/>
            </a:pPr>
            <a:r>
              <a:rPr lang="fr-FR" sz="2000" i="1" dirty="0"/>
              <a:t>Cintre </a:t>
            </a:r>
            <a:r>
              <a:rPr lang="fr-FR" sz="2000" i="1" dirty="0" err="1"/>
              <a:t>omo</a:t>
            </a:r>
            <a:r>
              <a:rPr lang="fr-FR" sz="2000" i="1" dirty="0"/>
              <a:t>-huméral régulier</a:t>
            </a:r>
          </a:p>
          <a:p>
            <a:pPr marL="0" indent="0">
              <a:buNone/>
            </a:pPr>
            <a:endParaRPr lang="fr-FR" sz="1600" i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8046732" y="1027906"/>
            <a:ext cx="4049131" cy="5433937"/>
            <a:chOff x="35496" y="1412775"/>
            <a:chExt cx="4049131" cy="543393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52" t="2237" r="2021" b="24091"/>
            <a:stretch/>
          </p:blipFill>
          <p:spPr bwMode="auto">
            <a:xfrm>
              <a:off x="35496" y="1412775"/>
              <a:ext cx="3960440" cy="5433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Arc 5"/>
            <p:cNvSpPr/>
            <p:nvPr/>
          </p:nvSpPr>
          <p:spPr>
            <a:xfrm rot="16008587">
              <a:off x="1907583" y="3933082"/>
              <a:ext cx="1890936" cy="2463153"/>
            </a:xfrm>
            <a:prstGeom prst="arc">
              <a:avLst>
                <a:gd name="adj1" fmla="val 16080000"/>
                <a:gd name="adj2" fmla="val 4094050"/>
              </a:avLst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Double flèche verticale 6"/>
            <p:cNvSpPr/>
            <p:nvPr/>
          </p:nvSpPr>
          <p:spPr>
            <a:xfrm>
              <a:off x="827584" y="2420888"/>
              <a:ext cx="72008" cy="360040"/>
            </a:xfrm>
            <a:prstGeom prst="upDown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Double flèche horizontale 7"/>
            <p:cNvSpPr/>
            <p:nvPr/>
          </p:nvSpPr>
          <p:spPr>
            <a:xfrm>
              <a:off x="2411760" y="3573016"/>
              <a:ext cx="216024" cy="45719"/>
            </a:xfrm>
            <a:prstGeom prst="left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14177588">
              <a:off x="2286837" y="1887875"/>
              <a:ext cx="748592" cy="2150398"/>
            </a:xfrm>
            <a:prstGeom prst="arc">
              <a:avLst>
                <a:gd name="adj1" fmla="val 9248318"/>
                <a:gd name="adj2" fmla="val 1536137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81254"/>
          <a:stretch/>
        </p:blipFill>
        <p:spPr bwMode="auto">
          <a:xfrm>
            <a:off x="2197510" y="5063507"/>
            <a:ext cx="5709822" cy="111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5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95382" y="1681163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0" i="1" dirty="0"/>
              <a:t>Etiologie</a:t>
            </a:r>
            <a:endParaRPr lang="fr-FR" sz="2800" b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232" y="2505074"/>
            <a:ext cx="6120581" cy="435292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i="1" dirty="0" smtClean="0"/>
              <a:t>Mécanisme</a:t>
            </a:r>
            <a:endParaRPr lang="fr-FR" i="1" dirty="0"/>
          </a:p>
          <a:p>
            <a:pPr lvl="1">
              <a:lnSpc>
                <a:spcPct val="170000"/>
              </a:lnSpc>
            </a:pPr>
            <a:r>
              <a:rPr lang="fr-FR" i="1" dirty="0" smtClean="0"/>
              <a:t>Chute avec réception sur le moignon de l’épaule </a:t>
            </a:r>
            <a:endParaRPr lang="fr-FR" i="1" dirty="0"/>
          </a:p>
          <a:p>
            <a:pPr lvl="1">
              <a:lnSpc>
                <a:spcPct val="170000"/>
              </a:lnSpc>
            </a:pPr>
            <a:r>
              <a:rPr lang="fr-FR" i="1" dirty="0"/>
              <a:t>Réception / main (coude en extension)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fr-FR" i="1" dirty="0"/>
              <a:t>		   / coude en flexion</a:t>
            </a:r>
          </a:p>
          <a:p>
            <a:pPr lvl="1">
              <a:lnSpc>
                <a:spcPct val="170000"/>
              </a:lnSpc>
            </a:pPr>
            <a:r>
              <a:rPr lang="fr-FR" i="1" dirty="0"/>
              <a:t>Bras en rotation externe et en abduction</a:t>
            </a:r>
          </a:p>
          <a:p>
            <a:pPr lvl="1">
              <a:lnSpc>
                <a:spcPct val="170000"/>
              </a:lnSpc>
            </a:pPr>
            <a:r>
              <a:rPr lang="fr-FR" i="1" dirty="0"/>
              <a:t>Récidives : mécanisme + facile</a:t>
            </a:r>
          </a:p>
          <a:p>
            <a:pPr lvl="1">
              <a:lnSpc>
                <a:spcPct val="170000"/>
              </a:lnSpc>
            </a:pPr>
            <a:r>
              <a:rPr lang="fr-FR" i="1" dirty="0"/>
              <a:t>Lancer de Javelot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5031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Circonstances</a:t>
            </a:r>
          </a:p>
          <a:p>
            <a:pPr lvl="1"/>
            <a:r>
              <a:rPr lang="fr-FR" sz="1800" dirty="0" smtClean="0"/>
              <a:t>Luxation atraumatique: nosologie de l’épaule instable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pPr lvl="1"/>
            <a:r>
              <a:rPr lang="fr-FR" sz="1800" dirty="0" smtClean="0"/>
              <a:t>Luxation traumatique:  AD AVP AL  AS </a:t>
            </a:r>
          </a:p>
          <a:p>
            <a:pPr marL="457200" lvl="1" indent="0">
              <a:buNone/>
            </a:pPr>
            <a:r>
              <a:rPr lang="fr-FR" sz="1800" dirty="0" smtClean="0"/>
              <a:t>                                             AT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349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fr-FR" sz="4400" b="1" i="1" dirty="0" smtClean="0"/>
              <a:t>II. Reconnaitre une luxation </a:t>
            </a:r>
            <a:r>
              <a:rPr lang="fr-FR" sz="4400" b="1" i="1" dirty="0" err="1" smtClean="0"/>
              <a:t>gléno</a:t>
            </a:r>
            <a:r>
              <a:rPr lang="fr-FR" sz="4400" b="1" i="1" dirty="0" smtClean="0"/>
              <a:t>-humérale</a:t>
            </a:r>
            <a:endParaRPr lang="fr-FR" sz="44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070555"/>
            <a:ext cx="8915399" cy="1833107"/>
          </a:xfrm>
        </p:spPr>
        <p:txBody>
          <a:bodyPr>
            <a:normAutofit fontScale="85000" lnSpcReduction="10000"/>
          </a:bodyPr>
          <a:lstStyle/>
          <a:p>
            <a:pPr marL="228600" lvl="0" indent="-228600" algn="l">
              <a:buFont typeface="Wingdings 2" pitchFamily="18" charset="2"/>
              <a:buChar char=""/>
            </a:pPr>
            <a:r>
              <a:rPr lang="fr-FR" sz="2800" i="1" u="sng" dirty="0">
                <a:solidFill>
                  <a:prstClr val="black"/>
                </a:solidFill>
              </a:rPr>
              <a:t>Forme type</a:t>
            </a:r>
            <a:r>
              <a:rPr lang="fr-FR" sz="2800" i="1" dirty="0">
                <a:solidFill>
                  <a:prstClr val="black"/>
                </a:solidFill>
              </a:rPr>
              <a:t>: luxation antéro-interne sous coracoïdienne</a:t>
            </a:r>
          </a:p>
          <a:p>
            <a:pPr marL="228600" lvl="0" indent="-228600" algn="l">
              <a:buFont typeface="Wingdings 2" pitchFamily="18" charset="2"/>
              <a:buChar char=""/>
            </a:pPr>
            <a:r>
              <a:rPr lang="fr-FR" sz="2800" i="1" dirty="0">
                <a:solidFill>
                  <a:prstClr val="black"/>
                </a:solidFill>
              </a:rPr>
              <a:t>Formes cliniques </a:t>
            </a:r>
          </a:p>
          <a:p>
            <a:pPr marL="685800" lvl="1" indent="-228600" algn="l">
              <a:buFont typeface="Wingdings 2" pitchFamily="18" charset="2"/>
              <a:buChar char=""/>
            </a:pPr>
            <a:r>
              <a:rPr lang="fr-FR" sz="2400" i="1" dirty="0">
                <a:solidFill>
                  <a:prstClr val="black"/>
                </a:solidFill>
              </a:rPr>
              <a:t>Formes topographiques</a:t>
            </a:r>
          </a:p>
          <a:p>
            <a:pPr marL="685800" lvl="1" indent="-228600" algn="l">
              <a:buFont typeface="Wingdings 2" pitchFamily="18" charset="2"/>
              <a:buChar char=""/>
            </a:pPr>
            <a:r>
              <a:rPr lang="fr-FR" sz="2400" i="1" dirty="0">
                <a:solidFill>
                  <a:prstClr val="black"/>
                </a:solidFill>
              </a:rPr>
              <a:t>Formes compliquées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6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Diagnostic </a:t>
            </a:r>
            <a:r>
              <a:rPr lang="fr-FR" b="1" i="1" dirty="0"/>
              <a:t>clinique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i="1" dirty="0" smtClean="0"/>
              <a:t>Interrogatoire </a:t>
            </a:r>
          </a:p>
          <a:p>
            <a:pPr lvl="1"/>
            <a:r>
              <a:rPr lang="fr-FR" sz="2000" i="1" dirty="0"/>
              <a:t>Date </a:t>
            </a:r>
          </a:p>
          <a:p>
            <a:pPr lvl="1"/>
            <a:r>
              <a:rPr lang="fr-FR" sz="2000" i="1" dirty="0"/>
              <a:t>Lieu</a:t>
            </a:r>
          </a:p>
          <a:p>
            <a:pPr lvl="1"/>
            <a:r>
              <a:rPr lang="fr-FR" sz="2000" i="1" dirty="0"/>
              <a:t>Heure</a:t>
            </a:r>
          </a:p>
          <a:p>
            <a:pPr lvl="1"/>
            <a:r>
              <a:rPr lang="fr-FR" sz="2000" i="1" dirty="0"/>
              <a:t>Circonstances</a:t>
            </a:r>
          </a:p>
          <a:p>
            <a:pPr lvl="2"/>
            <a:r>
              <a:rPr lang="fr-FR" sz="1800" b="1" i="1" dirty="0" smtClean="0"/>
              <a:t>AC </a:t>
            </a:r>
            <a:r>
              <a:rPr lang="fr-FR" sz="1800" b="1" i="1" dirty="0"/>
              <a:t>	AT</a:t>
            </a:r>
          </a:p>
          <a:p>
            <a:pPr lvl="2"/>
            <a:r>
              <a:rPr lang="fr-FR" sz="1800" b="1" i="1" dirty="0"/>
              <a:t>AL	AD	AVP</a:t>
            </a:r>
            <a:r>
              <a:rPr lang="fr-FR" sz="1800" b="1" i="1" dirty="0">
                <a:solidFill>
                  <a:schemeClr val="tx2"/>
                </a:solidFill>
              </a:rPr>
              <a:t>	</a:t>
            </a:r>
          </a:p>
          <a:p>
            <a:pPr lvl="1"/>
            <a:r>
              <a:rPr lang="fr-FR" sz="2000" i="1" dirty="0"/>
              <a:t>Mécanisme</a:t>
            </a:r>
          </a:p>
          <a:p>
            <a:pPr lvl="2"/>
            <a:r>
              <a:rPr lang="fr-FR" sz="1800" i="1" dirty="0"/>
              <a:t>Direct</a:t>
            </a:r>
          </a:p>
          <a:p>
            <a:pPr lvl="2"/>
            <a:r>
              <a:rPr lang="fr-FR" sz="1800" i="1" dirty="0"/>
              <a:t>Indirect </a:t>
            </a:r>
          </a:p>
          <a:p>
            <a:pPr lvl="1"/>
            <a:r>
              <a:rPr lang="fr-FR" sz="2000" i="1" dirty="0" smtClean="0"/>
              <a:t>Antécédents</a:t>
            </a:r>
          </a:p>
          <a:p>
            <a:pPr lvl="1"/>
            <a:r>
              <a:rPr lang="fr-FR" sz="2000" i="1" dirty="0" smtClean="0"/>
              <a:t>Signes fonctionnels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6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Diagnostic clinique 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15" y="1579965"/>
            <a:ext cx="10835185" cy="544863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6700" i="1" dirty="0"/>
              <a:t>Inspection</a:t>
            </a:r>
          </a:p>
          <a:p>
            <a:pPr lvl="1">
              <a:lnSpc>
                <a:spcPct val="150000"/>
              </a:lnSpc>
            </a:pPr>
            <a:r>
              <a:rPr lang="fr-FR" sz="5100" i="1" dirty="0"/>
              <a:t>Attitude des </a:t>
            </a:r>
            <a:r>
              <a:rPr lang="fr-FR" sz="5100" i="1" dirty="0" smtClean="0"/>
              <a:t>traumatisés </a:t>
            </a:r>
            <a:r>
              <a:rPr lang="fr-FR" sz="5100" i="1" dirty="0"/>
              <a:t>du membre supérieur</a:t>
            </a:r>
          </a:p>
          <a:p>
            <a:pPr lvl="1">
              <a:lnSpc>
                <a:spcPct val="150000"/>
              </a:lnSpc>
            </a:pPr>
            <a:r>
              <a:rPr lang="fr-FR" sz="5100" i="1" dirty="0"/>
              <a:t>De face 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Saillie de l’acromion (</a:t>
            </a:r>
            <a:r>
              <a:rPr lang="fr-FR" sz="4200" b="1" i="1" dirty="0"/>
              <a:t>signe de l’épaulette</a:t>
            </a:r>
            <a:r>
              <a:rPr lang="fr-FR" sz="4200" i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Coup de hache externe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Effacement du sillon </a:t>
            </a:r>
            <a:r>
              <a:rPr lang="fr-FR" sz="4200" i="1" dirty="0" err="1"/>
              <a:t>delto</a:t>
            </a:r>
            <a:r>
              <a:rPr lang="fr-FR" sz="4200" i="1" dirty="0"/>
              <a:t>-pectoral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Bras en abduction rotation externe</a:t>
            </a:r>
          </a:p>
          <a:p>
            <a:pPr lvl="1">
              <a:lnSpc>
                <a:spcPct val="150000"/>
              </a:lnSpc>
            </a:pPr>
            <a:r>
              <a:rPr lang="fr-FR" sz="5100" i="1" dirty="0"/>
              <a:t>De profil 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Élargissement du galbe de l’épaule</a:t>
            </a:r>
          </a:p>
          <a:p>
            <a:pPr lvl="1">
              <a:lnSpc>
                <a:spcPct val="150000"/>
              </a:lnSpc>
            </a:pPr>
            <a:r>
              <a:rPr lang="fr-FR" sz="5100" i="1" dirty="0"/>
              <a:t>De dos </a:t>
            </a:r>
          </a:p>
          <a:p>
            <a:pPr lvl="2">
              <a:lnSpc>
                <a:spcPct val="150000"/>
              </a:lnSpc>
            </a:pPr>
            <a:r>
              <a:rPr lang="fr-FR" sz="4200" i="1" dirty="0"/>
              <a:t>Épine et acromion saillant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 descr="DSCN5077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25896" y="1212180"/>
            <a:ext cx="3299540" cy="344170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7" descr="DSCN50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4653887"/>
            <a:ext cx="2629896" cy="20608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6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Diagnostic </a:t>
            </a:r>
            <a:r>
              <a:rPr lang="fr-FR" b="1" i="1" dirty="0"/>
              <a:t>clinique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446663"/>
            <a:ext cx="10994409" cy="5117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i="1" dirty="0"/>
              <a:t>Palpation</a:t>
            </a:r>
          </a:p>
          <a:p>
            <a:pPr lvl="1">
              <a:lnSpc>
                <a:spcPct val="150000"/>
              </a:lnSpc>
            </a:pPr>
            <a:r>
              <a:rPr lang="fr-FR" i="1" dirty="0"/>
              <a:t>Douce : douleur vive +++</a:t>
            </a:r>
          </a:p>
          <a:p>
            <a:pPr lvl="1">
              <a:lnSpc>
                <a:spcPct val="150000"/>
              </a:lnSpc>
            </a:pPr>
            <a:r>
              <a:rPr lang="fr-FR" i="1" dirty="0"/>
              <a:t>Vide sous acromial </a:t>
            </a:r>
          </a:p>
          <a:p>
            <a:pPr lvl="1">
              <a:lnSpc>
                <a:spcPct val="150000"/>
              </a:lnSpc>
            </a:pPr>
            <a:r>
              <a:rPr lang="fr-FR" i="1" dirty="0"/>
              <a:t>Vacuité glène</a:t>
            </a:r>
          </a:p>
          <a:p>
            <a:pPr lvl="1">
              <a:lnSpc>
                <a:spcPct val="150000"/>
              </a:lnSpc>
            </a:pPr>
            <a:r>
              <a:rPr lang="fr-FR" i="1" dirty="0"/>
              <a:t>Position antérieure tête humérale</a:t>
            </a:r>
          </a:p>
          <a:p>
            <a:pPr lvl="2">
              <a:lnSpc>
                <a:spcPct val="150000"/>
              </a:lnSpc>
            </a:pPr>
            <a:r>
              <a:rPr lang="fr-FR" i="1" dirty="0"/>
              <a:t>Palpée dans le creux axillaire</a:t>
            </a:r>
          </a:p>
          <a:p>
            <a:pPr lvl="2">
              <a:lnSpc>
                <a:spcPct val="150000"/>
              </a:lnSpc>
            </a:pPr>
            <a:r>
              <a:rPr lang="fr-FR" i="1" dirty="0"/>
              <a:t>Masquant le processus coracoïde</a:t>
            </a:r>
          </a:p>
          <a:p>
            <a:pPr lvl="2">
              <a:lnSpc>
                <a:spcPct val="150000"/>
              </a:lnSpc>
            </a:pPr>
            <a:r>
              <a:rPr lang="fr-FR" i="1" dirty="0"/>
              <a:t>Toujours solidaire des mouvements de l’humérus</a:t>
            </a:r>
          </a:p>
          <a:p>
            <a:pPr lvl="1">
              <a:lnSpc>
                <a:spcPct val="150000"/>
              </a:lnSpc>
            </a:pPr>
            <a:r>
              <a:rPr lang="fr-FR" i="1" dirty="0"/>
              <a:t>Impossibilité de </a:t>
            </a:r>
            <a:r>
              <a:rPr lang="fr-FR" i="1" dirty="0" smtClean="0"/>
              <a:t>ramener </a:t>
            </a:r>
            <a:r>
              <a:rPr lang="fr-FR" i="1" dirty="0"/>
              <a:t>le coude au </a:t>
            </a:r>
            <a:r>
              <a:rPr lang="fr-FR" i="1" dirty="0" smtClean="0"/>
              <a:t>corps                                                              </a:t>
            </a:r>
            <a:r>
              <a:rPr lang="fr-FR" i="1" u="sng" dirty="0" smtClean="0"/>
              <a:t>signe du berger</a:t>
            </a:r>
            <a:endParaRPr lang="fr-FR" i="1" u="sng" dirty="0"/>
          </a:p>
          <a:p>
            <a:pPr lvl="2">
              <a:lnSpc>
                <a:spcPct val="150000"/>
              </a:lnSpc>
            </a:pPr>
            <a:r>
              <a:rPr lang="fr-FR" i="1" dirty="0"/>
              <a:t>Signe de Berger (Abduction élastique</a:t>
            </a:r>
            <a:r>
              <a:rPr lang="fr-FR" i="1" u="sng" dirty="0" smtClean="0"/>
              <a:t>)</a:t>
            </a:r>
            <a:r>
              <a:rPr lang="fr-FR" i="1" dirty="0" smtClean="0"/>
              <a:t>                        </a:t>
            </a:r>
            <a:r>
              <a:rPr lang="fr-FR" i="1" u="sng" dirty="0" smtClean="0"/>
              <a:t>vacuité glène                  </a:t>
            </a:r>
            <a:endParaRPr lang="fr-FR" i="1" u="sng" dirty="0"/>
          </a:p>
          <a:p>
            <a:endParaRPr lang="fr-FR" dirty="0"/>
          </a:p>
        </p:txBody>
      </p:sp>
      <p:pic>
        <p:nvPicPr>
          <p:cNvPr id="4" name="Picture 4" descr="Glène vide arriè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70" r="-76170"/>
          <a:stretch>
            <a:fillRect/>
          </a:stretch>
        </p:blipFill>
        <p:spPr bwMode="auto">
          <a:xfrm>
            <a:off x="4347683" y="1446663"/>
            <a:ext cx="6401434" cy="4106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SCN5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3620" y="1934713"/>
            <a:ext cx="2638380" cy="3518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Diagnostic </a:t>
            </a:r>
            <a:r>
              <a:rPr lang="fr-FR" b="1" i="1" dirty="0"/>
              <a:t>clinique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i="1" dirty="0"/>
              <a:t>Palpation</a:t>
            </a:r>
          </a:p>
          <a:p>
            <a:pPr lvl="1">
              <a:lnSpc>
                <a:spcPct val="150000"/>
              </a:lnSpc>
            </a:pPr>
            <a:r>
              <a:rPr lang="fr-FR" sz="2400" i="1" dirty="0"/>
              <a:t>Sensibilité région deltoïdienne</a:t>
            </a:r>
          </a:p>
          <a:p>
            <a:pPr lvl="2">
              <a:lnSpc>
                <a:spcPct val="150000"/>
              </a:lnSpc>
            </a:pPr>
            <a:r>
              <a:rPr lang="fr-FR" sz="2000" i="1" dirty="0"/>
              <a:t>Nerf axillaire (circonflexe)</a:t>
            </a:r>
          </a:p>
          <a:p>
            <a:pPr lvl="1">
              <a:lnSpc>
                <a:spcPct val="150000"/>
              </a:lnSpc>
            </a:pPr>
            <a:r>
              <a:rPr lang="fr-FR" sz="2600" i="1" dirty="0"/>
              <a:t>Test de motricité de la main</a:t>
            </a:r>
          </a:p>
          <a:p>
            <a:pPr lvl="2">
              <a:lnSpc>
                <a:spcPct val="150000"/>
              </a:lnSpc>
            </a:pPr>
            <a:r>
              <a:rPr lang="fr-FR" sz="2000" i="1" dirty="0"/>
              <a:t>Extension poignet = nerf radial</a:t>
            </a:r>
          </a:p>
          <a:p>
            <a:pPr lvl="2">
              <a:lnSpc>
                <a:spcPct val="150000"/>
              </a:lnSpc>
            </a:pPr>
            <a:r>
              <a:rPr lang="fr-FR" sz="2000" i="1" dirty="0"/>
              <a:t>Opposition du pouce = nerf médian</a:t>
            </a:r>
          </a:p>
          <a:p>
            <a:pPr lvl="2">
              <a:lnSpc>
                <a:spcPct val="150000"/>
              </a:lnSpc>
            </a:pPr>
            <a:r>
              <a:rPr lang="fr-FR" sz="2000" i="1" dirty="0"/>
              <a:t>Ecartement-rapprochement doigts = nerf cubita</a:t>
            </a:r>
            <a:r>
              <a:rPr lang="fr-FR" sz="2200" i="1" dirty="0"/>
              <a:t>l</a:t>
            </a:r>
          </a:p>
          <a:p>
            <a:pPr lvl="1">
              <a:lnSpc>
                <a:spcPct val="150000"/>
              </a:lnSpc>
            </a:pPr>
            <a:r>
              <a:rPr lang="fr-FR" sz="2400" i="1" dirty="0"/>
              <a:t>Palpation pouls distaux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12" y="1264555"/>
            <a:ext cx="34194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Diagnostic </a:t>
            </a:r>
            <a:r>
              <a:rPr lang="fr-FR" b="1" i="1" dirty="0"/>
              <a:t>clinique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82" y="3422123"/>
            <a:ext cx="8134066" cy="18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Diagnostic radiographique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i="1" dirty="0"/>
              <a:t>Un bilan radiographique </a:t>
            </a:r>
            <a:r>
              <a:rPr lang="fr-FR" sz="2400" i="1" dirty="0" smtClean="0"/>
              <a:t>standard </a:t>
            </a:r>
          </a:p>
          <a:p>
            <a:r>
              <a:rPr lang="fr-FR" sz="2400" i="1" dirty="0"/>
              <a:t>U</a:t>
            </a:r>
            <a:r>
              <a:rPr lang="fr-FR" sz="2400" i="1" dirty="0" smtClean="0"/>
              <a:t>n </a:t>
            </a:r>
            <a:r>
              <a:rPr lang="fr-FR" sz="2400" i="1" dirty="0"/>
              <a:t>cliché de face et une incidence de profil de </a:t>
            </a:r>
            <a:r>
              <a:rPr lang="fr-FR" sz="2400" i="1" dirty="0" smtClean="0"/>
              <a:t>l’</a:t>
            </a:r>
            <a:r>
              <a:rPr lang="fr-FR" sz="2400" i="1" dirty="0"/>
              <a:t>é</a:t>
            </a:r>
            <a:r>
              <a:rPr lang="fr-FR" sz="2400" i="1" dirty="0" smtClean="0"/>
              <a:t>paule</a:t>
            </a:r>
          </a:p>
          <a:p>
            <a:r>
              <a:rPr lang="fr-FR" sz="2400" i="1" dirty="0" smtClean="0"/>
              <a:t>Affirme le diagnostic: perte des critères radio-anatomiques normaux</a:t>
            </a:r>
          </a:p>
          <a:p>
            <a:r>
              <a:rPr lang="fr-FR" sz="2400" i="1" dirty="0" smtClean="0"/>
              <a:t>Recherche </a:t>
            </a:r>
            <a:r>
              <a:rPr lang="fr-FR" sz="2400" i="1" dirty="0"/>
              <a:t>une </a:t>
            </a:r>
            <a:r>
              <a:rPr lang="fr-FR" sz="2400" i="1" dirty="0" smtClean="0"/>
              <a:t>lésion associée</a:t>
            </a:r>
          </a:p>
          <a:p>
            <a:r>
              <a:rPr lang="fr-FR" sz="2400" i="1" dirty="0" smtClean="0"/>
              <a:t>Confirme la réduction: critères retrouvés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4755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576" y="-18553"/>
            <a:ext cx="10515600" cy="1325563"/>
          </a:xfrm>
        </p:spPr>
        <p:txBody>
          <a:bodyPr/>
          <a:lstStyle/>
          <a:p>
            <a:r>
              <a:rPr lang="fr-FR" b="1" i="1" dirty="0" smtClean="0"/>
              <a:t>                        PLAN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1723" y="1307010"/>
            <a:ext cx="10515600" cy="5388758"/>
          </a:xfrm>
        </p:spPr>
        <p:txBody>
          <a:bodyPr>
            <a:noAutofit/>
          </a:bodyPr>
          <a:lstStyle/>
          <a:p>
            <a:pPr marL="571500" indent="-571500">
              <a:buAutoNum type="romanUcPeriod"/>
            </a:pPr>
            <a:r>
              <a:rPr lang="fr-FR" sz="1800" dirty="0" smtClean="0"/>
              <a:t>Introduction 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1. Définition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2. Intérêt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3. Rappels</a:t>
            </a:r>
          </a:p>
          <a:p>
            <a:pPr marL="0" indent="0">
              <a:buNone/>
            </a:pPr>
            <a:endParaRPr lang="fr-FR" sz="1800" dirty="0" smtClean="0"/>
          </a:p>
          <a:p>
            <a:pPr marL="571500" indent="-571500">
              <a:buAutoNum type="romanUcPeriod" startAt="2"/>
            </a:pPr>
            <a:r>
              <a:rPr lang="fr-FR" sz="1800" dirty="0" smtClean="0"/>
              <a:t>Reconnaitre </a:t>
            </a:r>
          </a:p>
          <a:p>
            <a:pPr marL="0" indent="0">
              <a:buNone/>
            </a:pPr>
            <a:endParaRPr lang="fr-FR" sz="1800" dirty="0" smtClean="0"/>
          </a:p>
          <a:p>
            <a:pPr marL="571500" indent="-571500">
              <a:buAutoNum type="romanUcPeriod" startAt="3"/>
            </a:pPr>
            <a:r>
              <a:rPr lang="fr-FR" sz="1800" dirty="0" smtClean="0"/>
              <a:t>Eliminer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1"/>
                </a:solidFill>
              </a:rPr>
              <a:t>IV.</a:t>
            </a:r>
            <a:r>
              <a:rPr lang="fr-FR" sz="1800" dirty="0" smtClean="0"/>
              <a:t>    Traitement 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1. Buts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2. Moyens et principes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</a:t>
            </a:r>
          </a:p>
          <a:p>
            <a:pPr marL="0" indent="0">
              <a:buNone/>
            </a:pP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3376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63" y="2218282"/>
            <a:ext cx="5125154" cy="43889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54" y="2395081"/>
            <a:ext cx="5599346" cy="40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Formes cliniques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i="1" dirty="0" smtClean="0"/>
              <a:t>Formes topographiques</a:t>
            </a:r>
          </a:p>
          <a:p>
            <a:pPr marL="0" indent="0">
              <a:buNone/>
            </a:pPr>
            <a:endParaRPr lang="fr-FR" i="1" dirty="0" smtClean="0"/>
          </a:p>
          <a:p>
            <a:pPr lvl="1"/>
            <a:r>
              <a:rPr lang="fr-FR" sz="2400" i="1" dirty="0" smtClean="0"/>
              <a:t>Formes antérieures</a:t>
            </a:r>
          </a:p>
          <a:p>
            <a:pPr marL="457200" lvl="1" indent="0">
              <a:buNone/>
            </a:pPr>
            <a:r>
              <a:rPr lang="fr-FR" i="1" dirty="0" smtClean="0"/>
              <a:t>     </a:t>
            </a:r>
            <a:r>
              <a:rPr lang="fr-FR" sz="2000" i="1" dirty="0" smtClean="0"/>
              <a:t>- extra coracoïdienne</a:t>
            </a:r>
          </a:p>
          <a:p>
            <a:pPr marL="457200" lvl="1" indent="0">
              <a:buNone/>
            </a:pPr>
            <a:r>
              <a:rPr lang="fr-FR" sz="2000" i="1" dirty="0" smtClean="0"/>
              <a:t>     - intra coracoïdienne </a:t>
            </a:r>
          </a:p>
          <a:p>
            <a:pPr marL="457200" lvl="1" indent="0">
              <a:buNone/>
            </a:pPr>
            <a:r>
              <a:rPr lang="fr-FR" sz="2000" i="1" dirty="0" smtClean="0"/>
              <a:t>     - sous claviculaires </a:t>
            </a:r>
          </a:p>
          <a:p>
            <a:pPr marL="457200" lvl="1" indent="0">
              <a:buNone/>
            </a:pPr>
            <a:endParaRPr lang="fr-FR" sz="2000" i="1" dirty="0"/>
          </a:p>
          <a:p>
            <a:pPr lvl="1"/>
            <a:r>
              <a:rPr lang="fr-FR" sz="2400" i="1" dirty="0" smtClean="0"/>
              <a:t>Formes postérieures</a:t>
            </a:r>
          </a:p>
          <a:p>
            <a:pPr lvl="1"/>
            <a:endParaRPr lang="fr-FR" i="1" dirty="0"/>
          </a:p>
          <a:p>
            <a:pPr lvl="1"/>
            <a:r>
              <a:rPr lang="fr-FR" sz="2400" i="1" dirty="0" smtClean="0"/>
              <a:t>Formes inferieures </a:t>
            </a:r>
          </a:p>
          <a:p>
            <a:pPr marL="457200" lvl="1" indent="0">
              <a:buNone/>
            </a:pPr>
            <a:endParaRPr lang="fr-FR" i="1" dirty="0" smtClean="0"/>
          </a:p>
          <a:p>
            <a:pPr lvl="1"/>
            <a:endParaRPr lang="fr-FR" i="1" dirty="0" smtClean="0"/>
          </a:p>
          <a:p>
            <a:pPr marL="1371600" lvl="3" indent="0">
              <a:lnSpc>
                <a:spcPct val="200000"/>
              </a:lnSpc>
              <a:buNone/>
            </a:pPr>
            <a:endParaRPr lang="fr-FR" i="1" dirty="0"/>
          </a:p>
          <a:p>
            <a:pPr marL="914400" lvl="2" indent="0">
              <a:buNone/>
            </a:pPr>
            <a:endParaRPr lang="fr-FR" i="1" dirty="0" smtClean="0"/>
          </a:p>
          <a:p>
            <a:pPr lvl="2"/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8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>
                <a:solidFill>
                  <a:prstClr val="black"/>
                </a:solidFill>
              </a:rPr>
              <a:t>                      Formes </a:t>
            </a:r>
            <a:r>
              <a:rPr lang="fr-FR" b="1" i="1" dirty="0">
                <a:solidFill>
                  <a:prstClr val="black"/>
                </a:solidFill>
              </a:rPr>
              <a:t>cliniques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041" y="1548581"/>
            <a:ext cx="11110830" cy="5176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600" i="1" dirty="0" smtClean="0"/>
              <a:t>Formes compliquées</a:t>
            </a:r>
          </a:p>
          <a:p>
            <a:pPr marL="914400" lvl="2" indent="0">
              <a:buNone/>
            </a:pPr>
            <a:endParaRPr lang="fr-FR" i="1" dirty="0" smtClean="0"/>
          </a:p>
          <a:p>
            <a:r>
              <a:rPr lang="fr-FR" sz="2400" i="1" dirty="0"/>
              <a:t>Luxation irréductible</a:t>
            </a:r>
          </a:p>
          <a:p>
            <a:pPr marL="0" indent="0">
              <a:buNone/>
            </a:pPr>
            <a:r>
              <a:rPr lang="fr-FR" sz="2000" i="1" dirty="0"/>
              <a:t>Impossibilité d’obtenir la réduction par manœuvres </a:t>
            </a:r>
            <a:r>
              <a:rPr lang="fr-FR" sz="2000" i="1" dirty="0" smtClean="0"/>
              <a:t>externes</a:t>
            </a:r>
          </a:p>
          <a:p>
            <a:pPr marL="0" indent="0">
              <a:buNone/>
            </a:pPr>
            <a:endParaRPr lang="fr-FR" sz="2000" i="1" dirty="0"/>
          </a:p>
          <a:p>
            <a:r>
              <a:rPr lang="fr-FR" sz="2400" i="1" dirty="0"/>
              <a:t>Luxation invétérée</a:t>
            </a:r>
          </a:p>
          <a:p>
            <a:pPr marL="0" indent="0">
              <a:buNone/>
            </a:pPr>
            <a:r>
              <a:rPr lang="fr-FR" sz="2000" i="1" dirty="0" smtClean="0"/>
              <a:t>Forme </a:t>
            </a:r>
            <a:r>
              <a:rPr lang="fr-FR" sz="2000" i="1" dirty="0"/>
              <a:t>vue tardivement (après la troisième semaine</a:t>
            </a:r>
            <a:r>
              <a:rPr lang="fr-FR" sz="2000" i="1" dirty="0" smtClean="0"/>
              <a:t>)</a:t>
            </a:r>
          </a:p>
          <a:p>
            <a:pPr marL="0" indent="0">
              <a:buNone/>
            </a:pPr>
            <a:endParaRPr lang="fr-FR" sz="2000" i="1" dirty="0"/>
          </a:p>
          <a:p>
            <a:r>
              <a:rPr lang="fr-FR" sz="2400" i="1" dirty="0"/>
              <a:t>Luxation incoercible</a:t>
            </a:r>
          </a:p>
          <a:p>
            <a:pPr marL="0" indent="0">
              <a:buNone/>
            </a:pPr>
            <a:r>
              <a:rPr lang="fr-FR" sz="2000" i="1" dirty="0"/>
              <a:t>Reproduction de la luxation dès que cesse la manœuvre de réduction</a:t>
            </a:r>
          </a:p>
          <a:p>
            <a:pPr marL="0" indent="0">
              <a:buNone/>
            </a:pPr>
            <a:r>
              <a:rPr lang="fr-FR" sz="2000" i="1" dirty="0"/>
              <a:t>En général due à une fracture importante de la glène </a:t>
            </a:r>
            <a:endParaRPr lang="fr-FR" sz="2000" i="1" dirty="0" smtClean="0"/>
          </a:p>
          <a:p>
            <a:pPr marL="0" indent="0">
              <a:buNone/>
            </a:pP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3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959"/>
          </a:xfrm>
        </p:spPr>
        <p:txBody>
          <a:bodyPr/>
          <a:lstStyle/>
          <a:p>
            <a:r>
              <a:rPr lang="fr-FR" b="1" i="1" dirty="0" smtClean="0">
                <a:solidFill>
                  <a:prstClr val="black"/>
                </a:solidFill>
              </a:rPr>
              <a:t>                      Formes </a:t>
            </a:r>
            <a:r>
              <a:rPr lang="fr-FR" b="1" i="1" dirty="0">
                <a:solidFill>
                  <a:prstClr val="black"/>
                </a:solidFill>
              </a:rPr>
              <a:t>cliniques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54716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Luxation récidivante: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 smtClean="0"/>
              <a:t> </a:t>
            </a:r>
            <a:r>
              <a:rPr lang="fr-FR" sz="2000" dirty="0" smtClean="0"/>
              <a:t>Répétition de la même variété de luxation après une épisode initiale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sz="2400" dirty="0" smtClean="0"/>
              <a:t>Luxation associée</a:t>
            </a:r>
          </a:p>
          <a:p>
            <a:pPr lvl="1">
              <a:lnSpc>
                <a:spcPct val="200000"/>
              </a:lnSpc>
            </a:pPr>
            <a:r>
              <a:rPr lang="fr-FR" sz="2000" dirty="0" smtClean="0"/>
              <a:t>Fracture du trochiter</a:t>
            </a:r>
          </a:p>
          <a:p>
            <a:pPr lvl="1">
              <a:lnSpc>
                <a:spcPct val="200000"/>
              </a:lnSpc>
            </a:pPr>
            <a:r>
              <a:rPr lang="fr-FR" sz="2000" dirty="0" smtClean="0"/>
              <a:t>Fracture du  col anatomique ou chirurgical</a:t>
            </a:r>
          </a:p>
          <a:p>
            <a:pPr lvl="1">
              <a:lnSpc>
                <a:spcPct val="200000"/>
              </a:lnSpc>
            </a:pPr>
            <a:r>
              <a:rPr lang="fr-FR" sz="2000" dirty="0" smtClean="0"/>
              <a:t>Fracture de la glène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Rupture de la coiffe des rotateurs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59716" y="848032"/>
            <a:ext cx="8915399" cy="2262781"/>
          </a:xfrm>
        </p:spPr>
        <p:txBody>
          <a:bodyPr>
            <a:normAutofit/>
          </a:bodyPr>
          <a:lstStyle/>
          <a:p>
            <a:r>
              <a:rPr lang="fr-FR" sz="5400" b="1" i="1" dirty="0" smtClean="0"/>
              <a:t>III. Eliminer </a:t>
            </a:r>
            <a:endParaRPr lang="fr-FR" sz="54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3935" y="4173793"/>
            <a:ext cx="9144000" cy="1592825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 diagnostic différentiel ne se pose pas car doute rapidement levée par la radiographie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352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i="1" dirty="0" smtClean="0"/>
              <a:t>IV. traitement</a:t>
            </a:r>
            <a:endParaRPr lang="fr-FR" sz="54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     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fr-FR" sz="3200" b="1" i="1" dirty="0" smtClean="0"/>
              <a:t>Buts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Réduire la luxation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Eviter les complications et séquelles</a:t>
            </a:r>
          </a:p>
          <a:p>
            <a:pPr marL="0" indent="0">
              <a:buNone/>
            </a:pPr>
            <a:endParaRPr lang="fr-FR" sz="2400" i="1" dirty="0" smtClean="0"/>
          </a:p>
          <a:p>
            <a:pPr marL="514350" indent="-514350">
              <a:buAutoNum type="arabicPeriod" startAt="2"/>
            </a:pPr>
            <a:r>
              <a:rPr lang="fr-FR" sz="3200" b="1" i="1" dirty="0" smtClean="0"/>
              <a:t>Principes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Réduction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Immobilisation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rééducation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40460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  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600" i="1" dirty="0" smtClean="0"/>
              <a:t>La réduction </a:t>
            </a:r>
          </a:p>
          <a:p>
            <a:pPr marL="0" indent="0">
              <a:buNone/>
            </a:pPr>
            <a:r>
              <a:rPr lang="fr-FR" sz="2400" i="1" dirty="0" smtClean="0"/>
              <a:t>       -   Douce sans anesthésie: possible</a:t>
            </a:r>
          </a:p>
          <a:p>
            <a:pPr marL="0" indent="0">
              <a:buNone/>
            </a:pP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 smtClean="0"/>
              <a:t>        -   Sinon sous anesthésie </a:t>
            </a:r>
          </a:p>
          <a:p>
            <a:pPr marL="0" indent="0">
              <a:buNone/>
            </a:pP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 smtClean="0"/>
              <a:t>       -   Plusieurs méthodes proposées</a:t>
            </a:r>
          </a:p>
          <a:p>
            <a:pPr marL="0" indent="0">
              <a:buNone/>
            </a:pP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898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96413"/>
            <a:ext cx="10515600" cy="538055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4 temps  </a:t>
            </a:r>
          </a:p>
          <a:p>
            <a:r>
              <a:rPr lang="fr-FR" dirty="0" smtClean="0"/>
              <a:t>Traction</a:t>
            </a:r>
          </a:p>
          <a:p>
            <a:r>
              <a:rPr lang="fr-FR" dirty="0" smtClean="0"/>
              <a:t>Rotation externe</a:t>
            </a:r>
          </a:p>
          <a:p>
            <a:r>
              <a:rPr lang="fr-FR" dirty="0" smtClean="0"/>
              <a:t>Antépulsion /Adduction</a:t>
            </a:r>
          </a:p>
          <a:p>
            <a:r>
              <a:rPr lang="fr-FR" dirty="0" smtClean="0"/>
              <a:t> Rotation interne : relocation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5" y="95311"/>
            <a:ext cx="3834716" cy="701101"/>
          </a:xfrm>
          <a:prstGeom prst="rect">
            <a:avLst/>
          </a:prstGeom>
        </p:spPr>
      </p:pic>
      <p:pic>
        <p:nvPicPr>
          <p:cNvPr id="5" name="Picture 6" descr="File03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2240" b="12323"/>
          <a:stretch>
            <a:fillRect/>
          </a:stretch>
        </p:blipFill>
        <p:spPr bwMode="auto">
          <a:xfrm>
            <a:off x="6864642" y="0"/>
            <a:ext cx="460692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File03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7"/>
          <a:stretch>
            <a:fillRect/>
          </a:stretch>
        </p:blipFill>
        <p:spPr bwMode="auto">
          <a:xfrm>
            <a:off x="838200" y="4940710"/>
            <a:ext cx="5756569" cy="15791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3 temps  </a:t>
            </a:r>
          </a:p>
          <a:p>
            <a:r>
              <a:rPr lang="fr-FR" dirty="0" smtClean="0"/>
              <a:t>Traction Rotation externe</a:t>
            </a:r>
          </a:p>
          <a:p>
            <a:r>
              <a:rPr lang="fr-FR" dirty="0" smtClean="0"/>
              <a:t>Abduction </a:t>
            </a:r>
          </a:p>
          <a:p>
            <a:r>
              <a:rPr lang="fr-FR" dirty="0" smtClean="0"/>
              <a:t> Propulsion tête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3516" y="129131"/>
            <a:ext cx="4104456" cy="1224136"/>
          </a:xfrm>
          <a:prstGeom prst="rect">
            <a:avLst/>
          </a:prstGeom>
          <a:solidFill>
            <a:srgbClr val="0E52FC"/>
          </a:solidFill>
          <a:ln w="25400" cap="flat">
            <a:solidFill>
              <a:srgbClr val="FAFD00"/>
            </a:solidFill>
            <a:miter lim="800000"/>
            <a:headEnd/>
            <a:tailEnd/>
          </a:ln>
        </p:spPr>
        <p:txBody>
          <a:bodyPr vert="horz" lIns="90487" tIns="44450" rIns="90487" bIns="4445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</a:rPr>
              <a:t>       MILCH  </a:t>
            </a:r>
            <a:endParaRPr kumimoji="0" lang="fr-FR" sz="45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rbel"/>
            </a:endParaRPr>
          </a:p>
        </p:txBody>
      </p:sp>
      <p:pic>
        <p:nvPicPr>
          <p:cNvPr id="5" name="Picture 5" descr="Milch Techn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471948"/>
            <a:ext cx="4249688" cy="6143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7230" y="222133"/>
            <a:ext cx="9054626" cy="2852737"/>
          </a:xfrm>
        </p:spPr>
        <p:txBody>
          <a:bodyPr>
            <a:normAutofit/>
          </a:bodyPr>
          <a:lstStyle/>
          <a:p>
            <a:r>
              <a:rPr lang="fr-FR" sz="4800" b="1" i="1" dirty="0" smtClean="0"/>
              <a:t>           </a:t>
            </a:r>
            <a:r>
              <a:rPr lang="fr-FR" sz="4400" b="1" i="1" dirty="0" smtClean="0"/>
              <a:t>I.INTRODUCTION</a:t>
            </a:r>
            <a:endParaRPr lang="fr-FR" sz="4400" b="1" i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1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       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5161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600" i="1" dirty="0" smtClean="0"/>
              <a:t>Immobilisation </a:t>
            </a:r>
          </a:p>
          <a:p>
            <a:pPr marL="0" indent="0">
              <a:buNone/>
            </a:pPr>
            <a:r>
              <a:rPr lang="fr-FR" sz="3600" i="1" dirty="0"/>
              <a:t> </a:t>
            </a:r>
            <a:r>
              <a:rPr lang="fr-FR" sz="3600" i="1" dirty="0" smtClean="0"/>
              <a:t>    </a:t>
            </a:r>
            <a:r>
              <a:rPr lang="fr-FR" sz="2400" i="1" dirty="0" smtClean="0"/>
              <a:t>-</a:t>
            </a:r>
            <a:r>
              <a:rPr lang="fr-FR" sz="3600" i="1" dirty="0" smtClean="0"/>
              <a:t> </a:t>
            </a:r>
            <a:r>
              <a:rPr lang="fr-FR" sz="2400" i="1" dirty="0"/>
              <a:t>C</a:t>
            </a:r>
            <a:r>
              <a:rPr lang="fr-FR" sz="2400" i="1" dirty="0" smtClean="0"/>
              <a:t>oude au corps</a:t>
            </a:r>
          </a:p>
          <a:p>
            <a:pPr marL="0" indent="0">
              <a:buNone/>
            </a:pPr>
            <a:r>
              <a:rPr lang="fr-FR" sz="2400" i="1" dirty="0" smtClean="0"/>
              <a:t>       - Mayo </a:t>
            </a:r>
            <a:r>
              <a:rPr lang="fr-FR" sz="2400" i="1" dirty="0" err="1" smtClean="0"/>
              <a:t>clinic</a:t>
            </a:r>
            <a:r>
              <a:rPr lang="fr-FR" sz="2400" i="1" dirty="0" smtClean="0"/>
              <a:t> ou simple écharpe.</a:t>
            </a:r>
            <a:endParaRPr lang="fr-FR" sz="1600" i="1" dirty="0" smtClean="0"/>
          </a:p>
          <a:p>
            <a:pPr marL="0" indent="0">
              <a:buNone/>
            </a:pPr>
            <a:r>
              <a:rPr lang="fr-FR" sz="2400" i="1" dirty="0" smtClean="0"/>
              <a:t>       - Durée variable: 10j à 3 semaines</a:t>
            </a:r>
            <a:r>
              <a:rPr lang="fr-FR" sz="3600" i="1" dirty="0" smtClean="0"/>
              <a:t>.</a:t>
            </a:r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-Strapping souple: dans les cas de l’épaule stable </a:t>
            </a:r>
            <a:endParaRPr lang="fr-FR" sz="3600" i="1" dirty="0" smtClean="0"/>
          </a:p>
          <a:p>
            <a:pPr marL="0" indent="0">
              <a:buNone/>
            </a:pPr>
            <a:endParaRPr lang="fr-FR" sz="3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23" y="1264555"/>
            <a:ext cx="4011516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      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600" i="1" dirty="0" smtClean="0"/>
              <a:t>Rééducation</a:t>
            </a:r>
          </a:p>
          <a:p>
            <a:pPr lvl="1">
              <a:lnSpc>
                <a:spcPct val="150000"/>
              </a:lnSpc>
              <a:buFont typeface="Wingdings 2" pitchFamily="18" charset="2"/>
              <a:buChar char=""/>
            </a:pPr>
            <a:r>
              <a:rPr lang="fr-FR" sz="3200" i="1" dirty="0" smtClean="0"/>
              <a:t> </a:t>
            </a:r>
            <a:r>
              <a:rPr lang="fr-FR" sz="2600" i="1" dirty="0">
                <a:solidFill>
                  <a:prstClr val="black"/>
                </a:solidFill>
              </a:rPr>
              <a:t>Récupération des amplitudes articulaires</a:t>
            </a:r>
          </a:p>
          <a:p>
            <a:pPr lvl="1">
              <a:lnSpc>
                <a:spcPct val="150000"/>
              </a:lnSpc>
              <a:buFont typeface="Wingdings 2" pitchFamily="18" charset="2"/>
              <a:buChar char=""/>
            </a:pPr>
            <a:r>
              <a:rPr lang="fr-FR" sz="2600" i="1" dirty="0" smtClean="0">
                <a:solidFill>
                  <a:prstClr val="black"/>
                </a:solidFill>
              </a:rPr>
              <a:t> Renforcement </a:t>
            </a:r>
            <a:r>
              <a:rPr lang="fr-FR" sz="2600" i="1" dirty="0">
                <a:solidFill>
                  <a:prstClr val="black"/>
                </a:solidFill>
              </a:rPr>
              <a:t>musculaire</a:t>
            </a:r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</a:pPr>
            <a:r>
              <a:rPr lang="fr-FR" sz="2200" i="1" dirty="0">
                <a:solidFill>
                  <a:prstClr val="black"/>
                </a:solidFill>
              </a:rPr>
              <a:t>Rotateur interne</a:t>
            </a:r>
          </a:p>
          <a:p>
            <a:pPr lvl="1">
              <a:lnSpc>
                <a:spcPct val="150000"/>
              </a:lnSpc>
              <a:buFont typeface="Wingdings 2" pitchFamily="18" charset="2"/>
              <a:buChar char=""/>
            </a:pPr>
            <a:r>
              <a:rPr lang="fr-FR" sz="2600" i="1" dirty="0">
                <a:solidFill>
                  <a:prstClr val="black"/>
                </a:solidFill>
              </a:rPr>
              <a:t>Travail proprioceptif </a:t>
            </a:r>
          </a:p>
          <a:p>
            <a:pPr lvl="1">
              <a:lnSpc>
                <a:spcPct val="150000"/>
              </a:lnSpc>
              <a:buFont typeface="Wingdings 2" pitchFamily="18" charset="2"/>
              <a:buChar char=""/>
            </a:pPr>
            <a:r>
              <a:rPr lang="fr-FR" sz="2600" i="1" dirty="0">
                <a:solidFill>
                  <a:prstClr val="black"/>
                </a:solidFill>
              </a:rPr>
              <a:t>Permet d’éviter certaines complications </a:t>
            </a:r>
            <a:r>
              <a:rPr lang="fr-FR" sz="2600" i="1" dirty="0" smtClean="0">
                <a:solidFill>
                  <a:prstClr val="black"/>
                </a:solidFill>
              </a:rPr>
              <a:t>et </a:t>
            </a:r>
            <a:r>
              <a:rPr lang="fr-FR" sz="2600" i="1" dirty="0">
                <a:solidFill>
                  <a:prstClr val="black"/>
                </a:solidFill>
              </a:rPr>
              <a:t>les récidives</a:t>
            </a:r>
          </a:p>
        </p:txBody>
      </p:sp>
    </p:spTree>
    <p:extLst>
      <p:ext uri="{BB962C8B-B14F-4D97-AF65-F5344CB8AC3E}">
        <p14:creationId xmlns:p14="http://schemas.microsoft.com/office/powerpoint/2010/main" val="37216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       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Chirurgie</a:t>
            </a:r>
          </a:p>
          <a:p>
            <a:pPr marL="0" indent="0">
              <a:buNone/>
            </a:pPr>
            <a:r>
              <a:rPr lang="fr-FR" sz="2400" i="1" dirty="0"/>
              <a:t>Réservée au formes compliquées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i="1" dirty="0"/>
              <a:t>Fracture associée déplacée et instable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i="1" dirty="0"/>
              <a:t>Récidive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i="1" dirty="0"/>
              <a:t>Incoercibilité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i="1" dirty="0"/>
              <a:t>Irréductibilité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i="1" dirty="0"/>
              <a:t>Ancienneté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0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            conclusion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i="1" dirty="0"/>
              <a:t>Fréquence en traumatologie quotidienne.</a:t>
            </a:r>
          </a:p>
          <a:p>
            <a:r>
              <a:rPr lang="fr-FR" sz="2400" i="1" dirty="0"/>
              <a:t>Luxation antérieure scapulo-humérale: 1ère  luxation</a:t>
            </a:r>
            <a:r>
              <a:rPr lang="fr-FR" sz="2400" i="1" dirty="0" smtClean="0"/>
              <a:t>!</a:t>
            </a:r>
            <a:endParaRPr lang="fr-FR" sz="2400" i="1" dirty="0"/>
          </a:p>
          <a:p>
            <a:r>
              <a:rPr lang="fr-FR" sz="2400" i="1" dirty="0"/>
              <a:t>Traitement </a:t>
            </a:r>
            <a:r>
              <a:rPr lang="fr-FR" sz="2400" i="1" dirty="0" smtClean="0"/>
              <a:t>adapté </a:t>
            </a:r>
            <a:r>
              <a:rPr lang="fr-FR" sz="2400" i="1" dirty="0"/>
              <a:t>pour limiter les séquelles</a:t>
            </a:r>
            <a:r>
              <a:rPr lang="fr-FR" sz="2400" i="1" dirty="0" smtClean="0"/>
              <a:t>.</a:t>
            </a:r>
          </a:p>
          <a:p>
            <a:pPr marL="0" indent="0">
              <a:buNone/>
            </a:pPr>
            <a:r>
              <a:rPr lang="fr-FR" sz="2400" i="1" dirty="0" smtClean="0"/>
              <a:t>     Dès </a:t>
            </a:r>
            <a:r>
              <a:rPr lang="fr-FR" sz="2400" i="1" dirty="0"/>
              <a:t>que le diagnostic est porté, la réduction doit avoir lieu dans les meilleurs délais.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DEJEAN (o.). Orthopédie. Collection Med-line – Editions </a:t>
            </a:r>
            <a:r>
              <a:rPr lang="fr-FR" sz="2000" dirty="0" err="1" smtClean="0"/>
              <a:t>Estem</a:t>
            </a:r>
            <a:r>
              <a:rPr lang="fr-FR" sz="2000" dirty="0" smtClean="0"/>
              <a:t> et Med-line, 1994, pages 77-78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Dr A N </a:t>
            </a:r>
            <a:r>
              <a:rPr lang="pt-BR" sz="2000" dirty="0" smtClean="0"/>
              <a:t>KASSE HOGGY, </a:t>
            </a:r>
            <a:r>
              <a:rPr lang="fr-FR" sz="2000" dirty="0" smtClean="0"/>
              <a:t>Cours traumatologie 2016, les traumatismes de l’épaule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Dr NIANE HRT, cours traumatologie 2018, les traumatismes de l’épaule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GOOGLE RECHERCHE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478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             </a:t>
            </a:r>
            <a:r>
              <a:rPr lang="fr-FR" b="1" i="1" dirty="0" smtClean="0"/>
              <a:t>Introduction</a:t>
            </a:r>
            <a:endParaRPr lang="fr-FR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sz="3600" b="1" i="1" u="sng" dirty="0" smtClean="0"/>
              <a:t>Définition</a:t>
            </a:r>
          </a:p>
          <a:p>
            <a:pPr marL="0" indent="0">
              <a:buNone/>
            </a:pPr>
            <a:endParaRPr lang="fr-FR" i="1" u="sng" dirty="0" smtClean="0"/>
          </a:p>
          <a:p>
            <a:pPr marL="0" indent="0">
              <a:buNone/>
            </a:pPr>
            <a:r>
              <a:rPr lang="fr-FR" sz="2400" i="1" dirty="0" smtClean="0"/>
              <a:t>Perte permanente et complète des rapports entre la tête humérale et la glène de l’omoplate.</a:t>
            </a:r>
          </a:p>
          <a:p>
            <a:r>
              <a:rPr lang="fr-FR" sz="2400" i="1" dirty="0" smtClean="0"/>
              <a:t>Entraîne une attitude vicieuse du membre supérieur </a:t>
            </a:r>
          </a:p>
          <a:p>
            <a:r>
              <a:rPr lang="fr-FR" sz="2400" i="1" dirty="0" smtClean="0"/>
              <a:t>Nécessite un geste de réduction.</a:t>
            </a:r>
          </a:p>
          <a:p>
            <a:pPr marL="0" indent="0">
              <a:buNone/>
            </a:pPr>
            <a:endParaRPr lang="fr-FR" sz="2400" i="1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04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7006" y="1690688"/>
            <a:ext cx="10515600" cy="4351338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fr-FR" sz="3600" b="1" i="1" u="sng" dirty="0" smtClean="0"/>
              <a:t>Intérêt</a:t>
            </a:r>
          </a:p>
          <a:p>
            <a:pPr marL="0" indent="0">
              <a:buNone/>
            </a:pPr>
            <a:endParaRPr lang="fr-FR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Fréquente en traumatologie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Variétés anatomiques et évolutives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Diagnostic facile +++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Traitement accessible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481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fr-FR" sz="3600" b="1" i="1" u="sng" dirty="0" smtClean="0"/>
              <a:t>Rappels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i="1" dirty="0" smtClean="0"/>
              <a:t> </a:t>
            </a:r>
            <a:r>
              <a:rPr lang="fr-FR" sz="2400" i="1" dirty="0" smtClean="0"/>
              <a:t>ostéologie </a:t>
            </a:r>
            <a:r>
              <a:rPr lang="fr-FR" sz="2400" b="1" i="1" dirty="0" smtClean="0"/>
              <a:t> </a:t>
            </a:r>
            <a:endParaRPr lang="fr-FR" sz="24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88" y="1462558"/>
            <a:ext cx="6736712" cy="489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i="1" dirty="0" smtClean="0"/>
              <a:t> </a:t>
            </a:r>
            <a:r>
              <a:rPr lang="fr-FR" sz="2600" i="1" dirty="0" smtClean="0"/>
              <a:t>articulations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Complexe articulaire ou chaines articulaires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5 articulations: Ceinture non fermée</a:t>
            </a:r>
          </a:p>
          <a:p>
            <a:pPr lvl="1">
              <a:lnSpc>
                <a:spcPct val="150000"/>
              </a:lnSpc>
            </a:pPr>
            <a:r>
              <a:rPr lang="fr-FR" i="1" dirty="0" smtClean="0"/>
              <a:t>Glèno-humérale</a:t>
            </a:r>
          </a:p>
          <a:p>
            <a:pPr lvl="1">
              <a:lnSpc>
                <a:spcPct val="150000"/>
              </a:lnSpc>
            </a:pPr>
            <a:r>
              <a:rPr lang="fr-FR" i="1" dirty="0" smtClean="0"/>
              <a:t>Acromio-claviculaire</a:t>
            </a:r>
          </a:p>
          <a:p>
            <a:pPr lvl="1">
              <a:lnSpc>
                <a:spcPct val="150000"/>
              </a:lnSpc>
            </a:pPr>
            <a:r>
              <a:rPr lang="fr-FR" i="1" dirty="0" smtClean="0"/>
              <a:t>Sterno-claviculaire</a:t>
            </a:r>
          </a:p>
          <a:p>
            <a:pPr lvl="1">
              <a:lnSpc>
                <a:spcPct val="150000"/>
              </a:lnSpc>
            </a:pPr>
            <a:r>
              <a:rPr lang="fr-FR" i="1" dirty="0" smtClean="0"/>
              <a:t>Sous acromiale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Scapulo-thoracique (espace inter-</a:t>
            </a:r>
            <a:r>
              <a:rPr lang="fr-FR" dirty="0" err="1" smtClean="0"/>
              <a:t>omo</a:t>
            </a:r>
            <a:r>
              <a:rPr lang="fr-FR" dirty="0" smtClean="0"/>
              <a:t>-</a:t>
            </a:r>
            <a:r>
              <a:rPr lang="fr-FR" dirty="0" err="1" smtClean="0"/>
              <a:t>serratique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2" descr="C:\Documents and Settings\kine1\Bureau\cours\DSC040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86978" y="1905000"/>
            <a:ext cx="3861205" cy="443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8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Muscles </a:t>
            </a:r>
          </a:p>
          <a:p>
            <a:r>
              <a:rPr lang="fr-FR" i="1" dirty="0" smtClean="0"/>
              <a:t>  </a:t>
            </a:r>
            <a:r>
              <a:rPr lang="fr-FR" sz="2400" i="1" dirty="0" smtClean="0"/>
              <a:t>la </a:t>
            </a:r>
            <a:r>
              <a:rPr lang="fr-FR" sz="2400" i="1" dirty="0"/>
              <a:t>coiffe des </a:t>
            </a:r>
            <a:r>
              <a:rPr lang="fr-FR" sz="2400" i="1" dirty="0" smtClean="0"/>
              <a:t>rotateurs</a:t>
            </a:r>
            <a:r>
              <a:rPr lang="fr-FR" i="1" dirty="0" smtClean="0"/>
              <a:t>:</a:t>
            </a:r>
          </a:p>
          <a:p>
            <a:pPr marL="0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      Rôle </a:t>
            </a:r>
            <a:r>
              <a:rPr lang="fr-FR" i="1" dirty="0"/>
              <a:t>moteur et </a:t>
            </a:r>
            <a:r>
              <a:rPr lang="fr-FR" i="1" dirty="0" smtClean="0"/>
              <a:t>stabilisateur</a:t>
            </a:r>
            <a:endParaRPr lang="fr-FR" sz="2400" i="1" dirty="0" smtClean="0"/>
          </a:p>
          <a:p>
            <a:pPr marL="457200" lvl="1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</a:t>
            </a:r>
            <a:r>
              <a:rPr lang="fr-FR" sz="1800" i="1" dirty="0" smtClean="0"/>
              <a:t>Muscles </a:t>
            </a:r>
            <a:r>
              <a:rPr lang="fr-FR" sz="1800" i="1" dirty="0"/>
              <a:t>supra-épineux, infra-épineux, petit rond, </a:t>
            </a:r>
            <a:r>
              <a:rPr lang="fr-FR" sz="1800" i="1" dirty="0" err="1"/>
              <a:t>sub</a:t>
            </a:r>
            <a:r>
              <a:rPr lang="fr-FR" sz="1800" i="1" dirty="0"/>
              <a:t>-scapulaire et long </a:t>
            </a:r>
            <a:r>
              <a:rPr lang="fr-FR" sz="1800" i="1" dirty="0" smtClean="0"/>
              <a:t>biceps</a:t>
            </a:r>
            <a:r>
              <a:rPr lang="fr-FR" i="1" dirty="0" smtClean="0"/>
              <a:t>.</a:t>
            </a:r>
          </a:p>
          <a:p>
            <a:r>
              <a:rPr lang="fr-FR" sz="2400" i="1" dirty="0" smtClean="0"/>
              <a:t>Delto</a:t>
            </a:r>
            <a:r>
              <a:rPr lang="fr-CH" sz="2400" i="1" dirty="0"/>
              <a:t>ïde et </a:t>
            </a:r>
            <a:r>
              <a:rPr lang="fr-CH" sz="2400" i="1" dirty="0" smtClean="0"/>
              <a:t>Trapèze</a:t>
            </a:r>
            <a:endParaRPr lang="fr-FR" sz="24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0" y="4409768"/>
            <a:ext cx="6383714" cy="230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1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        </a:t>
            </a:r>
            <a:r>
              <a:rPr lang="fr-FR" b="1" i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i="1" dirty="0" smtClean="0"/>
              <a:t>Rapports </a:t>
            </a:r>
          </a:p>
          <a:p>
            <a:pPr marL="0" indent="0">
              <a:buNone/>
            </a:pPr>
            <a:r>
              <a:rPr lang="fr-FR" sz="2400" i="1" dirty="0" smtClean="0"/>
              <a:t>      - </a:t>
            </a:r>
            <a:r>
              <a:rPr lang="fr-FR" sz="2000" i="1" dirty="0" smtClean="0"/>
              <a:t>Lieu </a:t>
            </a:r>
            <a:r>
              <a:rPr lang="fr-FR" sz="2000" i="1" dirty="0"/>
              <a:t>de passage des éléments vasculonerveux (artère axillaire, plexus brachial et ses branches: nerfs radial, ulnaire, médian et </a:t>
            </a:r>
            <a:r>
              <a:rPr lang="fr-FR" sz="2000" i="1" dirty="0" err="1"/>
              <a:t>musculocutané</a:t>
            </a:r>
            <a:r>
              <a:rPr lang="fr-FR" sz="2400" i="1" dirty="0"/>
              <a:t>). </a:t>
            </a:r>
          </a:p>
          <a:p>
            <a:pPr marL="0" indent="0">
              <a:buNone/>
            </a:pPr>
            <a:r>
              <a:rPr lang="fr-FR" sz="2400" i="1" dirty="0" smtClean="0"/>
              <a:t>      - </a:t>
            </a:r>
            <a:r>
              <a:rPr lang="fr-FR" sz="2000" i="1" dirty="0" smtClean="0"/>
              <a:t>Le </a:t>
            </a:r>
            <a:r>
              <a:rPr lang="fr-FR" sz="2000" i="1" dirty="0"/>
              <a:t>nerf </a:t>
            </a:r>
            <a:r>
              <a:rPr lang="fr-FR" sz="2000" i="1" dirty="0" smtClean="0"/>
              <a:t>axillaire </a:t>
            </a:r>
            <a:endParaRPr lang="fr-FR" sz="2000" i="1" dirty="0"/>
          </a:p>
          <a:p>
            <a:pPr lvl="1"/>
            <a:r>
              <a:rPr lang="fr-FR" i="1" dirty="0"/>
              <a:t>Sensibilité du moignon de l'épaule, </a:t>
            </a:r>
          </a:p>
          <a:p>
            <a:pPr lvl="1"/>
            <a:r>
              <a:rPr lang="fr-FR" i="1" dirty="0"/>
              <a:t>Motricité du deltoïde.</a:t>
            </a:r>
          </a:p>
          <a:p>
            <a:pPr marL="0" indent="0">
              <a:buNone/>
            </a:pPr>
            <a:endParaRPr lang="fr-F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785629"/>
            <a:ext cx="4763068" cy="354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7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8523</TotalTime>
  <Words>954</Words>
  <Application>Microsoft Office PowerPoint</Application>
  <PresentationFormat>Grand écran</PresentationFormat>
  <Paragraphs>260</Paragraphs>
  <Slides>34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Century Gothic</vt:lpstr>
      <vt:lpstr>Corbel</vt:lpstr>
      <vt:lpstr>Wingdings</vt:lpstr>
      <vt:lpstr>Wingdings 2</vt:lpstr>
      <vt:lpstr>Wingdings 3</vt:lpstr>
      <vt:lpstr>Brin</vt:lpstr>
      <vt:lpstr>Luxations gléno-humérales</vt:lpstr>
      <vt:lpstr>                        PLAN</vt:lpstr>
      <vt:lpstr>           I.INTRODUCTION</vt:lpstr>
      <vt:lpstr>             Introduction</vt:lpstr>
      <vt:lpstr>          Introduction</vt:lpstr>
      <vt:lpstr>         Introduction</vt:lpstr>
      <vt:lpstr>          Introduction</vt:lpstr>
      <vt:lpstr>           Introduction</vt:lpstr>
      <vt:lpstr>        Introduction</vt:lpstr>
      <vt:lpstr>          Introduction</vt:lpstr>
      <vt:lpstr>         Introduction</vt:lpstr>
      <vt:lpstr>          Introduction</vt:lpstr>
      <vt:lpstr>II. Reconnaitre une luxation gléno-humérale</vt:lpstr>
      <vt:lpstr>            Diagnostic clinique </vt:lpstr>
      <vt:lpstr>            Diagnostic clinique </vt:lpstr>
      <vt:lpstr>             Diagnostic clinique </vt:lpstr>
      <vt:lpstr>            Diagnostic clinique </vt:lpstr>
      <vt:lpstr>            Diagnostic clinique</vt:lpstr>
      <vt:lpstr>           Diagnostic radiographique</vt:lpstr>
      <vt:lpstr>Présentation PowerPoint</vt:lpstr>
      <vt:lpstr>         Formes cliniques</vt:lpstr>
      <vt:lpstr>                      Formes cliniques</vt:lpstr>
      <vt:lpstr>                      Formes cliniques</vt:lpstr>
      <vt:lpstr>III. Eliminer </vt:lpstr>
      <vt:lpstr>IV. traitement</vt:lpstr>
      <vt:lpstr>                   traitement</vt:lpstr>
      <vt:lpstr>                traitement</vt:lpstr>
      <vt:lpstr> </vt:lpstr>
      <vt:lpstr> </vt:lpstr>
      <vt:lpstr>                     traitement</vt:lpstr>
      <vt:lpstr>                    traitement</vt:lpstr>
      <vt:lpstr>                    traitement</vt:lpstr>
      <vt:lpstr>            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69</cp:revision>
  <dcterms:created xsi:type="dcterms:W3CDTF">2018-12-03T21:10:37Z</dcterms:created>
  <dcterms:modified xsi:type="dcterms:W3CDTF">2018-12-13T16:48:27Z</dcterms:modified>
</cp:coreProperties>
</file>