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e3c7d2f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e3c7d2f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add noise to the equation by drawing random numbers from beta distributions centered on 0.5 and adding different constants to the random component when larger shifts are needed.  The four time plots are simply four random replicates obtained from running the model.  Now, consider a scenario in which one of these time plots represents the observations on the level of disease of a new invasive disease each year.  Initially in all series successive typical 3 to 4 year experimental studies would show some repeatability in that disease appears to increase steadily.  However in all series sometime around 20 years into the series, the observed dynamics become much less predictable and successive short-term studies would find it very difficult to replicate each other.  Remember nothing about the system is changing: the rules are the same, and the source of the noise is the same throughout, but the behviour of the system is complex and not easy to infer from short run samples.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e3c7d2f9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e3c7d2f9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we often would not simply stand back and watch the dynamics, we might attempt to intervene, perhaps by using a threshold approach and applying control when disease exceeds a pre-defined level.  The final slide shows one simulation output in which the intrinsic dynamics are the same as shown in the previous examples, but control is applied (reducing the population by a fixed proportion) if the disease exceeds a known value.  It has been known for some time (although it is not widely appreciated) that this kind of thing can induce chaos in the dynamics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e289e75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e289e75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e289e75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e289e75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Collective belief that there is a crisis is one of our best defences against it.  That is, if we all believe that there’s a crisis then we’ll take action (such as this workshop) to avert the crisis.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e289e75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e289e75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e289e752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e289e752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e35bc81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e35bc81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structural similarity between the equations describing the variance of a random variable and the Shannon entropy.  The quantity for which the expectation is being calculated differs between the two quantities, but the structures are the same.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e35bc81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e35bc81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mathematical notation is only presented to show that a term for the variance appears in every case of the definition of the Fisher Information for random variables.  The relationships between Fisher’s measure of information and ones developed from Shannon’s ideas are subtle and rather complex, but the important point is that there is an equivalence so that it’s possible to say in general terms that Fisher Information does indeed quantity the same sort of thing that Shannon information measures.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e35bc81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e35bc81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having laid out the idea that variance and information are intimately connected, the point of the last couple of slides is to look at a specific example of the way that noise combines with rules to produce dynamic behaviour in biology in a way that might make us be more realistic in our expectations of repeatability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e3a7ee9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e3a7ee9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important points to take from this slide.  First the equations.  The upper one is the auxillary equation for the equation expressing the lagged population density.  When the auxillry equation is solved it generates posiitive and negative solutions with roots lambda_1 and lambda_2.  With those values in hand, we can write a general solution for the time evolution of the population value in terms of the roots and the first difference in system values  - this is shown in the lower equation.  The derivation of these equations is given in Chapter 2 of Royama’s book.</a:t>
            </a:r>
            <a:endParaRPr/>
          </a:p>
          <a:p>
            <a:pPr indent="0" lvl="0" marL="0" rtl="0" algn="l">
              <a:spcBef>
                <a:spcPts val="0"/>
              </a:spcBef>
              <a:spcAft>
                <a:spcPts val="0"/>
              </a:spcAft>
              <a:buNone/>
            </a:pPr>
            <a:r>
              <a:rPr lang="en"/>
              <a:t>The figures.  The point of the figures is to show that the simple model in which the currrent state of the system is determined only by the previous two values, is capable of a wide variety of dynamic behaviours even with out adding noise.  Each time plot (on the left) corresponds to a single point in the parameter space (on the right).  Th Roman numerals show the regions of the parameter space corresponding to the different time plots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3C78D8"/>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1pPr>
            <a:lvl2pPr lvl="1"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2pPr>
            <a:lvl3pPr lvl="2"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3pPr>
            <a:lvl4pPr lvl="3"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4pPr>
            <a:lvl5pPr lvl="4"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5pPr>
            <a:lvl6pPr lvl="5"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6pPr>
            <a:lvl7pPr lvl="6"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7pPr>
            <a:lvl8pPr lvl="7"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8pPr>
            <a:lvl9pPr lvl="8" algn="ctr">
              <a:spcBef>
                <a:spcPts val="0"/>
              </a:spcBef>
              <a:spcAft>
                <a:spcPts val="0"/>
              </a:spcAft>
              <a:buClr>
                <a:srgbClr val="FFFFFF"/>
              </a:buClr>
              <a:buSzPts val="5200"/>
              <a:buFont typeface="Times New Roman"/>
              <a:buNone/>
              <a:defRPr sz="5200">
                <a:solidFill>
                  <a:srgbClr val="FFFFFF"/>
                </a:solidFill>
                <a:latin typeface="Times New Roman"/>
                <a:ea typeface="Times New Roman"/>
                <a:cs typeface="Times New Roman"/>
                <a:sym typeface="Times New Roman"/>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1pPr>
            <a:lvl2pPr lvl="1"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2pPr>
            <a:lvl3pPr lvl="2"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3pPr>
            <a:lvl4pPr lvl="3"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4pPr>
            <a:lvl5pPr lvl="4"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5pPr>
            <a:lvl6pPr lvl="5"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6pPr>
            <a:lvl7pPr lvl="6"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7pPr>
            <a:lvl8pPr lvl="7"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8pPr>
            <a:lvl9pPr lvl="8" algn="ctr">
              <a:lnSpc>
                <a:spcPct val="100000"/>
              </a:lnSpc>
              <a:spcBef>
                <a:spcPts val="0"/>
              </a:spcBef>
              <a:spcAft>
                <a:spcPts val="0"/>
              </a:spcAft>
              <a:buClr>
                <a:srgbClr val="FFFF00"/>
              </a:buClr>
              <a:buSzPts val="2800"/>
              <a:buFont typeface="Times New Roman"/>
              <a:buNone/>
              <a:defRPr sz="2800">
                <a:solidFill>
                  <a:srgbClr val="FFFF00"/>
                </a:solidFill>
                <a:latin typeface="Times New Roman"/>
                <a:ea typeface="Times New Roman"/>
                <a:cs typeface="Times New Roman"/>
                <a:sym typeface="Times New Roman"/>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3C78D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1pPr>
            <a:lvl2pPr lvl="1">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2pPr>
            <a:lvl3pPr lvl="2">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3pPr>
            <a:lvl4pPr lvl="3">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4pPr>
            <a:lvl5pPr lvl="4">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5pPr>
            <a:lvl6pPr lvl="5">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6pPr>
            <a:lvl7pPr lvl="6">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7pPr>
            <a:lvl8pPr lvl="7">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8pPr>
            <a:lvl9pPr lvl="8">
              <a:spcBef>
                <a:spcPts val="0"/>
              </a:spcBef>
              <a:spcAft>
                <a:spcPts val="0"/>
              </a:spcAft>
              <a:buClr>
                <a:srgbClr val="FFFFFF"/>
              </a:buClr>
              <a:buSzPts val="2800"/>
              <a:buFont typeface="Times New Roman"/>
              <a:buNone/>
              <a:defRPr sz="2800">
                <a:solidFill>
                  <a:srgbClr val="FFFFFF"/>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00"/>
              </a:buClr>
              <a:buSzPts val="1800"/>
              <a:buFont typeface="Times New Roman"/>
              <a:buChar char="●"/>
              <a:defRPr sz="1800">
                <a:solidFill>
                  <a:srgbClr val="FFFF00"/>
                </a:solidFill>
                <a:latin typeface="Times New Roman"/>
                <a:ea typeface="Times New Roman"/>
                <a:cs typeface="Times New Roman"/>
                <a:sym typeface="Times New Roman"/>
              </a:defRPr>
            </a:lvl1pPr>
            <a:lvl2pPr indent="-317500" lvl="1" marL="914400">
              <a:lnSpc>
                <a:spcPct val="115000"/>
              </a:lnSpc>
              <a:spcBef>
                <a:spcPts val="1600"/>
              </a:spcBef>
              <a:spcAft>
                <a:spcPts val="0"/>
              </a:spcAft>
              <a:buClr>
                <a:srgbClr val="434343"/>
              </a:buClr>
              <a:buSzPts val="1400"/>
              <a:buFont typeface="Times New Roman"/>
              <a:buChar char="○"/>
              <a:defRPr>
                <a:solidFill>
                  <a:srgbClr val="434343"/>
                </a:solidFill>
                <a:latin typeface="Times New Roman"/>
                <a:ea typeface="Times New Roman"/>
                <a:cs typeface="Times New Roman"/>
                <a:sym typeface="Times New Roman"/>
              </a:defRPr>
            </a:lvl2pPr>
            <a:lvl3pPr indent="-317500" lvl="2" marL="1371600">
              <a:lnSpc>
                <a:spcPct val="115000"/>
              </a:lnSpc>
              <a:spcBef>
                <a:spcPts val="1600"/>
              </a:spcBef>
              <a:spcAft>
                <a:spcPts val="0"/>
              </a:spcAft>
              <a:buSzPts val="1400"/>
              <a:buFont typeface="Times New Roman"/>
              <a:buChar char="■"/>
              <a:defRPr>
                <a:latin typeface="Times New Roman"/>
                <a:ea typeface="Times New Roman"/>
                <a:cs typeface="Times New Roman"/>
                <a:sym typeface="Times New Roman"/>
              </a:defRPr>
            </a:lvl3pPr>
            <a:lvl4pPr indent="-317500" lvl="3" marL="1828800">
              <a:lnSpc>
                <a:spcPct val="115000"/>
              </a:lnSpc>
              <a:spcBef>
                <a:spcPts val="1600"/>
              </a:spcBef>
              <a:spcAft>
                <a:spcPts val="0"/>
              </a:spcAft>
              <a:buClr>
                <a:srgbClr val="FFFF00"/>
              </a:buClr>
              <a:buSzPts val="1400"/>
              <a:buFont typeface="Times New Roman"/>
              <a:buChar char="●"/>
              <a:defRPr>
                <a:solidFill>
                  <a:srgbClr val="FFFF00"/>
                </a:solidFill>
                <a:latin typeface="Times New Roman"/>
                <a:ea typeface="Times New Roman"/>
                <a:cs typeface="Times New Roman"/>
                <a:sym typeface="Times New Roman"/>
              </a:defRPr>
            </a:lvl4pPr>
            <a:lvl5pPr indent="-317500" lvl="4" marL="228600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5pPr>
            <a:lvl6pPr indent="-317500" lvl="5" marL="274320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6pPr>
            <a:lvl7pPr indent="-317500" lvl="6" marL="320040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7pPr>
            <a:lvl8pPr indent="-317500" lvl="7" marL="365760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8pPr>
            <a:lvl9pPr indent="-317500" lvl="8" marL="4114800">
              <a:lnSpc>
                <a:spcPct val="115000"/>
              </a:lnSpc>
              <a:spcBef>
                <a:spcPts val="1600"/>
              </a:spcBef>
              <a:spcAft>
                <a:spcPts val="160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openplantpathology.netlify.com/" TargetMode="External"/><Relationship Id="rId5" Type="http://schemas.openxmlformats.org/officeDocument/2006/relationships/hyperlink" Target="https://communityinviter.com/apps/openplantpathology/open-plant-patholog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10" Type="http://schemas.openxmlformats.org/officeDocument/2006/relationships/image" Target="../media/image22.png"/><Relationship Id="rId9"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5.png"/><Relationship Id="rId8"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6.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83708" y="25317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Things’ll aye be </a:t>
            </a:r>
            <a:r>
              <a:rPr i="1" lang="en"/>
              <a:t>some</a:t>
            </a:r>
            <a:r>
              <a:rPr lang="en"/>
              <a:t> way</a:t>
            </a:r>
            <a:endParaRPr/>
          </a:p>
        </p:txBody>
      </p:sp>
      <p:sp>
        <p:nvSpPr>
          <p:cNvPr id="55" name="Google Shape;55;p13"/>
          <p:cNvSpPr txBox="1"/>
          <p:nvPr>
            <p:ph idx="1" type="subTitle"/>
          </p:nvPr>
        </p:nvSpPr>
        <p:spPr>
          <a:xfrm>
            <a:off x="227700" y="13000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Neil McRoberts, University of California, Davis</a:t>
            </a:r>
            <a:endParaRPr/>
          </a:p>
          <a:p>
            <a:pPr indent="0" lvl="0" marL="0" rtl="0" algn="ctr">
              <a:spcBef>
                <a:spcPts val="0"/>
              </a:spcBef>
              <a:spcAft>
                <a:spcPts val="0"/>
              </a:spcAft>
              <a:buNone/>
            </a:pPr>
            <a:r>
              <a:rPr lang="en"/>
              <a:t>Gareth Hughes, SRUC, Edinburgh, UK</a:t>
            </a:r>
            <a:endParaRPr/>
          </a:p>
        </p:txBody>
      </p:sp>
      <p:pic>
        <p:nvPicPr>
          <p:cNvPr id="56" name="Google Shape;56;p13"/>
          <p:cNvPicPr preferRelativeResize="0"/>
          <p:nvPr/>
        </p:nvPicPr>
        <p:blipFill>
          <a:blip r:embed="rId3">
            <a:alphaModFix/>
          </a:blip>
          <a:stretch>
            <a:fillRect/>
          </a:stretch>
        </p:blipFill>
        <p:spPr>
          <a:xfrm>
            <a:off x="1172050" y="2512525"/>
            <a:ext cx="6631907" cy="1652850"/>
          </a:xfrm>
          <a:prstGeom prst="rect">
            <a:avLst/>
          </a:prstGeom>
          <a:noFill/>
          <a:ln>
            <a:noFill/>
          </a:ln>
        </p:spPr>
      </p:pic>
      <p:sp>
        <p:nvSpPr>
          <p:cNvPr id="57" name="Google Shape;57;p13"/>
          <p:cNvSpPr txBox="1"/>
          <p:nvPr/>
        </p:nvSpPr>
        <p:spPr>
          <a:xfrm>
            <a:off x="878125" y="4233775"/>
            <a:ext cx="4030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FFFFFF"/>
                </a:solidFill>
                <a:hlinkClick r:id="rId4"/>
              </a:rPr>
              <a:t>https://openplantpathology.netlify.com/</a:t>
            </a:r>
            <a:endParaRPr>
              <a:solidFill>
                <a:srgbClr val="FFFFFF"/>
              </a:solidFill>
              <a:latin typeface="Times New Roman"/>
              <a:ea typeface="Times New Roman"/>
              <a:cs typeface="Times New Roman"/>
              <a:sym typeface="Times New Roman"/>
            </a:endParaRPr>
          </a:p>
        </p:txBody>
      </p:sp>
      <p:sp>
        <p:nvSpPr>
          <p:cNvPr id="58" name="Google Shape;58;p13"/>
          <p:cNvSpPr txBox="1"/>
          <p:nvPr/>
        </p:nvSpPr>
        <p:spPr>
          <a:xfrm>
            <a:off x="3773150" y="4233775"/>
            <a:ext cx="50313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FFFFFF"/>
                </a:solidFill>
                <a:hlinkClick r:id="rId5"/>
              </a:rPr>
              <a:t>https://communityinviter.com/apps/openplantpathology/open-plant-pathology</a:t>
            </a:r>
            <a:endParaRPr>
              <a:solidFill>
                <a:srgbClr val="FFFFFF"/>
              </a:solidFill>
              <a:latin typeface="Times New Roman"/>
              <a:ea typeface="Times New Roman"/>
              <a:cs typeface="Times New Roman"/>
              <a:sym typeface="Times New Roman"/>
            </a:endParaRPr>
          </a:p>
        </p:txBody>
      </p:sp>
      <p:sp>
        <p:nvSpPr>
          <p:cNvPr id="59" name="Google Shape;59;p13"/>
          <p:cNvSpPr txBox="1"/>
          <p:nvPr/>
        </p:nvSpPr>
        <p:spPr>
          <a:xfrm>
            <a:off x="937725" y="4704175"/>
            <a:ext cx="56613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22222"/>
                </a:solidFill>
                <a:highlight>
                  <a:srgbClr val="FFFFFF"/>
                </a:highlight>
              </a:rPr>
              <a:t>Support for NMcR comes from USDA NIFA </a:t>
            </a:r>
            <a:r>
              <a:rPr lang="en" sz="1100">
                <a:solidFill>
                  <a:srgbClr val="222222"/>
                </a:solidFill>
                <a:highlight>
                  <a:srgbClr val="FFFFFF"/>
                </a:highlight>
              </a:rPr>
              <a:t>Hatch Project No. CA-D-PPA-2131-H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136750" y="10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Mixing rules and noise</a:t>
            </a:r>
            <a:endParaRPr/>
          </a:p>
        </p:txBody>
      </p:sp>
      <p:pic>
        <p:nvPicPr>
          <p:cNvPr id="139" name="Google Shape;139;p22"/>
          <p:cNvPicPr preferRelativeResize="0"/>
          <p:nvPr/>
        </p:nvPicPr>
        <p:blipFill>
          <a:blip r:embed="rId3">
            <a:alphaModFix/>
          </a:blip>
          <a:stretch>
            <a:fillRect/>
          </a:stretch>
        </p:blipFill>
        <p:spPr>
          <a:xfrm>
            <a:off x="188925" y="898750"/>
            <a:ext cx="2534825" cy="386400"/>
          </a:xfrm>
          <a:prstGeom prst="rect">
            <a:avLst/>
          </a:prstGeom>
          <a:noFill/>
          <a:ln>
            <a:noFill/>
          </a:ln>
        </p:spPr>
      </p:pic>
      <p:sp>
        <p:nvSpPr>
          <p:cNvPr id="140" name="Google Shape;140;p22"/>
          <p:cNvSpPr txBox="1"/>
          <p:nvPr/>
        </p:nvSpPr>
        <p:spPr>
          <a:xfrm>
            <a:off x="2883175" y="780550"/>
            <a:ext cx="4037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Parameters </a:t>
            </a:r>
            <a:r>
              <a:rPr i="1" lang="en">
                <a:solidFill>
                  <a:srgbClr val="FFFF00"/>
                </a:solidFill>
                <a:latin typeface="Times New Roman"/>
                <a:ea typeface="Times New Roman"/>
                <a:cs typeface="Times New Roman"/>
                <a:sym typeface="Times New Roman"/>
              </a:rPr>
              <a:t>a</a:t>
            </a:r>
            <a:r>
              <a:rPr baseline="-25000" lang="en">
                <a:solidFill>
                  <a:srgbClr val="FFFF00"/>
                </a:solidFill>
                <a:latin typeface="Times New Roman"/>
                <a:ea typeface="Times New Roman"/>
                <a:cs typeface="Times New Roman"/>
                <a:sym typeface="Times New Roman"/>
              </a:rPr>
              <a:t>1</a:t>
            </a:r>
            <a:r>
              <a:rPr lang="en">
                <a:solidFill>
                  <a:srgbClr val="FFFF00"/>
                </a:solidFill>
                <a:latin typeface="Times New Roman"/>
                <a:ea typeface="Times New Roman"/>
                <a:cs typeface="Times New Roman"/>
                <a:sym typeface="Times New Roman"/>
              </a:rPr>
              <a:t> and </a:t>
            </a:r>
            <a:r>
              <a:rPr i="1" lang="en">
                <a:solidFill>
                  <a:srgbClr val="FFFF00"/>
                </a:solidFill>
                <a:latin typeface="Times New Roman"/>
                <a:ea typeface="Times New Roman"/>
                <a:cs typeface="Times New Roman"/>
                <a:sym typeface="Times New Roman"/>
              </a:rPr>
              <a:t>a</a:t>
            </a:r>
            <a:r>
              <a:rPr baseline="-25000" lang="en">
                <a:solidFill>
                  <a:srgbClr val="FFFF00"/>
                </a:solidFill>
                <a:latin typeface="Times New Roman"/>
                <a:ea typeface="Times New Roman"/>
                <a:cs typeface="Times New Roman"/>
                <a:sym typeface="Times New Roman"/>
              </a:rPr>
              <a:t>2</a:t>
            </a:r>
            <a:r>
              <a:rPr lang="en">
                <a:solidFill>
                  <a:srgbClr val="FFFF00"/>
                </a:solidFill>
                <a:latin typeface="Times New Roman"/>
                <a:ea typeface="Times New Roman"/>
                <a:cs typeface="Times New Roman"/>
                <a:sym typeface="Times New Roman"/>
              </a:rPr>
              <a:t> now random variables based on Beta distribution </a:t>
            </a:r>
            <a:r>
              <a:rPr i="1" lang="en">
                <a:solidFill>
                  <a:srgbClr val="FFFF00"/>
                </a:solidFill>
                <a:latin typeface="Times New Roman"/>
                <a:ea typeface="Times New Roman"/>
                <a:cs typeface="Times New Roman"/>
                <a:sym typeface="Times New Roman"/>
              </a:rPr>
              <a:t>Be(</a:t>
            </a:r>
            <a:r>
              <a:rPr lang="en">
                <a:solidFill>
                  <a:srgbClr val="FFFF00"/>
                </a:solidFill>
                <a:latin typeface="Times New Roman"/>
                <a:ea typeface="Times New Roman"/>
                <a:cs typeface="Times New Roman"/>
                <a:sym typeface="Times New Roman"/>
              </a:rPr>
              <a:t>4,4)</a:t>
            </a:r>
            <a:endParaRPr>
              <a:solidFill>
                <a:srgbClr val="FFFF00"/>
              </a:solidFill>
              <a:latin typeface="Times New Roman"/>
              <a:ea typeface="Times New Roman"/>
              <a:cs typeface="Times New Roman"/>
              <a:sym typeface="Times New Roman"/>
            </a:endParaRPr>
          </a:p>
        </p:txBody>
      </p:sp>
      <p:pic>
        <p:nvPicPr>
          <p:cNvPr id="141" name="Google Shape;141;p22"/>
          <p:cNvPicPr preferRelativeResize="0"/>
          <p:nvPr/>
        </p:nvPicPr>
        <p:blipFill>
          <a:blip r:embed="rId4">
            <a:alphaModFix/>
          </a:blip>
          <a:stretch>
            <a:fillRect/>
          </a:stretch>
        </p:blipFill>
        <p:spPr>
          <a:xfrm>
            <a:off x="6819626" y="599500"/>
            <a:ext cx="2124225" cy="1310950"/>
          </a:xfrm>
          <a:prstGeom prst="rect">
            <a:avLst/>
          </a:prstGeom>
          <a:noFill/>
          <a:ln>
            <a:noFill/>
          </a:ln>
        </p:spPr>
      </p:pic>
      <p:pic>
        <p:nvPicPr>
          <p:cNvPr id="142" name="Google Shape;142;p22"/>
          <p:cNvPicPr preferRelativeResize="0"/>
          <p:nvPr/>
        </p:nvPicPr>
        <p:blipFill>
          <a:blip r:embed="rId5">
            <a:alphaModFix/>
          </a:blip>
          <a:stretch>
            <a:fillRect/>
          </a:stretch>
        </p:blipFill>
        <p:spPr>
          <a:xfrm>
            <a:off x="6760025" y="2030817"/>
            <a:ext cx="2183825" cy="1347733"/>
          </a:xfrm>
          <a:prstGeom prst="rect">
            <a:avLst/>
          </a:prstGeom>
          <a:noFill/>
          <a:ln>
            <a:noFill/>
          </a:ln>
        </p:spPr>
      </p:pic>
      <p:pic>
        <p:nvPicPr>
          <p:cNvPr id="143" name="Google Shape;143;p22"/>
          <p:cNvPicPr preferRelativeResize="0"/>
          <p:nvPr/>
        </p:nvPicPr>
        <p:blipFill>
          <a:blip r:embed="rId6">
            <a:alphaModFix/>
          </a:blip>
          <a:stretch>
            <a:fillRect/>
          </a:stretch>
        </p:blipFill>
        <p:spPr>
          <a:xfrm>
            <a:off x="6760025" y="3575850"/>
            <a:ext cx="2183825" cy="1347726"/>
          </a:xfrm>
          <a:prstGeom prst="rect">
            <a:avLst/>
          </a:prstGeom>
          <a:noFill/>
          <a:ln>
            <a:noFill/>
          </a:ln>
        </p:spPr>
      </p:pic>
      <p:pic>
        <p:nvPicPr>
          <p:cNvPr id="144" name="Google Shape;144;p22"/>
          <p:cNvPicPr preferRelativeResize="0"/>
          <p:nvPr/>
        </p:nvPicPr>
        <p:blipFill>
          <a:blip r:embed="rId7">
            <a:alphaModFix/>
          </a:blip>
          <a:stretch>
            <a:fillRect/>
          </a:stretch>
        </p:blipFill>
        <p:spPr>
          <a:xfrm>
            <a:off x="237850" y="1430775"/>
            <a:ext cx="3013600" cy="1859825"/>
          </a:xfrm>
          <a:prstGeom prst="rect">
            <a:avLst/>
          </a:prstGeom>
          <a:noFill/>
          <a:ln>
            <a:noFill/>
          </a:ln>
        </p:spPr>
      </p:pic>
      <p:pic>
        <p:nvPicPr>
          <p:cNvPr id="145" name="Google Shape;145;p22"/>
          <p:cNvPicPr preferRelativeResize="0"/>
          <p:nvPr/>
        </p:nvPicPr>
        <p:blipFill>
          <a:blip r:embed="rId8">
            <a:alphaModFix/>
          </a:blip>
          <a:stretch>
            <a:fillRect/>
          </a:stretch>
        </p:blipFill>
        <p:spPr>
          <a:xfrm>
            <a:off x="3340300" y="1430775"/>
            <a:ext cx="3013600" cy="1859840"/>
          </a:xfrm>
          <a:prstGeom prst="rect">
            <a:avLst/>
          </a:prstGeom>
          <a:noFill/>
          <a:ln>
            <a:noFill/>
          </a:ln>
        </p:spPr>
      </p:pic>
      <p:pic>
        <p:nvPicPr>
          <p:cNvPr id="146" name="Google Shape;146;p22"/>
          <p:cNvPicPr preferRelativeResize="0"/>
          <p:nvPr/>
        </p:nvPicPr>
        <p:blipFill>
          <a:blip r:embed="rId9">
            <a:alphaModFix/>
          </a:blip>
          <a:stretch>
            <a:fillRect/>
          </a:stretch>
        </p:blipFill>
        <p:spPr>
          <a:xfrm>
            <a:off x="234824" y="3221450"/>
            <a:ext cx="3013645" cy="1859850"/>
          </a:xfrm>
          <a:prstGeom prst="rect">
            <a:avLst/>
          </a:prstGeom>
          <a:noFill/>
          <a:ln>
            <a:noFill/>
          </a:ln>
        </p:spPr>
      </p:pic>
      <p:pic>
        <p:nvPicPr>
          <p:cNvPr id="147" name="Google Shape;147;p22"/>
          <p:cNvPicPr preferRelativeResize="0"/>
          <p:nvPr/>
        </p:nvPicPr>
        <p:blipFill>
          <a:blip r:embed="rId10">
            <a:alphaModFix/>
          </a:blip>
          <a:stretch>
            <a:fillRect/>
          </a:stretch>
        </p:blipFill>
        <p:spPr>
          <a:xfrm>
            <a:off x="3349990" y="3227441"/>
            <a:ext cx="2994217" cy="18478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more rules doesn’t help</a:t>
            </a:r>
            <a:endParaRPr/>
          </a:p>
        </p:txBody>
      </p:sp>
      <p:pic>
        <p:nvPicPr>
          <p:cNvPr id="153" name="Google Shape;153;p23"/>
          <p:cNvPicPr preferRelativeResize="0"/>
          <p:nvPr/>
        </p:nvPicPr>
        <p:blipFill>
          <a:blip r:embed="rId3">
            <a:alphaModFix/>
          </a:blip>
          <a:stretch>
            <a:fillRect/>
          </a:stretch>
        </p:blipFill>
        <p:spPr>
          <a:xfrm>
            <a:off x="762000" y="1385250"/>
            <a:ext cx="4853776" cy="2995475"/>
          </a:xfrm>
          <a:prstGeom prst="rect">
            <a:avLst/>
          </a:prstGeom>
          <a:noFill/>
          <a:ln>
            <a:noFill/>
          </a:ln>
        </p:spPr>
      </p:pic>
      <p:sp>
        <p:nvSpPr>
          <p:cNvPr id="154" name="Google Shape;154;p23"/>
          <p:cNvSpPr txBox="1"/>
          <p:nvPr/>
        </p:nvSpPr>
        <p:spPr>
          <a:xfrm>
            <a:off x="6172200" y="1847450"/>
            <a:ext cx="4030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Applying thresholding rules can</a:t>
            </a:r>
            <a:br>
              <a:rPr lang="en">
                <a:solidFill>
                  <a:srgbClr val="FFFF00"/>
                </a:solidFill>
                <a:latin typeface="Times New Roman"/>
                <a:ea typeface="Times New Roman"/>
                <a:cs typeface="Times New Roman"/>
                <a:sym typeface="Times New Roman"/>
              </a:rPr>
            </a:br>
            <a:r>
              <a:rPr lang="en">
                <a:solidFill>
                  <a:srgbClr val="FFFF00"/>
                </a:solidFill>
                <a:latin typeface="Times New Roman"/>
                <a:ea typeface="Times New Roman"/>
                <a:cs typeface="Times New Roman"/>
                <a:sym typeface="Times New Roman"/>
              </a:rPr>
              <a:t>induce chaos</a:t>
            </a:r>
            <a:endParaRPr>
              <a:solidFill>
                <a:srgbClr val="FFFF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159300" y="13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5" name="Google Shape;65;p14"/>
          <p:cNvSpPr txBox="1"/>
          <p:nvPr>
            <p:ph idx="1" type="body"/>
          </p:nvPr>
        </p:nvSpPr>
        <p:spPr>
          <a:xfrm>
            <a:off x="159300" y="823550"/>
            <a:ext cx="86730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Is repeatability over-rated?</a:t>
            </a:r>
            <a:endParaRPr sz="2000"/>
          </a:p>
          <a:p>
            <a:pPr indent="-355600" lvl="1" marL="914400" rtl="0" algn="l">
              <a:spcBef>
                <a:spcPts val="0"/>
              </a:spcBef>
              <a:spcAft>
                <a:spcPts val="0"/>
              </a:spcAft>
              <a:buSzPts val="2000"/>
              <a:buChar char="○"/>
            </a:pPr>
            <a:r>
              <a:rPr lang="en" sz="2000"/>
              <a:t>From a Bayesian perspective repeating the same experiment provides declining support for an hypothesis - should we place more emphasis on alternative, supporting experiments that provide different evidence?</a:t>
            </a:r>
            <a:endParaRPr sz="2000"/>
          </a:p>
          <a:p>
            <a:pPr indent="-355600" lvl="0" marL="457200" rtl="0" algn="l">
              <a:spcBef>
                <a:spcPts val="0"/>
              </a:spcBef>
              <a:spcAft>
                <a:spcPts val="0"/>
              </a:spcAft>
              <a:buSzPts val="2000"/>
              <a:buChar char="●"/>
            </a:pPr>
            <a:r>
              <a:rPr lang="en" sz="2000"/>
              <a:t>Why do we think we have a repeatability crisis?</a:t>
            </a:r>
            <a:endParaRPr sz="2000"/>
          </a:p>
          <a:p>
            <a:pPr indent="-355600" lvl="1" marL="914400" rtl="0" algn="l">
              <a:spcBef>
                <a:spcPts val="0"/>
              </a:spcBef>
              <a:spcAft>
                <a:spcPts val="0"/>
              </a:spcAft>
              <a:buSzPts val="2000"/>
              <a:buChar char="○"/>
            </a:pPr>
            <a:r>
              <a:rPr lang="en" sz="2000"/>
              <a:t>What is the replicability crisis narrative?</a:t>
            </a:r>
            <a:endParaRPr sz="2000"/>
          </a:p>
          <a:p>
            <a:pPr indent="-355600" lvl="1" marL="914400" rtl="0" algn="l">
              <a:spcBef>
                <a:spcPts val="0"/>
              </a:spcBef>
              <a:spcAft>
                <a:spcPts val="0"/>
              </a:spcAft>
              <a:buSzPts val="2000"/>
              <a:buChar char="○"/>
            </a:pPr>
            <a:r>
              <a:rPr lang="en" sz="2000"/>
              <a:t>What is it that we want to repeat?/what should biological observations look like?</a:t>
            </a:r>
            <a:endParaRPr sz="2000"/>
          </a:p>
          <a:p>
            <a:pPr indent="-355600" lvl="2" marL="1371600" rtl="0" algn="l">
              <a:spcBef>
                <a:spcPts val="0"/>
              </a:spcBef>
              <a:spcAft>
                <a:spcPts val="0"/>
              </a:spcAft>
              <a:buSzPts val="2000"/>
              <a:buChar char="■"/>
            </a:pPr>
            <a:r>
              <a:rPr lang="en" sz="2000"/>
              <a:t>Variance is information</a:t>
            </a:r>
            <a:endParaRPr sz="2000"/>
          </a:p>
          <a:p>
            <a:pPr indent="-355600" lvl="2" marL="1371600" rtl="0" algn="l">
              <a:spcBef>
                <a:spcPts val="0"/>
              </a:spcBef>
              <a:spcAft>
                <a:spcPts val="0"/>
              </a:spcAft>
              <a:buClr>
                <a:schemeClr val="dk1"/>
              </a:buClr>
              <a:buSzPts val="2000"/>
              <a:buChar char="■"/>
            </a:pPr>
            <a:r>
              <a:rPr lang="en" sz="2000">
                <a:solidFill>
                  <a:schemeClr val="dk1"/>
                </a:solidFill>
              </a:rPr>
              <a:t>What are biological observations made from?</a:t>
            </a:r>
            <a:endParaRPr sz="2000"/>
          </a:p>
          <a:p>
            <a:pPr indent="-355600" lvl="0" marL="457200" rtl="0" algn="l">
              <a:spcBef>
                <a:spcPts val="0"/>
              </a:spcBef>
              <a:spcAft>
                <a:spcPts val="0"/>
              </a:spcAft>
              <a:buSzPts val="2000"/>
              <a:buChar char="●"/>
            </a:pPr>
            <a:r>
              <a:rPr lang="en" sz="2000"/>
              <a:t>Nothing changes, nothing is the same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831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crisis narrative </a:t>
            </a:r>
            <a:endParaRPr/>
          </a:p>
        </p:txBody>
      </p:sp>
      <p:pic>
        <p:nvPicPr>
          <p:cNvPr id="71" name="Google Shape;71;p15"/>
          <p:cNvPicPr preferRelativeResize="0"/>
          <p:nvPr/>
        </p:nvPicPr>
        <p:blipFill>
          <a:blip r:embed="rId3">
            <a:alphaModFix/>
          </a:blip>
          <a:stretch>
            <a:fillRect/>
          </a:stretch>
        </p:blipFill>
        <p:spPr>
          <a:xfrm>
            <a:off x="152400" y="712925"/>
            <a:ext cx="5103075" cy="1781400"/>
          </a:xfrm>
          <a:prstGeom prst="rect">
            <a:avLst/>
          </a:prstGeom>
          <a:noFill/>
          <a:ln>
            <a:noFill/>
          </a:ln>
        </p:spPr>
      </p:pic>
      <p:pic>
        <p:nvPicPr>
          <p:cNvPr id="72" name="Google Shape;72;p15"/>
          <p:cNvPicPr preferRelativeResize="0"/>
          <p:nvPr/>
        </p:nvPicPr>
        <p:blipFill>
          <a:blip r:embed="rId4">
            <a:alphaModFix/>
          </a:blip>
          <a:stretch>
            <a:fillRect/>
          </a:stretch>
        </p:blipFill>
        <p:spPr>
          <a:xfrm>
            <a:off x="152400" y="2646725"/>
            <a:ext cx="4515249" cy="1490750"/>
          </a:xfrm>
          <a:prstGeom prst="rect">
            <a:avLst/>
          </a:prstGeom>
          <a:noFill/>
          <a:ln>
            <a:noFill/>
          </a:ln>
        </p:spPr>
      </p:pic>
      <p:pic>
        <p:nvPicPr>
          <p:cNvPr id="73" name="Google Shape;73;p15"/>
          <p:cNvPicPr preferRelativeResize="0"/>
          <p:nvPr/>
        </p:nvPicPr>
        <p:blipFill>
          <a:blip r:embed="rId5">
            <a:alphaModFix/>
          </a:blip>
          <a:stretch>
            <a:fillRect/>
          </a:stretch>
        </p:blipFill>
        <p:spPr>
          <a:xfrm>
            <a:off x="4820049" y="2646725"/>
            <a:ext cx="4171552" cy="21053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29750" y="8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pretty good at being good</a:t>
            </a:r>
            <a:endParaRPr/>
          </a:p>
        </p:txBody>
      </p:sp>
      <p:pic>
        <p:nvPicPr>
          <p:cNvPr id="79" name="Google Shape;79;p16"/>
          <p:cNvPicPr preferRelativeResize="0"/>
          <p:nvPr/>
        </p:nvPicPr>
        <p:blipFill>
          <a:blip r:embed="rId3">
            <a:alphaModFix/>
          </a:blip>
          <a:stretch>
            <a:fillRect/>
          </a:stretch>
        </p:blipFill>
        <p:spPr>
          <a:xfrm>
            <a:off x="152400" y="813225"/>
            <a:ext cx="5880175" cy="1790025"/>
          </a:xfrm>
          <a:prstGeom prst="rect">
            <a:avLst/>
          </a:prstGeom>
          <a:noFill/>
          <a:ln>
            <a:noFill/>
          </a:ln>
        </p:spPr>
      </p:pic>
      <p:pic>
        <p:nvPicPr>
          <p:cNvPr id="80" name="Google Shape;80;p16"/>
          <p:cNvPicPr preferRelativeResize="0"/>
          <p:nvPr/>
        </p:nvPicPr>
        <p:blipFill>
          <a:blip r:embed="rId4">
            <a:alphaModFix/>
          </a:blip>
          <a:stretch>
            <a:fillRect/>
          </a:stretch>
        </p:blipFill>
        <p:spPr>
          <a:xfrm>
            <a:off x="152400" y="2755650"/>
            <a:ext cx="5528533" cy="2235450"/>
          </a:xfrm>
          <a:prstGeom prst="rect">
            <a:avLst/>
          </a:prstGeom>
          <a:noFill/>
          <a:ln>
            <a:noFill/>
          </a:ln>
        </p:spPr>
      </p:pic>
      <p:pic>
        <p:nvPicPr>
          <p:cNvPr id="81" name="Google Shape;81;p16"/>
          <p:cNvPicPr preferRelativeResize="0"/>
          <p:nvPr/>
        </p:nvPicPr>
        <p:blipFill>
          <a:blip r:embed="rId5">
            <a:alphaModFix/>
          </a:blip>
          <a:stretch>
            <a:fillRect/>
          </a:stretch>
        </p:blipFill>
        <p:spPr>
          <a:xfrm>
            <a:off x="6338925" y="1004613"/>
            <a:ext cx="1778700" cy="3134275"/>
          </a:xfrm>
          <a:prstGeom prst="rect">
            <a:avLst/>
          </a:prstGeom>
          <a:noFill/>
          <a:ln>
            <a:noFill/>
          </a:ln>
        </p:spPr>
      </p:pic>
      <p:sp>
        <p:nvSpPr>
          <p:cNvPr id="82" name="Google Shape;82;p16"/>
          <p:cNvSpPr txBox="1"/>
          <p:nvPr/>
        </p:nvSpPr>
        <p:spPr>
          <a:xfrm>
            <a:off x="6263175" y="4163775"/>
            <a:ext cx="30093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FF00"/>
                </a:solidFill>
              </a:rPr>
              <a:t>Scientist, Tamara de Lempicka</a:t>
            </a:r>
            <a:endParaRPr i="1" sz="110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150750" y="109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not lack of RRP and growth of QRP, what’s the problem? </a:t>
            </a:r>
            <a:endParaRPr/>
          </a:p>
        </p:txBody>
      </p:sp>
      <p:sp>
        <p:nvSpPr>
          <p:cNvPr id="88" name="Google Shape;88;p17"/>
          <p:cNvSpPr txBox="1"/>
          <p:nvPr>
            <p:ph idx="1" type="body"/>
          </p:nvPr>
        </p:nvSpPr>
        <p:spPr>
          <a:xfrm>
            <a:off x="311700" y="1076275"/>
            <a:ext cx="8520600" cy="1954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Propositions:</a:t>
            </a:r>
            <a:endParaRPr sz="2400"/>
          </a:p>
          <a:p>
            <a:pPr indent="-342900" lvl="1" marL="914400" rtl="0" algn="l">
              <a:spcBef>
                <a:spcPts val="0"/>
              </a:spcBef>
              <a:spcAft>
                <a:spcPts val="0"/>
              </a:spcAft>
              <a:buSzPts val="1800"/>
              <a:buChar char="○"/>
            </a:pPr>
            <a:r>
              <a:rPr lang="en" sz="1800"/>
              <a:t>We don’t understand </a:t>
            </a:r>
            <a:r>
              <a:rPr b="1" lang="en" sz="1800"/>
              <a:t>variance</a:t>
            </a:r>
            <a:endParaRPr b="1" sz="1800"/>
          </a:p>
          <a:p>
            <a:pPr indent="-342900" lvl="1" marL="914400" rtl="0" algn="l">
              <a:spcBef>
                <a:spcPts val="0"/>
              </a:spcBef>
              <a:spcAft>
                <a:spcPts val="0"/>
              </a:spcAft>
              <a:buSzPts val="1800"/>
              <a:buChar char="○"/>
            </a:pPr>
            <a:r>
              <a:rPr lang="en" sz="1800"/>
              <a:t>We don’t understand the relationships among three important abstractions: </a:t>
            </a:r>
            <a:r>
              <a:rPr b="1" lang="en" sz="1800"/>
              <a:t>probability</a:t>
            </a:r>
            <a:r>
              <a:rPr lang="en" sz="1800"/>
              <a:t>, </a:t>
            </a:r>
            <a:r>
              <a:rPr b="1" lang="en" sz="1800"/>
              <a:t>information</a:t>
            </a:r>
            <a:r>
              <a:rPr lang="en" sz="1800"/>
              <a:t>, and </a:t>
            </a:r>
            <a:r>
              <a:rPr b="1" lang="en" sz="1800"/>
              <a:t>variance</a:t>
            </a:r>
            <a:endParaRPr b="1" sz="1800"/>
          </a:p>
          <a:p>
            <a:pPr indent="-342900" lvl="1" marL="914400" rtl="0" algn="l">
              <a:spcBef>
                <a:spcPts val="0"/>
              </a:spcBef>
              <a:spcAft>
                <a:spcPts val="0"/>
              </a:spcAft>
              <a:buSzPts val="1800"/>
              <a:buChar char="○"/>
            </a:pPr>
            <a:r>
              <a:rPr lang="en" sz="1800"/>
              <a:t>We have unreasonable expectations about the replicability of biology</a:t>
            </a:r>
            <a:endParaRPr sz="1800"/>
          </a:p>
          <a:p>
            <a:pPr indent="-342900" lvl="2" marL="1371600" rtl="0" algn="l">
              <a:spcBef>
                <a:spcPts val="0"/>
              </a:spcBef>
              <a:spcAft>
                <a:spcPts val="0"/>
              </a:spcAft>
              <a:buSzPts val="1800"/>
              <a:buChar char="■"/>
            </a:pPr>
            <a:r>
              <a:rPr lang="en" sz="1800"/>
              <a:t>We teach a “lies to children” version of biology that focuses too much on rules and largely ignores stochasticity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171750" y="17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Variance: why it’s not your enemy</a:t>
            </a:r>
            <a:endParaRPr/>
          </a:p>
        </p:txBody>
      </p:sp>
      <p:sp>
        <p:nvSpPr>
          <p:cNvPr id="94" name="Google Shape;94;p18"/>
          <p:cNvSpPr txBox="1"/>
          <p:nvPr/>
        </p:nvSpPr>
        <p:spPr>
          <a:xfrm>
            <a:off x="400450" y="853750"/>
            <a:ext cx="7676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Variance is: the expectation of squared deviation of a random variable from its mean</a:t>
            </a:r>
            <a:endParaRPr>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6753025" y="812875"/>
            <a:ext cx="1639075" cy="511275"/>
          </a:xfrm>
          <a:prstGeom prst="rect">
            <a:avLst/>
          </a:prstGeom>
          <a:noFill/>
          <a:ln>
            <a:noFill/>
          </a:ln>
        </p:spPr>
      </p:pic>
      <p:sp>
        <p:nvSpPr>
          <p:cNvPr id="96" name="Google Shape;96;p18"/>
          <p:cNvSpPr txBox="1"/>
          <p:nvPr/>
        </p:nvSpPr>
        <p:spPr>
          <a:xfrm>
            <a:off x="400450" y="1541888"/>
            <a:ext cx="62493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Information entropy (Shannon) is the average rate at which information is generated from a random source</a:t>
            </a:r>
            <a:endParaRPr>
              <a:latin typeface="Times New Roman"/>
              <a:ea typeface="Times New Roman"/>
              <a:cs typeface="Times New Roman"/>
              <a:sym typeface="Times New Roman"/>
            </a:endParaRPr>
          </a:p>
        </p:txBody>
      </p:sp>
      <p:pic>
        <p:nvPicPr>
          <p:cNvPr id="97" name="Google Shape;97;p18"/>
          <p:cNvPicPr preferRelativeResize="0"/>
          <p:nvPr/>
        </p:nvPicPr>
        <p:blipFill>
          <a:blip r:embed="rId4">
            <a:alphaModFix/>
          </a:blip>
          <a:stretch>
            <a:fillRect/>
          </a:stretch>
        </p:blipFill>
        <p:spPr>
          <a:xfrm>
            <a:off x="6705550" y="1548850"/>
            <a:ext cx="1414906" cy="572700"/>
          </a:xfrm>
          <a:prstGeom prst="rect">
            <a:avLst/>
          </a:prstGeom>
          <a:noFill/>
          <a:ln>
            <a:noFill/>
          </a:ln>
        </p:spPr>
      </p:pic>
      <p:sp>
        <p:nvSpPr>
          <p:cNvPr id="98" name="Google Shape;98;p18"/>
          <p:cNvSpPr txBox="1"/>
          <p:nvPr/>
        </p:nvSpPr>
        <p:spPr>
          <a:xfrm>
            <a:off x="1089350" y="2219325"/>
            <a:ext cx="60696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If the squared deviations from the mean can be thought of as a probability distribution, comparison with the Shannon equation shows that the variance of a random variable is an information quantity</a:t>
            </a:r>
            <a:endParaRPr>
              <a:solidFill>
                <a:srgbClr val="FFFF00"/>
              </a:solidFill>
              <a:latin typeface="Times New Roman"/>
              <a:ea typeface="Times New Roman"/>
              <a:cs typeface="Times New Roman"/>
              <a:sym typeface="Times New Roman"/>
            </a:endParaRPr>
          </a:p>
        </p:txBody>
      </p:sp>
      <p:sp>
        <p:nvSpPr>
          <p:cNvPr id="99" name="Google Shape;99;p18"/>
          <p:cNvSpPr txBox="1"/>
          <p:nvPr/>
        </p:nvSpPr>
        <p:spPr>
          <a:xfrm>
            <a:off x="433875" y="3271950"/>
            <a:ext cx="69630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Times New Roman"/>
                <a:ea typeface="Times New Roman"/>
                <a:cs typeface="Times New Roman"/>
                <a:sym typeface="Times New Roman"/>
              </a:rPr>
              <a:t>Time for some coding theory</a:t>
            </a:r>
            <a:endParaRPr b="1" i="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Assign each value of              a codeword of length </a:t>
            </a:r>
            <a:r>
              <a:rPr i="1" lang="en">
                <a:latin typeface="Times New Roman"/>
                <a:ea typeface="Times New Roman"/>
                <a:cs typeface="Times New Roman"/>
                <a:sym typeface="Times New Roman"/>
              </a:rPr>
              <a:t>l</a:t>
            </a:r>
            <a:r>
              <a:rPr baseline="-25000" i="1" lang="en">
                <a:latin typeface="Times New Roman"/>
                <a:ea typeface="Times New Roman"/>
                <a:cs typeface="Times New Roman"/>
                <a:sym typeface="Times New Roman"/>
              </a:rPr>
              <a:t>i</a:t>
            </a:r>
            <a:r>
              <a:rPr lang="en">
                <a:latin typeface="Times New Roman"/>
                <a:ea typeface="Times New Roman"/>
                <a:cs typeface="Times New Roman"/>
                <a:sym typeface="Times New Roman"/>
              </a:rPr>
              <a:t> using an alphabet with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symbols, then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the Kraft inequality states            In; in other words, a probability distribution is a codelength function and </a:t>
            </a:r>
            <a:r>
              <a:rPr i="1" lang="en">
                <a:latin typeface="Times New Roman"/>
                <a:ea typeface="Times New Roman"/>
                <a:cs typeface="Times New Roman"/>
                <a:sym typeface="Times New Roman"/>
              </a:rPr>
              <a:t>vice versa</a:t>
            </a:r>
            <a:r>
              <a:rPr lang="en">
                <a:latin typeface="Times New Roman"/>
                <a:ea typeface="Times New Roman"/>
                <a:cs typeface="Times New Roman"/>
                <a:sym typeface="Times New Roman"/>
              </a:rPr>
              <a:t>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The deviations in the variance contains (in the technical sense) the information about the location of the observations in relation to their mean</a:t>
            </a:r>
            <a:endParaRPr>
              <a:latin typeface="Times New Roman"/>
              <a:ea typeface="Times New Roman"/>
              <a:cs typeface="Times New Roman"/>
              <a:sym typeface="Times New Roman"/>
            </a:endParaRPr>
          </a:p>
        </p:txBody>
      </p:sp>
      <p:pic>
        <p:nvPicPr>
          <p:cNvPr id="100" name="Google Shape;100;p18"/>
          <p:cNvPicPr preferRelativeResize="0"/>
          <p:nvPr/>
        </p:nvPicPr>
        <p:blipFill>
          <a:blip r:embed="rId5">
            <a:alphaModFix/>
          </a:blip>
          <a:stretch>
            <a:fillRect/>
          </a:stretch>
        </p:blipFill>
        <p:spPr>
          <a:xfrm>
            <a:off x="2123475" y="3584900"/>
            <a:ext cx="546475" cy="225875"/>
          </a:xfrm>
          <a:prstGeom prst="rect">
            <a:avLst/>
          </a:prstGeom>
          <a:noFill/>
          <a:ln>
            <a:noFill/>
          </a:ln>
        </p:spPr>
      </p:pic>
      <p:pic>
        <p:nvPicPr>
          <p:cNvPr id="101" name="Google Shape;101;p18"/>
          <p:cNvPicPr preferRelativeResize="0"/>
          <p:nvPr/>
        </p:nvPicPr>
        <p:blipFill>
          <a:blip r:embed="rId6">
            <a:alphaModFix/>
          </a:blip>
          <a:stretch>
            <a:fillRect/>
          </a:stretch>
        </p:blipFill>
        <p:spPr>
          <a:xfrm>
            <a:off x="2412725" y="3915750"/>
            <a:ext cx="663575" cy="43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36750" y="13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rPr>
              <a:t>More on information, probability and variance</a:t>
            </a:r>
            <a:endParaRPr/>
          </a:p>
        </p:txBody>
      </p:sp>
      <p:sp>
        <p:nvSpPr>
          <p:cNvPr id="107" name="Google Shape;107;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Poisson Distribution (small counts - discrete, bounded by 0)</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Beta Distribution (proportions, continuous, bounded between 0 and 1)</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Normal Distribution (continuous, finite variance, effectively unbounded)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08" name="Google Shape;108;p19"/>
          <p:cNvPicPr preferRelativeResize="0"/>
          <p:nvPr/>
        </p:nvPicPr>
        <p:blipFill>
          <a:blip r:embed="rId3">
            <a:alphaModFix/>
          </a:blip>
          <a:stretch>
            <a:fillRect/>
          </a:stretch>
        </p:blipFill>
        <p:spPr>
          <a:xfrm>
            <a:off x="1139125" y="1381250"/>
            <a:ext cx="4619000" cy="558750"/>
          </a:xfrm>
          <a:prstGeom prst="rect">
            <a:avLst/>
          </a:prstGeom>
          <a:noFill/>
          <a:ln>
            <a:noFill/>
          </a:ln>
        </p:spPr>
      </p:pic>
      <p:pic>
        <p:nvPicPr>
          <p:cNvPr id="109" name="Google Shape;109;p19"/>
          <p:cNvPicPr preferRelativeResize="0"/>
          <p:nvPr/>
        </p:nvPicPr>
        <p:blipFill>
          <a:blip r:embed="rId4">
            <a:alphaModFix/>
          </a:blip>
          <a:stretch>
            <a:fillRect/>
          </a:stretch>
        </p:blipFill>
        <p:spPr>
          <a:xfrm>
            <a:off x="1030650" y="3454475"/>
            <a:ext cx="5753100" cy="1047750"/>
          </a:xfrm>
          <a:prstGeom prst="rect">
            <a:avLst/>
          </a:prstGeom>
          <a:noFill/>
          <a:ln>
            <a:noFill/>
          </a:ln>
        </p:spPr>
      </p:pic>
      <p:sp>
        <p:nvSpPr>
          <p:cNvPr id="110" name="Google Shape;110;p19"/>
          <p:cNvSpPr txBox="1"/>
          <p:nvPr/>
        </p:nvSpPr>
        <p:spPr>
          <a:xfrm>
            <a:off x="433875" y="4605075"/>
            <a:ext cx="7732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For more on relationship between Fisher Information and Shannon information see:</a:t>
            </a:r>
            <a:br>
              <a:rPr lang="en" sz="1000">
                <a:latin typeface="Times New Roman"/>
                <a:ea typeface="Times New Roman"/>
                <a:cs typeface="Times New Roman"/>
                <a:sym typeface="Times New Roman"/>
              </a:rPr>
            </a:br>
            <a:r>
              <a:rPr lang="en" sz="1000">
                <a:latin typeface="Times New Roman"/>
                <a:ea typeface="Times New Roman"/>
                <a:cs typeface="Times New Roman"/>
                <a:sym typeface="Times New Roman"/>
              </a:rPr>
              <a:t>Wei, X-X &amp; Stocker, A. A. 2016. </a:t>
            </a:r>
            <a:r>
              <a:rPr lang="en" sz="1000">
                <a:solidFill>
                  <a:schemeClr val="dk1"/>
                </a:solidFill>
                <a:latin typeface="Times New Roman"/>
                <a:ea typeface="Times New Roman"/>
                <a:cs typeface="Times New Roman"/>
                <a:sym typeface="Times New Roman"/>
              </a:rPr>
              <a:t>Mutual Information, Fisher Information, and Efficient Coding. </a:t>
            </a:r>
            <a:r>
              <a:rPr i="1" lang="en" sz="1000">
                <a:solidFill>
                  <a:schemeClr val="dk1"/>
                </a:solidFill>
                <a:latin typeface="Times New Roman"/>
                <a:ea typeface="Times New Roman"/>
                <a:cs typeface="Times New Roman"/>
                <a:sym typeface="Times New Roman"/>
              </a:rPr>
              <a:t>Neural Computation</a:t>
            </a:r>
            <a:r>
              <a:rPr lang="en" sz="1000">
                <a:solidFill>
                  <a:schemeClr val="dk1"/>
                </a:solidFill>
                <a:latin typeface="Times New Roman"/>
                <a:ea typeface="Times New Roman"/>
                <a:cs typeface="Times New Roman"/>
                <a:sym typeface="Times New Roman"/>
              </a:rPr>
              <a:t>, </a:t>
            </a:r>
            <a:r>
              <a:rPr b="1" lang="en" sz="1000">
                <a:solidFill>
                  <a:schemeClr val="dk1"/>
                </a:solidFill>
                <a:latin typeface="Times New Roman"/>
                <a:ea typeface="Times New Roman"/>
                <a:cs typeface="Times New Roman"/>
                <a:sym typeface="Times New Roman"/>
              </a:rPr>
              <a:t>28</a:t>
            </a:r>
            <a:r>
              <a:rPr lang="en" sz="1000">
                <a:solidFill>
                  <a:schemeClr val="dk1"/>
                </a:solidFill>
                <a:latin typeface="Times New Roman"/>
                <a:ea typeface="Times New Roman"/>
                <a:cs typeface="Times New Roman"/>
                <a:sym typeface="Times New Roman"/>
              </a:rPr>
              <a:t>: 305-326</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p:txBody>
      </p:sp>
      <p:pic>
        <p:nvPicPr>
          <p:cNvPr id="111" name="Google Shape;111;p19"/>
          <p:cNvPicPr preferRelativeResize="0"/>
          <p:nvPr/>
        </p:nvPicPr>
        <p:blipFill>
          <a:blip r:embed="rId5">
            <a:alphaModFix/>
          </a:blip>
          <a:stretch>
            <a:fillRect/>
          </a:stretch>
        </p:blipFill>
        <p:spPr>
          <a:xfrm>
            <a:off x="0" y="2291825"/>
            <a:ext cx="9126026" cy="55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64725" y="17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Biology: a blend of rules and noise endlessly looking for optima </a:t>
            </a:r>
            <a:endParaRPr/>
          </a:p>
        </p:txBody>
      </p:sp>
      <p:pic>
        <p:nvPicPr>
          <p:cNvPr id="117" name="Google Shape;117;p20"/>
          <p:cNvPicPr preferRelativeResize="0"/>
          <p:nvPr/>
        </p:nvPicPr>
        <p:blipFill>
          <a:blip r:embed="rId3">
            <a:alphaModFix/>
          </a:blip>
          <a:stretch>
            <a:fillRect/>
          </a:stretch>
        </p:blipFill>
        <p:spPr>
          <a:xfrm>
            <a:off x="2349750" y="1736950"/>
            <a:ext cx="3124200" cy="476250"/>
          </a:xfrm>
          <a:prstGeom prst="rect">
            <a:avLst/>
          </a:prstGeom>
          <a:noFill/>
          <a:ln>
            <a:noFill/>
          </a:ln>
        </p:spPr>
      </p:pic>
      <p:sp>
        <p:nvSpPr>
          <p:cNvPr id="118" name="Google Shape;118;p20"/>
          <p:cNvSpPr txBox="1"/>
          <p:nvPr/>
        </p:nvSpPr>
        <p:spPr>
          <a:xfrm>
            <a:off x="832750" y="2477275"/>
            <a:ext cx="4030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Rules</a:t>
            </a:r>
            <a:r>
              <a:rPr lang="en">
                <a:latin typeface="Times New Roman"/>
                <a:ea typeface="Times New Roman"/>
                <a:cs typeface="Times New Roman"/>
                <a:sym typeface="Times New Roman"/>
              </a:rPr>
              <a:t>: Population value is dependent of values in two previous generations (time steps), plus a constant.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Noise</a:t>
            </a:r>
            <a:r>
              <a:rPr lang="en">
                <a:latin typeface="Times New Roman"/>
                <a:ea typeface="Times New Roman"/>
                <a:cs typeface="Times New Roman"/>
                <a:sym typeface="Times New Roman"/>
              </a:rPr>
              <a:t>: What it the values of the parameters are time-varying random variables?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What are the implications for replicability if the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Intrinsic dynamics show this pattern?</a:t>
            </a:r>
            <a:endParaRPr>
              <a:latin typeface="Times New Roman"/>
              <a:ea typeface="Times New Roman"/>
              <a:cs typeface="Times New Roman"/>
              <a:sym typeface="Times New Roman"/>
            </a:endParaRPr>
          </a:p>
        </p:txBody>
      </p:sp>
      <p:sp>
        <p:nvSpPr>
          <p:cNvPr id="119" name="Google Shape;119;p20"/>
          <p:cNvSpPr txBox="1"/>
          <p:nvPr/>
        </p:nvSpPr>
        <p:spPr>
          <a:xfrm>
            <a:off x="4744600" y="2495550"/>
            <a:ext cx="4030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How many different kinds of behavior can this model exhibit?</a:t>
            </a:r>
            <a:endParaRPr>
              <a:solidFill>
                <a:srgbClr val="FFFF00"/>
              </a:solidFill>
              <a:latin typeface="Times New Roman"/>
              <a:ea typeface="Times New Roman"/>
              <a:cs typeface="Times New Roman"/>
              <a:sym typeface="Times New Roman"/>
            </a:endParaRPr>
          </a:p>
        </p:txBody>
      </p:sp>
      <p:sp>
        <p:nvSpPr>
          <p:cNvPr id="120" name="Google Shape;120;p20"/>
          <p:cNvSpPr/>
          <p:nvPr/>
        </p:nvSpPr>
        <p:spPr>
          <a:xfrm>
            <a:off x="5780300" y="3128100"/>
            <a:ext cx="1763400" cy="14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nvSpPr>
        <p:spPr>
          <a:xfrm>
            <a:off x="6302825" y="4576675"/>
            <a:ext cx="8397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 </a:t>
            </a:r>
            <a:r>
              <a:rPr i="1" lang="en">
                <a:latin typeface="Times New Roman"/>
                <a:ea typeface="Times New Roman"/>
                <a:cs typeface="Times New Roman"/>
                <a:sym typeface="Times New Roman"/>
              </a:rPr>
              <a:t>t</a:t>
            </a:r>
            <a:endParaRPr i="1">
              <a:latin typeface="Times New Roman"/>
              <a:ea typeface="Times New Roman"/>
              <a:cs typeface="Times New Roman"/>
              <a:sym typeface="Times New Roman"/>
            </a:endParaRPr>
          </a:p>
        </p:txBody>
      </p:sp>
      <p:sp>
        <p:nvSpPr>
          <p:cNvPr id="122" name="Google Shape;122;p20"/>
          <p:cNvSpPr txBox="1"/>
          <p:nvPr/>
        </p:nvSpPr>
        <p:spPr>
          <a:xfrm>
            <a:off x="5484075" y="3699600"/>
            <a:ext cx="5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latin typeface="Times New Roman"/>
                <a:ea typeface="Times New Roman"/>
                <a:cs typeface="Times New Roman"/>
                <a:sym typeface="Times New Roman"/>
              </a:rPr>
              <a:t>Y</a:t>
            </a:r>
            <a:r>
              <a:rPr baseline="-25000" i="1" lang="en">
                <a:solidFill>
                  <a:schemeClr val="dk1"/>
                </a:solidFill>
                <a:latin typeface="Times New Roman"/>
                <a:ea typeface="Times New Roman"/>
                <a:cs typeface="Times New Roman"/>
                <a:sym typeface="Times New Roman"/>
              </a:rPr>
              <a:t>t</a:t>
            </a:r>
            <a:endParaRPr baseline="-25000" i="1"/>
          </a:p>
        </p:txBody>
      </p:sp>
      <p:sp>
        <p:nvSpPr>
          <p:cNvPr id="123" name="Google Shape;123;p20"/>
          <p:cNvSpPr txBox="1"/>
          <p:nvPr/>
        </p:nvSpPr>
        <p:spPr>
          <a:xfrm>
            <a:off x="6520525" y="3634650"/>
            <a:ext cx="46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 possible with simple rules and no noise</a:t>
            </a:r>
            <a:endParaRPr/>
          </a:p>
        </p:txBody>
      </p:sp>
      <p:pic>
        <p:nvPicPr>
          <p:cNvPr id="129" name="Google Shape;129;p21"/>
          <p:cNvPicPr preferRelativeResize="0"/>
          <p:nvPr/>
        </p:nvPicPr>
        <p:blipFill>
          <a:blip r:embed="rId3">
            <a:alphaModFix/>
          </a:blip>
          <a:stretch>
            <a:fillRect/>
          </a:stretch>
        </p:blipFill>
        <p:spPr>
          <a:xfrm>
            <a:off x="304800" y="636725"/>
            <a:ext cx="2835726" cy="3780978"/>
          </a:xfrm>
          <a:prstGeom prst="rect">
            <a:avLst/>
          </a:prstGeom>
          <a:noFill/>
          <a:ln>
            <a:noFill/>
          </a:ln>
        </p:spPr>
      </p:pic>
      <p:pic>
        <p:nvPicPr>
          <p:cNvPr id="130" name="Google Shape;130;p21"/>
          <p:cNvPicPr preferRelativeResize="0"/>
          <p:nvPr/>
        </p:nvPicPr>
        <p:blipFill>
          <a:blip r:embed="rId4">
            <a:alphaModFix/>
          </a:blip>
          <a:stretch>
            <a:fillRect/>
          </a:stretch>
        </p:blipFill>
        <p:spPr>
          <a:xfrm>
            <a:off x="3456276" y="636725"/>
            <a:ext cx="4759322" cy="2671223"/>
          </a:xfrm>
          <a:prstGeom prst="rect">
            <a:avLst/>
          </a:prstGeom>
          <a:noFill/>
          <a:ln>
            <a:noFill/>
          </a:ln>
        </p:spPr>
      </p:pic>
      <p:pic>
        <p:nvPicPr>
          <p:cNvPr id="131" name="Google Shape;131;p21"/>
          <p:cNvPicPr preferRelativeResize="0"/>
          <p:nvPr/>
        </p:nvPicPr>
        <p:blipFill>
          <a:blip r:embed="rId5">
            <a:alphaModFix/>
          </a:blip>
          <a:stretch>
            <a:fillRect/>
          </a:stretch>
        </p:blipFill>
        <p:spPr>
          <a:xfrm>
            <a:off x="7723220" y="3419625"/>
            <a:ext cx="1101975" cy="1666324"/>
          </a:xfrm>
          <a:prstGeom prst="rect">
            <a:avLst/>
          </a:prstGeom>
          <a:noFill/>
          <a:ln>
            <a:noFill/>
          </a:ln>
        </p:spPr>
      </p:pic>
      <p:pic>
        <p:nvPicPr>
          <p:cNvPr id="132" name="Google Shape;132;p21"/>
          <p:cNvPicPr preferRelativeResize="0"/>
          <p:nvPr/>
        </p:nvPicPr>
        <p:blipFill>
          <a:blip r:embed="rId6">
            <a:alphaModFix/>
          </a:blip>
          <a:stretch>
            <a:fillRect/>
          </a:stretch>
        </p:blipFill>
        <p:spPr>
          <a:xfrm>
            <a:off x="3630400" y="4577425"/>
            <a:ext cx="3941400" cy="371700"/>
          </a:xfrm>
          <a:prstGeom prst="rect">
            <a:avLst/>
          </a:prstGeom>
          <a:noFill/>
          <a:ln>
            <a:noFill/>
          </a:ln>
        </p:spPr>
      </p:pic>
      <p:pic>
        <p:nvPicPr>
          <p:cNvPr id="133" name="Google Shape;133;p21"/>
          <p:cNvPicPr preferRelativeResize="0"/>
          <p:nvPr/>
        </p:nvPicPr>
        <p:blipFill>
          <a:blip r:embed="rId7">
            <a:alphaModFix/>
          </a:blip>
          <a:stretch>
            <a:fillRect/>
          </a:stretch>
        </p:blipFill>
        <p:spPr>
          <a:xfrm>
            <a:off x="3630400" y="3994899"/>
            <a:ext cx="1989283" cy="3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