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</p:sldMasterIdLst>
  <p:notesMasterIdLst>
    <p:notesMasterId r:id="rId12"/>
  </p:notesMasterIdLst>
  <p:sldIdLst>
    <p:sldId id="256" r:id="rId3"/>
    <p:sldId id="316" r:id="rId4"/>
    <p:sldId id="261" r:id="rId5"/>
    <p:sldId id="262" r:id="rId6"/>
    <p:sldId id="263" r:id="rId7"/>
    <p:sldId id="259" r:id="rId8"/>
    <p:sldId id="264" r:id="rId9"/>
    <p:sldId id="317" r:id="rId10"/>
    <p:sldId id="31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DA967AB-3753-6948-A546-8F1CAD0B4FC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8CF9C53-89AD-C142-8353-6D131A6D02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5747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8CF9C53-89AD-C142-8353-6D131A6D023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1609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F552A-BC47-E7CE-EA80-7DF1249329E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918F02-2C57-09BC-2549-6994BEDB867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4EA0F4-4FA2-CA42-1B05-0D33E6C9F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5F56A-C0D8-F0BA-098C-1A4C789872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7BA1E7-3EAB-0F0B-6FD0-6E1B36FCA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637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B13636-4DBE-37CC-B415-195A30308E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631EE0F-D59B-CC43-1587-E76096EC89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2AC315-05DA-0D8A-B213-DA78C7F4C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261CCC-3A99-48A2-9A91-541EBE911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79DF3F-504F-EE2B-DC59-08992F12B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0153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280082-116B-1DC5-C577-3CF6876FD7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C1629D-2DEC-6226-DA11-CED93EB0BD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DFCEDA-916C-ACD2-9082-F47A34E999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2083B-3780-2902-D448-D18317EA6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8D718C-B24B-299B-AFE4-AB2FE4D9EC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86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4D9E0-FCAF-C543-821C-1C02730B4D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B9859B-ED94-164C-9633-6787F6C5E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22048E-0DEC-674A-B333-BFE3D5653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0D2704-A0BB-954E-922C-6AC8141DB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8F3556-2661-BB4F-9381-7CC0C2B563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14997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515358-1708-1643-8176-39D6721105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37480D-D8E9-6447-B0F5-223D7B260E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6897EE-9B47-8A45-BFF1-311345CF7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0C7B8C-E873-7842-AA80-0AA80015E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F8970-5C15-1747-B3CF-047E3313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47732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D8C6DA-B304-DF47-9240-30FE15A5B0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04DE4-438B-9B4C-A718-000BDCBF3E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62014E-FD09-774D-BE46-85714CCCBA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AE0AF-65A8-5D4B-A47E-4437851A3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C0F6FB-73D7-364C-B95D-E284CE67B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1431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2A65B3-59F5-E246-B9A9-1CE46AA7E3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A14C04-261F-EE4C-B47C-7116AE95FF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F5B5A9-4D9D-1D45-AFEB-ACC66F895B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F271FB3-27E7-604F-920F-8CE90F880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E6EB76-DE06-9A48-9F97-EAF749661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6A6396-357B-CD49-B4C9-FFDA5D4609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93110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0BA8E-6E32-1941-8512-63F7E6268D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1C035-716F-1D4A-A612-A6FD4BA6E7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25C4AF-B569-B943-ABFB-D91E7C13765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53BB02C-DE6F-6040-8731-52A474C5AB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CFB29E-4928-BB46-9F0B-7FB6DA964F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D96CBE-A731-7A43-B98E-BAA147692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4868EE7-446E-5546-9FF3-AD864C205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2B47C90-4375-2C43-AC84-BA32BAB62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303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AB635-8093-3045-AE7A-333FB2D10D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80D542D-3827-6F40-9BAD-24AC10586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97DD36-F9F2-1442-894A-777FBEC359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B3CF74F-9337-634E-B741-823D662CC4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47573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975AEF-7E05-2E48-910F-7EC1581C3A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DD68CC-87D7-AD49-ACE5-F6C2B3ACB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7AAE68-AEE8-084A-A20F-E43CDF1BE8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1930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2E8B5-79B3-BD43-B632-1DE8DBD84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BBA8AD-3B16-714E-A1D7-FC12928EB1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C17811-DC6C-2A4B-A8F2-B553C29134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FDD299-AF93-0642-841A-F52F764E8D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388702-C2E7-F347-A527-92AF93E70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2C60F-DE93-044B-A876-5F77EAC24C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517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563A7-3209-F700-F84B-E3DD71D7A1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31B945-F879-67B7-5010-B0FD75C9B0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8E63CE-9750-A4A7-C462-8BDD273B9C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8CCD14-F19F-FD21-BF1E-7F67F63C4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ED2563-7B26-4F76-9C8D-1336EC6B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155622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26137C-737F-EC43-BE71-6EE5B1F48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0E1674-C0AA-6549-80B4-126B45EA93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EDB1C-AE3F-774E-A4B1-25C2313046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0ADF37-4D80-4C47-82B4-990F4BDD8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2C4AAA4-5E28-134D-B2CE-7CE61E081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84A800-4B7A-7D43-9C74-E486D8AF8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889198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60679-0BC5-9140-ABC3-87D73C113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A3AD6B-34AE-D64F-85E6-051CBA7CAC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6ACA4B-7F62-0F4C-9127-27490084CF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183585-D62E-3D44-B8E3-87E35BDDD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C922E0-C8F7-964F-943C-AFD8BAC3B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264237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37B1275-C796-554D-A3F5-4CEA1C8019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BEEF304-242C-5743-8BA4-C429F429296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66FC00-6868-FD42-9BCD-2302EF5CC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1E1C5-E495-7C4D-8C08-952D2E25C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F35A47-36CA-974E-801E-ECCE93E8C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7204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C48D3-7DB3-5870-5ECF-68750FCA3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095120-C321-D1A2-856A-18770BF8E3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22BF4-610F-0A96-A3DE-683EA8A8C0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F56BF2-2D81-4026-D9C6-564E638926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6E4386-7B9A-A289-8A74-1D2502BDEC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4011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ED3BE6-E964-8C6C-D55A-32CD4C8CB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435AC8-5B1C-B8C5-16D2-A19BFD5489E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D05E0B-4CD7-431A-E055-1228476A44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A94567-C77F-DF81-B4A9-7F44D9662B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5BD7F5-8AB6-9838-3F59-BD5897644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C78A3E-7CCD-6067-B9EF-ED98594A77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080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E22E69-AB67-F22D-574E-CD3A55F167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BE7792-0215-624A-466A-C0AC8B0785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9BE4A2-A6D8-32D3-DFE1-8FAD1BAEC2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BCB7AE-DB92-EAFE-DD21-A2A7D247D8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3EC2951-5916-4263-E689-317D8C97DF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877BD75-4FF2-ADB0-EFCA-F38ACDB75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CCF1E29-1931-C4C0-9DA5-1C2439E967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FBC8268-88B9-4E1E-929B-ED0C94BFEA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4615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E6805-0265-F0BE-C614-C16FE41B6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23C1A28-99EF-9357-19D8-50AEAF6538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4F475C0-A0B9-2AA8-02C8-3CCEFD339A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0839C1-08E6-F992-D5AA-960C4F3866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898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6A20DA-2E1C-5452-62C8-1261DEDF92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37D081-1C8C-049E-B2B0-FB31C4C7A0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B897AD-15B5-B90F-372E-8AEE6982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361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3D68D-26B4-3C94-6BB7-CFAAF78E2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5CEFD-8708-45CA-B943-364F01945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6C2BB2-F302-D808-BD4B-1C00E99CE2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80D748-BA65-60CC-BEBE-69738109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14D1A3A-00BD-8F23-FD6A-ACE4FCEA98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0F79B-3B32-2864-0979-22BF8AB93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456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42113-F480-A5D0-81C7-32C2D41C50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C66B8A5-5689-4064-00E6-0E5D8CDF7C0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D46E337-B262-8529-B8CD-3B90C466C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4C80C0-B561-6B2F-F4AE-95B76CBC8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16A1F-00D4-A62E-BE09-443002AA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2F2C8-7869-73B8-9862-1EB303FF6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2827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92F19BE-873D-94F5-015B-DCF07A2D1B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C591F-1BEC-9DD6-C6B5-FBCF8A4267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0B2EB0-D0E7-2682-7334-F82D3D9102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AFDED5-4731-8D45-8A4C-3313893431E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15899-DCA3-95EE-2070-744ACF512E3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6BB99A-0B13-506E-E95D-35D27BD818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00284B2-2440-C14B-B7E2-F3C23EDE84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4976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5913B00-090A-6240-9168-75335F0A09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98592A-662E-9A4A-8017-D36239AB07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B57C5E-704A-F347-A5BE-7C5C559209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60C501-31CB-1248-A4FB-13373DD8556C}" type="datetimeFigureOut">
              <a:rPr lang="en-US" smtClean="0"/>
              <a:t>10/21/24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A327D3-ED56-9E4E-8FB9-66F5D59852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312B01-31B5-1347-92A1-BA46404A57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23508B-2D0F-4A42-9F97-9AF630DAED2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65841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nmdarksky.org/" TargetMode="External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F3966D-B620-460A-55AF-4E0CC071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47076"/>
            <a:ext cx="9144000" cy="2387600"/>
          </a:xfrm>
        </p:spPr>
        <p:txBody>
          <a:bodyPr>
            <a:normAutofit fontScale="9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Responsible lighting and protecting the night sky: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revising the NM Night Sky Protection 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D02EAF0-30E7-2492-6E66-294648CDC7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10498" y="3861530"/>
            <a:ext cx="9144000" cy="1655762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Jon Holtzman</a:t>
            </a:r>
          </a:p>
          <a:p>
            <a:r>
              <a:rPr lang="en-US" dirty="0">
                <a:solidFill>
                  <a:schemeClr val="bg1"/>
                </a:solidFill>
              </a:rPr>
              <a:t>Chair, State Council, NM </a:t>
            </a:r>
            <a:r>
              <a:rPr lang="en-US" dirty="0" err="1">
                <a:solidFill>
                  <a:schemeClr val="bg1"/>
                </a:solidFill>
              </a:rPr>
              <a:t>DarkSky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13203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0BA277-ED9C-68DA-44CE-BD17278D25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89" y="127222"/>
            <a:ext cx="11957221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Values of responsible lighting and a natural night sky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661AE-8A3C-7CC4-125C-FD1D6485282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1154478"/>
            <a:ext cx="11644184" cy="4351338"/>
          </a:xfrm>
        </p:spPr>
        <p:txBody>
          <a:bodyPr>
            <a:noAutofit/>
          </a:bodyPr>
          <a:lstStyle/>
          <a:p>
            <a:r>
              <a:rPr lang="en-US" sz="2000" dirty="0">
                <a:solidFill>
                  <a:schemeClr val="bg1"/>
                </a:solidFill>
              </a:rPr>
              <a:t>A valuable natural resource : NM has something special!</a:t>
            </a:r>
          </a:p>
          <a:p>
            <a:r>
              <a:rPr lang="en-US" sz="2000" dirty="0">
                <a:solidFill>
                  <a:schemeClr val="bg1"/>
                </a:solidFill>
              </a:rPr>
              <a:t>Economic impact : </a:t>
            </a:r>
            <a:r>
              <a:rPr lang="en-US" sz="2000" dirty="0" err="1">
                <a:solidFill>
                  <a:schemeClr val="bg1"/>
                </a:solidFill>
              </a:rPr>
              <a:t>rourism</a:t>
            </a:r>
            <a:r>
              <a:rPr lang="en-US" sz="2000" dirty="0">
                <a:solidFill>
                  <a:schemeClr val="bg1"/>
                </a:solidFill>
              </a:rPr>
              <a:t>, residential communities, small businesses</a:t>
            </a:r>
          </a:p>
          <a:p>
            <a:r>
              <a:rPr lang="en-US" sz="2000" dirty="0">
                <a:solidFill>
                  <a:schemeClr val="bg1"/>
                </a:solidFill>
              </a:rPr>
              <a:t>Worker safety : responsible lighting can be safer than excess lighting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Security : responsible lighting can provide greater security</a:t>
            </a:r>
          </a:p>
          <a:p>
            <a:r>
              <a:rPr lang="en-US" sz="2000" dirty="0">
                <a:solidFill>
                  <a:schemeClr val="bg1"/>
                </a:solidFill>
              </a:rPr>
              <a:t>National security : satellite tracking and monitoring</a:t>
            </a:r>
          </a:p>
          <a:p>
            <a:r>
              <a:rPr lang="en-US" sz="2000" dirty="0">
                <a:solidFill>
                  <a:schemeClr val="bg1"/>
                </a:solidFill>
              </a:rPr>
              <a:t>Human health : sleep better!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Ecological benefits: pollinators and migratory birds are adversely affected by poor lighting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Energy and money savings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Respecting property rights : property owners have right to protect against light trespass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Human appreciation of our place in the Universe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Cultural resource : multiple cultures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Scientific study : all three research universities have programs, with several major observatories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bg1"/>
                </a:solidFill>
              </a:rPr>
              <a:t>Amateur astronomy : widespread interest, multiple amateur societies across the state</a:t>
            </a:r>
            <a:endParaRPr lang="en-US" sz="2000" dirty="0"/>
          </a:p>
          <a:p>
            <a:endParaRPr lang="en-US" sz="2400" dirty="0">
              <a:solidFill>
                <a:schemeClr val="bg1"/>
              </a:solidFill>
            </a:endParaRPr>
          </a:p>
          <a:p>
            <a:endParaRPr lang="en-US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649131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9B749-73BB-5A23-8B3F-BC8D80E4C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5713" y="11799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New Mexico </a:t>
            </a:r>
            <a:r>
              <a:rPr lang="en-US" dirty="0" err="1">
                <a:solidFill>
                  <a:schemeClr val="bg1"/>
                </a:solidFill>
              </a:rPr>
              <a:t>DarkSky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ADDE6C-0382-3B4F-8C0B-5C786B0525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52630"/>
            <a:ext cx="10515600" cy="4351338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Chapter formed in 2023 in response to effort from </a:t>
            </a:r>
            <a:r>
              <a:rPr lang="en-US" dirty="0" err="1">
                <a:solidFill>
                  <a:schemeClr val="bg1"/>
                </a:solidFill>
              </a:rPr>
              <a:t>DarkSky</a:t>
            </a:r>
            <a:r>
              <a:rPr lang="en-US" dirty="0">
                <a:solidFill>
                  <a:schemeClr val="bg1"/>
                </a:solidFill>
              </a:rPr>
              <a:t> International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&gt; 100 members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Activities led by State Council</a:t>
            </a:r>
          </a:p>
          <a:p>
            <a:r>
              <a:rPr lang="en-US" dirty="0">
                <a:solidFill>
                  <a:schemeClr val="bg1"/>
                </a:solidFill>
              </a:rPr>
              <a:t>Chapter initiatives / committees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Legislation/ordinances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Education/outreach/engagement</a:t>
            </a:r>
          </a:p>
          <a:p>
            <a:pPr lvl="1"/>
            <a:r>
              <a:rPr lang="en-US" dirty="0" err="1">
                <a:solidFill>
                  <a:schemeClr val="bg1"/>
                </a:solidFill>
              </a:rPr>
              <a:t>DarkSky</a:t>
            </a:r>
            <a:r>
              <a:rPr lang="en-US" dirty="0">
                <a:solidFill>
                  <a:schemeClr val="bg1"/>
                </a:solidFill>
              </a:rPr>
              <a:t> places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Economic impact</a:t>
            </a:r>
          </a:p>
          <a:p>
            <a:r>
              <a:rPr lang="en-US" dirty="0">
                <a:solidFill>
                  <a:schemeClr val="bg1"/>
                </a:solidFill>
              </a:rPr>
              <a:t>Resources : </a:t>
            </a:r>
            <a:r>
              <a:rPr lang="en-US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nmdarksky.org  </a:t>
            </a:r>
            <a:r>
              <a:rPr lang="en-US" dirty="0">
                <a:solidFill>
                  <a:schemeClr val="bg1"/>
                </a:solidFill>
              </a:rPr>
              <a:t>web site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76735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3B4DF4-288C-EDCA-C66E-D051D13F32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4502" y="25590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Widespread interest in dark skies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38B97-BC3E-291B-A2BD-BFD00506A1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338" y="1818290"/>
            <a:ext cx="5625662" cy="4351338"/>
          </a:xfrm>
        </p:spPr>
        <p:txBody>
          <a:bodyPr>
            <a:normAutofit fontScale="85000" lnSpcReduction="20000"/>
          </a:bodyPr>
          <a:lstStyle/>
          <a:p>
            <a:r>
              <a:rPr lang="en-US" dirty="0" err="1">
                <a:solidFill>
                  <a:schemeClr val="bg1"/>
                </a:solidFill>
              </a:rPr>
              <a:t>DarkSky</a:t>
            </a:r>
            <a:r>
              <a:rPr lang="en-US" dirty="0">
                <a:solidFill>
                  <a:schemeClr val="bg1"/>
                </a:solidFill>
              </a:rPr>
              <a:t> International and NM Chapter</a:t>
            </a:r>
          </a:p>
          <a:p>
            <a:r>
              <a:rPr lang="en-US" dirty="0">
                <a:solidFill>
                  <a:schemeClr val="bg1"/>
                </a:solidFill>
              </a:rPr>
              <a:t>Illuminating Engineering Society</a:t>
            </a:r>
          </a:p>
          <a:p>
            <a:r>
              <a:rPr lang="en-US" dirty="0">
                <a:solidFill>
                  <a:schemeClr val="bg1"/>
                </a:solidFill>
              </a:rPr>
              <a:t>Xerces Foundation</a:t>
            </a:r>
          </a:p>
          <a:p>
            <a:r>
              <a:rPr lang="en-US" dirty="0">
                <a:solidFill>
                  <a:schemeClr val="bg1"/>
                </a:solidFill>
              </a:rPr>
              <a:t>NM </a:t>
            </a:r>
            <a:r>
              <a:rPr lang="en-US" dirty="0" err="1">
                <a:solidFill>
                  <a:schemeClr val="bg1"/>
                </a:solidFill>
              </a:rPr>
              <a:t>Biopark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Mesilla Valley Audubon</a:t>
            </a:r>
          </a:p>
          <a:p>
            <a:r>
              <a:rPr lang="en-US" dirty="0">
                <a:solidFill>
                  <a:schemeClr val="bg1"/>
                </a:solidFill>
              </a:rPr>
              <a:t>Carroll Petrie Foundation</a:t>
            </a:r>
          </a:p>
          <a:p>
            <a:r>
              <a:rPr lang="en-US" dirty="0">
                <a:solidFill>
                  <a:schemeClr val="bg1"/>
                </a:solidFill>
              </a:rPr>
              <a:t>New Mexico Wilderness Alliance</a:t>
            </a:r>
          </a:p>
          <a:p>
            <a:r>
              <a:rPr lang="en-US" dirty="0">
                <a:solidFill>
                  <a:schemeClr val="bg1"/>
                </a:solidFill>
              </a:rPr>
              <a:t>Wilderness Society</a:t>
            </a:r>
          </a:p>
          <a:p>
            <a:r>
              <a:rPr lang="en-US" sz="2800" dirty="0">
                <a:solidFill>
                  <a:schemeClr val="bg1"/>
                </a:solidFill>
              </a:rPr>
              <a:t>Santa Fe Conservation Trust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New Mexico Tech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800" dirty="0">
                <a:solidFill>
                  <a:schemeClr val="bg1"/>
                </a:solidFill>
              </a:rPr>
              <a:t>Very Large Array</a:t>
            </a:r>
          </a:p>
          <a:p>
            <a:pPr marL="0" indent="0">
              <a:buNone/>
            </a:pPr>
            <a:endParaRPr lang="en-US" dirty="0">
              <a:solidFill>
                <a:schemeClr val="bg1"/>
              </a:solidFill>
            </a:endParaRPr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2F1DF59-D781-DC1A-D0B5-00E5C0B6125F}"/>
              </a:ext>
            </a:extLst>
          </p:cNvPr>
          <p:cNvSpPr txBox="1"/>
          <p:nvPr/>
        </p:nvSpPr>
        <p:spPr>
          <a:xfrm>
            <a:off x="6536015" y="1777967"/>
            <a:ext cx="5758958" cy="44319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NM True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State Land Office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BLM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National Park Service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New Mexico Oil and Gas Association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Starfire Optical Range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 err="1">
                <a:solidFill>
                  <a:schemeClr val="bg1"/>
                </a:solidFill>
              </a:rPr>
              <a:t>Bandalier</a:t>
            </a:r>
            <a:r>
              <a:rPr lang="en-US" sz="2400" dirty="0">
                <a:solidFill>
                  <a:schemeClr val="bg1"/>
                </a:solidFill>
              </a:rPr>
              <a:t> National Monument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Albuquerque Astronomical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Magdalena Astronomical Society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Warehouse I-10 At Gallery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Santa Fe New Mexican</a:t>
            </a:r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DAEFEE8-791E-9453-811F-EBA354D727DE}"/>
              </a:ext>
            </a:extLst>
          </p:cNvPr>
          <p:cNvSpPr txBox="1"/>
          <p:nvPr/>
        </p:nvSpPr>
        <p:spPr>
          <a:xfrm>
            <a:off x="294502" y="1059255"/>
            <a:ext cx="1200047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chemeClr val="bg1"/>
                </a:solidFill>
              </a:rPr>
              <a:t>Stakeholder meeting in December 2023 attracted interest from many perspectives:</a:t>
            </a:r>
          </a:p>
        </p:txBody>
      </p:sp>
    </p:spTree>
    <p:extLst>
      <p:ext uri="{BB962C8B-B14F-4D97-AF65-F5344CB8AC3E}">
        <p14:creationId xmlns:p14="http://schemas.microsoft.com/office/powerpoint/2010/main" val="33201939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C6B02-83AD-D58B-B835-EAA698056E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3124" y="365125"/>
            <a:ext cx="11059298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Why revise the Night Sky Protection Act (NSPA)?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295950-D915-8871-009F-8CB4EE4751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NM was a pioneer, passing the NSPA in 1990</a:t>
            </a:r>
          </a:p>
          <a:p>
            <a:r>
              <a:rPr lang="en-US" dirty="0">
                <a:solidFill>
                  <a:schemeClr val="bg1"/>
                </a:solidFill>
              </a:rPr>
              <a:t>However, much has changed since 1999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technology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appreciation of the importance of natural night skies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appreciation of the value of responsible lighting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New appreciation of the value of </a:t>
            </a:r>
            <a:r>
              <a:rPr lang="en-US" dirty="0" err="1">
                <a:solidFill>
                  <a:schemeClr val="bg1"/>
                </a:solidFill>
              </a:rPr>
              <a:t>astrotourism</a:t>
            </a:r>
            <a:endParaRPr lang="en-US" dirty="0">
              <a:solidFill>
                <a:schemeClr val="bg1"/>
              </a:solidFill>
            </a:endParaRPr>
          </a:p>
          <a:p>
            <a:r>
              <a:rPr lang="en-US" dirty="0">
                <a:solidFill>
                  <a:schemeClr val="bg1"/>
                </a:solidFill>
              </a:rPr>
              <a:t>Artificial light at night has continued to bleed across the state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3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map of different colors&#10;&#10;Description automatically generated">
            <a:extLst>
              <a:ext uri="{FF2B5EF4-FFF2-40B4-BE49-F238E27FC236}">
                <a16:creationId xmlns:a16="http://schemas.microsoft.com/office/drawing/2014/main" id="{571A1265-A542-3BF9-D038-B9220A886B2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421028"/>
            <a:ext cx="4914014" cy="4871550"/>
          </a:xfrm>
        </p:spPr>
      </p:pic>
      <p:pic>
        <p:nvPicPr>
          <p:cNvPr id="7" name="Picture 6" descr="A map of different colors&#10;&#10;Description automatically generated">
            <a:extLst>
              <a:ext uri="{FF2B5EF4-FFF2-40B4-BE49-F238E27FC236}">
                <a16:creationId xmlns:a16="http://schemas.microsoft.com/office/drawing/2014/main" id="{DC7B1903-4DD3-2434-D707-839A7F4031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9329" y="1427405"/>
            <a:ext cx="5163986" cy="487155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E75AFE8-99F8-8DA9-A5C8-E9279079E93A}"/>
              </a:ext>
            </a:extLst>
          </p:cNvPr>
          <p:cNvSpPr txBox="1"/>
          <p:nvPr/>
        </p:nvSpPr>
        <p:spPr>
          <a:xfrm>
            <a:off x="1803846" y="1051696"/>
            <a:ext cx="29532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2006 light pollution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3D2E0D9-05B6-4662-9486-BA377712E77A}"/>
              </a:ext>
            </a:extLst>
          </p:cNvPr>
          <p:cNvSpPr txBox="1"/>
          <p:nvPr/>
        </p:nvSpPr>
        <p:spPr>
          <a:xfrm>
            <a:off x="6597691" y="1051696"/>
            <a:ext cx="26814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2022  Light pollution</a:t>
            </a:r>
          </a:p>
          <a:p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A6DCE72-9B35-03B9-F576-AF064E1173D9}"/>
              </a:ext>
            </a:extLst>
          </p:cNvPr>
          <p:cNvSpPr txBox="1"/>
          <p:nvPr/>
        </p:nvSpPr>
        <p:spPr>
          <a:xfrm>
            <a:off x="7031421" y="6474941"/>
            <a:ext cx="4322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https://</a:t>
            </a:r>
            <a:r>
              <a:rPr lang="en-US" dirty="0" err="1">
                <a:solidFill>
                  <a:schemeClr val="bg1"/>
                </a:solidFill>
              </a:rPr>
              <a:t>djlorenz.github.io</a:t>
            </a:r>
            <a:r>
              <a:rPr lang="en-US" dirty="0">
                <a:solidFill>
                  <a:schemeClr val="bg1"/>
                </a:solidFill>
              </a:rPr>
              <a:t>/astronomy</a:t>
            </a:r>
          </a:p>
        </p:txBody>
      </p:sp>
    </p:spTree>
    <p:extLst>
      <p:ext uri="{BB962C8B-B14F-4D97-AF65-F5344CB8AC3E}">
        <p14:creationId xmlns:p14="http://schemas.microsoft.com/office/powerpoint/2010/main" val="26310263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D34ED-2BA4-D478-3033-A791F0F34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Proposed revisions : stop the bleeding!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B94E4-CE9D-F5A7-0962-64F984101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bg1"/>
                </a:solidFill>
              </a:rPr>
              <a:t>Revise the definition of shielding 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Restrict light to 80 degrees from straight down (nadir)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Revise what lighting is exempt: don’t specify using (obsolete) watts</a:t>
            </a:r>
          </a:p>
          <a:p>
            <a:r>
              <a:rPr lang="en-US" dirty="0">
                <a:solidFill>
                  <a:schemeClr val="bg1"/>
                </a:solidFill>
              </a:rPr>
              <a:t>Require all new lighting to be shielded per new definition</a:t>
            </a:r>
          </a:p>
          <a:p>
            <a:r>
              <a:rPr lang="en-US" dirty="0">
                <a:solidFill>
                  <a:schemeClr val="bg1"/>
                </a:solidFill>
              </a:rPr>
              <a:t>Existing lighting does not need to be changed, but should be extinguished by 11:00pm if not on a auto-shutoff</a:t>
            </a:r>
          </a:p>
          <a:p>
            <a:r>
              <a:rPr lang="en-US" dirty="0">
                <a:solidFill>
                  <a:schemeClr val="bg1"/>
                </a:solidFill>
              </a:rPr>
              <a:t>Remove exemptions for</a:t>
            </a:r>
          </a:p>
          <a:p>
            <a:pPr lvl="1"/>
            <a:r>
              <a:rPr lang="en-US" dirty="0">
                <a:solidFill>
                  <a:schemeClr val="bg1"/>
                </a:solidFill>
              </a:rPr>
              <a:t>Highway advertising (but not navigation)</a:t>
            </a:r>
            <a:r>
              <a:rPr lang="en-US" sz="1800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 </a:t>
            </a:r>
          </a:p>
          <a:p>
            <a:pPr lvl="1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</a:rPr>
              <a:t>fa</a:t>
            </a:r>
            <a:r>
              <a:rPr lang="en-US" b="0" i="0" u="none" strike="noStrike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rms, ranches, dairies, feedlots or industrial, mining or oil and gas facilities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But extend implementation until 2027</a:t>
            </a:r>
          </a:p>
          <a:p>
            <a:pPr lvl="2"/>
            <a:r>
              <a:rPr lang="en-US" dirty="0">
                <a:solidFill>
                  <a:schemeClr val="bg1"/>
                </a:solidFill>
              </a:rPr>
              <a:t>Don’t require existing lighting to be extinguished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9080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33373-0F26-6C15-AA76-5559A289F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Responsible lighting is achievable and has positive impact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0F01B5-5516-DA8A-A5B2-1543850CF7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62524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487E44-5F39-9641-5F53-E1BC421F1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Q&amp;A and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4CEC1-A6F4-4344-DA3D-34FDBA79D4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We want to address concerns and enlist support!</a:t>
            </a:r>
          </a:p>
        </p:txBody>
      </p:sp>
    </p:spTree>
    <p:extLst>
      <p:ext uri="{BB962C8B-B14F-4D97-AF65-F5344CB8AC3E}">
        <p14:creationId xmlns:p14="http://schemas.microsoft.com/office/powerpoint/2010/main" val="39836749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</TotalTime>
  <Words>491</Words>
  <Application>Microsoft Macintosh PowerPoint</Application>
  <PresentationFormat>Widescreen</PresentationFormat>
  <Paragraphs>77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Aptos</vt:lpstr>
      <vt:lpstr>Aptos Display</vt:lpstr>
      <vt:lpstr>Arial</vt:lpstr>
      <vt:lpstr>Calibri</vt:lpstr>
      <vt:lpstr>Calibri Light</vt:lpstr>
      <vt:lpstr>Office Theme</vt:lpstr>
      <vt:lpstr>1_Office Theme</vt:lpstr>
      <vt:lpstr>Responsible lighting and protecting the night sky: revising the NM Night Sky Protection Act</vt:lpstr>
      <vt:lpstr>Values of responsible lighting and a natural night sky</vt:lpstr>
      <vt:lpstr>New Mexico DarkSky</vt:lpstr>
      <vt:lpstr>Widespread interest in dark skies</vt:lpstr>
      <vt:lpstr>Why revise the Night Sky Protection Act (NSPA)?</vt:lpstr>
      <vt:lpstr>PowerPoint Presentation</vt:lpstr>
      <vt:lpstr>Proposed revisions : stop the bleeding!</vt:lpstr>
      <vt:lpstr>Responsible lighting is achievable and has positive impact</vt:lpstr>
      <vt:lpstr>Q&amp;A and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Jon Holtzman</dc:creator>
  <cp:lastModifiedBy>Jon Holtzman</cp:lastModifiedBy>
  <cp:revision>9</cp:revision>
  <dcterms:created xsi:type="dcterms:W3CDTF">2024-10-21T14:37:22Z</dcterms:created>
  <dcterms:modified xsi:type="dcterms:W3CDTF">2024-10-21T15:51:33Z</dcterms:modified>
</cp:coreProperties>
</file>