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 id="2147483660" r:id="rId2"/>
  </p:sldMasterIdLst>
  <p:notesMasterIdLst>
    <p:notesMasterId r:id="rId12"/>
  </p:notesMasterIdLst>
  <p:sldIdLst>
    <p:sldId id="256" r:id="rId3"/>
    <p:sldId id="316" r:id="rId4"/>
    <p:sldId id="261" r:id="rId5"/>
    <p:sldId id="262" r:id="rId6"/>
    <p:sldId id="263" r:id="rId7"/>
    <p:sldId id="259" r:id="rId8"/>
    <p:sldId id="264" r:id="rId9"/>
    <p:sldId id="317" r:id="rId10"/>
    <p:sldId id="31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varScale="1">
        <p:scale>
          <a:sx n="121" d="100"/>
          <a:sy n="121" d="100"/>
        </p:scale>
        <p:origin x="744" y="17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DA967AB-3753-6948-A546-8F1CAD0B4FCC}" type="datetimeFigureOut">
              <a:rPr lang="en-US" smtClean="0"/>
              <a:t>10/21/24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8CF9C53-89AD-C142-8353-6D131A6D023E}" type="slidenum">
              <a:rPr lang="en-US" smtClean="0"/>
              <a:t>‹#›</a:t>
            </a:fld>
            <a:endParaRPr lang="en-US"/>
          </a:p>
        </p:txBody>
      </p:sp>
    </p:spTree>
    <p:extLst>
      <p:ext uri="{BB962C8B-B14F-4D97-AF65-F5344CB8AC3E}">
        <p14:creationId xmlns:p14="http://schemas.microsoft.com/office/powerpoint/2010/main" val="30075747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8CF9C53-89AD-C142-8353-6D131A6D023E}" type="slidenum">
              <a:rPr lang="en-US" smtClean="0"/>
              <a:t>4</a:t>
            </a:fld>
            <a:endParaRPr lang="en-US"/>
          </a:p>
        </p:txBody>
      </p:sp>
    </p:spTree>
    <p:extLst>
      <p:ext uri="{BB962C8B-B14F-4D97-AF65-F5344CB8AC3E}">
        <p14:creationId xmlns:p14="http://schemas.microsoft.com/office/powerpoint/2010/main" val="41031609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4F552A-BC47-E7CE-EA80-7DF1249329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918F02-2C57-09BC-2549-6994BEDB867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94EA0F4-4FA2-CA42-1B05-0D33E6C9F911}"/>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07A5F56A-C0D8-F0BA-098C-1A4C789872F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C7BA1E7-3EAB-0F0B-6FD0-6E1B36FCAAE9}"/>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3890637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B13636-4DBE-37CC-B415-195A30308E0D}"/>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631EE0F-D59B-CC43-1587-E76096EC894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F2AC315-05DA-0D8A-B213-DA78C7F4CCAE}"/>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B6261CCC-3A99-48A2-9A91-541EBE91191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079DF3F-504F-EE2B-DC59-08992F12B6F7}"/>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30320153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8280082-116B-1DC5-C577-3CF6876FD78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DC1629D-2DEC-6226-DA11-CED93EB0BD3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3DFCEDA-916C-ACD2-9082-F47A34E9993B}"/>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6AB2083B-3780-2902-D448-D18317EA631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8D718C-B24B-299B-AFE4-AB2FE4D9EC9D}"/>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1225869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94D9E0-FCAF-C543-821C-1C02730B4D7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7B9859B-ED94-164C-9633-6787F6C5E61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B22048E-0DEC-674A-B333-BFE3D5653799}"/>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1D0D2704-A0BB-954E-922C-6AC8141DBE9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A8F3556-2661-BB4F-9381-7CC0C2B56386}"/>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22014997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515358-1708-1643-8176-39D67211053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C37480D-D8E9-6447-B0F5-223D7B260EB2}"/>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56897EE-9B47-8A45-BFF1-311345CF7A4D}"/>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2A0C7B8C-E873-7842-AA80-0AA80015E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ECF8970-5C15-1747-B3CF-047E3313DA06}"/>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299547732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8C6DA-B304-DF47-9240-30FE15A5B0F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004DE4-438B-9B4C-A718-000BDCBF3E9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62014E-FD09-774D-BE46-85714CCCBA93}"/>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E25AE0AF-65A8-5D4B-A47E-4437851A3CA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C0F6FB-73D7-364C-B95D-E284CE67B53F}"/>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93114318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A65B3-59F5-E246-B9A9-1CE46AA7E36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A14C04-261F-EE4C-B47C-7116AE95FF9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8FF5B5A9-4D9D-1D45-AFEB-ACC66F895B1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F271FB3-27E7-604F-920F-8CE90F8802EE}"/>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6" name="Footer Placeholder 5">
            <a:extLst>
              <a:ext uri="{FF2B5EF4-FFF2-40B4-BE49-F238E27FC236}">
                <a16:creationId xmlns:a16="http://schemas.microsoft.com/office/drawing/2014/main" id="{F8E6EB76-DE06-9A48-9F97-EAF749661C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A6396-357B-CD49-B4C9-FFDA5D46093C}"/>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35669311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E0BA8E-6E32-1941-8512-63F7E6268DA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5371C035-716F-1D4A-A612-A6FD4BA6E7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825C4AF-B569-B943-ABFB-D91E7C13765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3BB02C-DE6F-6040-8731-52A474C5AB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DDCFB29E-4928-BB46-9F0B-7FB6DA964F0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9D96CBE-A731-7A43-B98E-BAA147692522}"/>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8" name="Footer Placeholder 7">
            <a:extLst>
              <a:ext uri="{FF2B5EF4-FFF2-40B4-BE49-F238E27FC236}">
                <a16:creationId xmlns:a16="http://schemas.microsoft.com/office/drawing/2014/main" id="{24868EE7-446E-5546-9FF3-AD864C20572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2B47C90-4375-2C43-AC84-BA32BAB62ADD}"/>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2788303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1AB635-8093-3045-AE7A-333FB2D10D2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80D542D-3827-6F40-9BAD-24AC10586E49}"/>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4" name="Footer Placeholder 3">
            <a:extLst>
              <a:ext uri="{FF2B5EF4-FFF2-40B4-BE49-F238E27FC236}">
                <a16:creationId xmlns:a16="http://schemas.microsoft.com/office/drawing/2014/main" id="{3597DD36-F9F2-1442-894A-777FBEC359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3CF74F-9337-634E-B741-823D662CC493}"/>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418347573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A975AEF-7E05-2E48-910F-7EC1581C3AF4}"/>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3" name="Footer Placeholder 2">
            <a:extLst>
              <a:ext uri="{FF2B5EF4-FFF2-40B4-BE49-F238E27FC236}">
                <a16:creationId xmlns:a16="http://schemas.microsoft.com/office/drawing/2014/main" id="{23DD68CC-87D7-AD49-ACE5-F6C2B3ACB4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C7AAE68-AEE8-084A-A20F-E43CDF1BE81C}"/>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16291930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82E8B5-79B3-BD43-B632-1DE8DBD845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EBBA8AD-3B16-714E-A1D7-FC12928EB13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4C17811-DC6C-2A4B-A8F2-B553C29134F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BFDD299-AF93-0642-841A-F52F764E8DBB}"/>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6" name="Footer Placeholder 5">
            <a:extLst>
              <a:ext uri="{FF2B5EF4-FFF2-40B4-BE49-F238E27FC236}">
                <a16:creationId xmlns:a16="http://schemas.microsoft.com/office/drawing/2014/main" id="{C6388702-C2E7-F347-A527-92AF93E70DC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092C60F-DE93-044B-A876-5F77EAC24CC7}"/>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412551728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2563A7-3209-F700-F84B-E3DD71D7A18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A31B945-F879-67B7-5010-B0FD75C9B03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08E63CE-9750-A4A7-C462-8BDD273B9C41}"/>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0C8CCD14-F19F-FD21-BF1E-7F67F63C45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ED2563-7B26-4F76-9C8D-1336EC6BC3F9}"/>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80155622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26137C-737F-EC43-BE71-6EE5B1F4831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60E1674-C0AA-6549-80B4-126B45EA93C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C9EDB1C-AE3F-774E-A4B1-25C23130469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0ADF37-4D80-4C47-82B4-990F4BDD8330}"/>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6" name="Footer Placeholder 5">
            <a:extLst>
              <a:ext uri="{FF2B5EF4-FFF2-40B4-BE49-F238E27FC236}">
                <a16:creationId xmlns:a16="http://schemas.microsoft.com/office/drawing/2014/main" id="{B2C4AAA4-5E28-134D-B2CE-7CE61E081C5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C84A800-4B7A-7D43-9C74-E486D8AF8122}"/>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385889198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960679-0BC5-9140-ABC3-87D73C1132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3A3AD6B-34AE-D64F-85E6-051CBA7CAC3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96ACA4B-7F62-0F4C-9127-27490084CF04}"/>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F9183585-D62E-3D44-B8E3-87E35BDDDE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C922E0-C8F7-964F-943C-AFD8BAC3B496}"/>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427226423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7B1275-C796-554D-A3F5-4CEA1C8019A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BEEF304-242C-5743-8BA4-C429F429296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666FC00-6868-FD42-9BCD-2302EF5CCB56}"/>
              </a:ext>
            </a:extLst>
          </p:cNvPr>
          <p:cNvSpPr>
            <a:spLocks noGrp="1"/>
          </p:cNvSpPr>
          <p:nvPr>
            <p:ph type="dt" sz="half" idx="10"/>
          </p:nvPr>
        </p:nvSpPr>
        <p:spPr/>
        <p:txBody>
          <a:body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40E1E1C5-E495-7C4D-8C08-952D2E25C7E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FF35A47-36CA-974E-801E-ECCE93E8C9D1}"/>
              </a:ext>
            </a:extLst>
          </p:cNvPr>
          <p:cNvSpPr>
            <a:spLocks noGrp="1"/>
          </p:cNvSpPr>
          <p:nvPr>
            <p:ph type="sldNum" sz="quarter" idx="12"/>
          </p:nvPr>
        </p:nvSpPr>
        <p:spPr/>
        <p:txBody>
          <a:bodyPr/>
          <a:lstStyle/>
          <a:p>
            <a:fld id="{FF23508B-2D0F-4A42-9F97-9AF630DAED22}" type="slidenum">
              <a:rPr lang="en-US" smtClean="0"/>
              <a:t>‹#›</a:t>
            </a:fld>
            <a:endParaRPr lang="en-US"/>
          </a:p>
        </p:txBody>
      </p:sp>
    </p:spTree>
    <p:extLst>
      <p:ext uri="{BB962C8B-B14F-4D97-AF65-F5344CB8AC3E}">
        <p14:creationId xmlns:p14="http://schemas.microsoft.com/office/powerpoint/2010/main" val="41027204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C48D3-7DB3-5870-5ECF-68750FCA366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1095120-C321-D1A2-856A-18770BF8E3D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9B22BF4-610F-0A96-A3DE-683EA8A8C0CC}"/>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85F56BF2-2D81-4026-D9C6-564E638926C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46E4386-7B9A-A289-8A74-1D2502BDEC99}"/>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13914011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ED3BE6-E964-8C6C-D55A-32CD4C8CB5E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6435AC8-5B1C-B8C5-16D2-A19BFD5489E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ED05E0B-4CD7-431A-E055-1228476A44B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4A94567-C77F-DF81-B4A9-7F44D9662BB1}"/>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6" name="Footer Placeholder 5">
            <a:extLst>
              <a:ext uri="{FF2B5EF4-FFF2-40B4-BE49-F238E27FC236}">
                <a16:creationId xmlns:a16="http://schemas.microsoft.com/office/drawing/2014/main" id="{FA5BD7F5-8AB6-9838-3F59-BD58976441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C78A3E-7CCD-6067-B9EF-ED98594A77CB}"/>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2255080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E22E69-AB67-F22D-574E-CD3A55F1676F}"/>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8BE7792-0215-624A-466A-C0AC8B07857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39BE4A2-A6D8-32D3-DFE1-8FAD1BAEC21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6BCB7AE-DB92-EAFE-DD21-A2A7D247D8C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3EC2951-5916-4263-E689-317D8C97DF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877BD75-4FF2-ADB0-EFCA-F38ACDB75B6E}"/>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8" name="Footer Placeholder 7">
            <a:extLst>
              <a:ext uri="{FF2B5EF4-FFF2-40B4-BE49-F238E27FC236}">
                <a16:creationId xmlns:a16="http://schemas.microsoft.com/office/drawing/2014/main" id="{ACCF1E29-1931-C4C0-9DA5-1C2439E9676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FBC8268-88B9-4E1E-929B-ED0C94BFEA71}"/>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4464615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2E6805-0265-F0BE-C614-C16FE41B679E}"/>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A23C1A28-99EF-9357-19D8-50AEAF6538FC}"/>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4" name="Footer Placeholder 3">
            <a:extLst>
              <a:ext uri="{FF2B5EF4-FFF2-40B4-BE49-F238E27FC236}">
                <a16:creationId xmlns:a16="http://schemas.microsoft.com/office/drawing/2014/main" id="{D4F475C0-A0B9-2AA8-02C8-3CCEFD339AD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10839C1-08E6-F992-D5AA-960C4F386679}"/>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153389875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26A20DA-2E1C-5452-62C8-1261DEDF921D}"/>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3" name="Footer Placeholder 2">
            <a:extLst>
              <a:ext uri="{FF2B5EF4-FFF2-40B4-BE49-F238E27FC236}">
                <a16:creationId xmlns:a16="http://schemas.microsoft.com/office/drawing/2014/main" id="{3F37D081-1C8C-049E-B2B0-FB31C4C7A01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B897AD-15B5-B90F-372E-8AEE698296E7}"/>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1585361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A3D68D-26B4-3C94-6BB7-CFAAF78E2D6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065CEFD-8708-45CA-B943-364F01945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16C2BB2-F302-D808-BD4B-1C00E99CE25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80D748-BA65-60CC-BEBE-69738109C7EF}"/>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6" name="Footer Placeholder 5">
            <a:extLst>
              <a:ext uri="{FF2B5EF4-FFF2-40B4-BE49-F238E27FC236}">
                <a16:creationId xmlns:a16="http://schemas.microsoft.com/office/drawing/2014/main" id="{D14D1A3A-00BD-8F23-FD6A-ACE4FCEA985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FB0F79B-3B32-2864-0979-22BF8AB931F6}"/>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170145694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42113-F480-A5D0-81C7-32C2D41C504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3C66B8A5-5689-4064-00E6-0E5D8CDF7C0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1D46E337-B262-8529-B8CD-3B90C466C8F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E4C80C0-B561-6B2F-F4AE-95B76CBC8FA0}"/>
              </a:ext>
            </a:extLst>
          </p:cNvPr>
          <p:cNvSpPr>
            <a:spLocks noGrp="1"/>
          </p:cNvSpPr>
          <p:nvPr>
            <p:ph type="dt" sz="half" idx="10"/>
          </p:nvPr>
        </p:nvSpPr>
        <p:spPr/>
        <p:txBody>
          <a:bodyPr/>
          <a:lstStyle/>
          <a:p>
            <a:fld id="{7CAFDED5-4731-8D45-8A4C-3313893431EC}" type="datetimeFigureOut">
              <a:rPr lang="en-US" smtClean="0"/>
              <a:t>10/21/24</a:t>
            </a:fld>
            <a:endParaRPr lang="en-US"/>
          </a:p>
        </p:txBody>
      </p:sp>
      <p:sp>
        <p:nvSpPr>
          <p:cNvPr id="6" name="Footer Placeholder 5">
            <a:extLst>
              <a:ext uri="{FF2B5EF4-FFF2-40B4-BE49-F238E27FC236}">
                <a16:creationId xmlns:a16="http://schemas.microsoft.com/office/drawing/2014/main" id="{DDA16A1F-00D4-A62E-BE09-443002AA749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E32F2C8-7869-73B8-9862-1EB303FF6D29}"/>
              </a:ext>
            </a:extLst>
          </p:cNvPr>
          <p:cNvSpPr>
            <a:spLocks noGrp="1"/>
          </p:cNvSpPr>
          <p:nvPr>
            <p:ph type="sldNum" sz="quarter" idx="12"/>
          </p:nvPr>
        </p:nvSpPr>
        <p:spPr/>
        <p:txBody>
          <a:bodyPr/>
          <a:lstStyle/>
          <a:p>
            <a:fld id="{400284B2-2440-C14B-B7E2-F3C23EDE8483}" type="slidenum">
              <a:rPr lang="en-US" smtClean="0"/>
              <a:t>‹#›</a:t>
            </a:fld>
            <a:endParaRPr lang="en-US"/>
          </a:p>
        </p:txBody>
      </p:sp>
    </p:spTree>
    <p:extLst>
      <p:ext uri="{BB962C8B-B14F-4D97-AF65-F5344CB8AC3E}">
        <p14:creationId xmlns:p14="http://schemas.microsoft.com/office/powerpoint/2010/main" val="36212827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92F19BE-873D-94F5-015B-DCF07A2D1B6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F3CC591F-1BEC-9DD6-C6B5-FBCF8A42678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20B2EB0-D0E7-2682-7334-F82D3D91026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CAFDED5-4731-8D45-8A4C-3313893431EC}" type="datetimeFigureOut">
              <a:rPr lang="en-US" smtClean="0"/>
              <a:t>10/21/24</a:t>
            </a:fld>
            <a:endParaRPr lang="en-US"/>
          </a:p>
        </p:txBody>
      </p:sp>
      <p:sp>
        <p:nvSpPr>
          <p:cNvPr id="5" name="Footer Placeholder 4">
            <a:extLst>
              <a:ext uri="{FF2B5EF4-FFF2-40B4-BE49-F238E27FC236}">
                <a16:creationId xmlns:a16="http://schemas.microsoft.com/office/drawing/2014/main" id="{F3315899-DCA3-95EE-2070-744ACF512E3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3B6BB99A-0B13-506E-E95D-35D27BD818C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00284B2-2440-C14B-B7E2-F3C23EDE8483}" type="slidenum">
              <a:rPr lang="en-US" smtClean="0"/>
              <a:t>‹#›</a:t>
            </a:fld>
            <a:endParaRPr lang="en-US"/>
          </a:p>
        </p:txBody>
      </p:sp>
    </p:spTree>
    <p:extLst>
      <p:ext uri="{BB962C8B-B14F-4D97-AF65-F5344CB8AC3E}">
        <p14:creationId xmlns:p14="http://schemas.microsoft.com/office/powerpoint/2010/main" val="34649761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5913B00-090A-6240-9168-75335F0A09C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9198592A-662E-9A4A-8017-D36239AB07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6B57C5E-704A-F347-A5BE-7C5C5592095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660C501-31CB-1248-A4FB-13373DD8556C}" type="datetimeFigureOut">
              <a:rPr lang="en-US" smtClean="0"/>
              <a:t>10/21/24</a:t>
            </a:fld>
            <a:endParaRPr lang="en-US"/>
          </a:p>
        </p:txBody>
      </p:sp>
      <p:sp>
        <p:nvSpPr>
          <p:cNvPr id="5" name="Footer Placeholder 4">
            <a:extLst>
              <a:ext uri="{FF2B5EF4-FFF2-40B4-BE49-F238E27FC236}">
                <a16:creationId xmlns:a16="http://schemas.microsoft.com/office/drawing/2014/main" id="{A8A327D3-ED56-9E4E-8FB9-66F5D59852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E312B01-31B5-1347-92A1-BA46404A57D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23508B-2D0F-4A42-9F97-9AF630DAED22}" type="slidenum">
              <a:rPr lang="en-US" smtClean="0"/>
              <a:t>‹#›</a:t>
            </a:fld>
            <a:endParaRPr lang="en-US"/>
          </a:p>
        </p:txBody>
      </p:sp>
    </p:spTree>
    <p:extLst>
      <p:ext uri="{BB962C8B-B14F-4D97-AF65-F5344CB8AC3E}">
        <p14:creationId xmlns:p14="http://schemas.microsoft.com/office/powerpoint/2010/main" val="414658416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hyperlink" Target="http://nmdarksky.org/" TargetMode="External"/><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F3966D-B620-460A-55AF-4E0CC0719122}"/>
              </a:ext>
            </a:extLst>
          </p:cNvPr>
          <p:cNvSpPr>
            <a:spLocks noGrp="1"/>
          </p:cNvSpPr>
          <p:nvPr>
            <p:ph type="ctrTitle"/>
          </p:nvPr>
        </p:nvSpPr>
        <p:spPr>
          <a:xfrm>
            <a:off x="1524000" y="1147076"/>
            <a:ext cx="9144000" cy="2387600"/>
          </a:xfrm>
        </p:spPr>
        <p:txBody>
          <a:bodyPr>
            <a:normAutofit fontScale="90000"/>
          </a:bodyPr>
          <a:lstStyle/>
          <a:p>
            <a:r>
              <a:rPr lang="en-US" dirty="0">
                <a:solidFill>
                  <a:schemeClr val="bg1"/>
                </a:solidFill>
              </a:rPr>
              <a:t>Responsible lighting and protecting the night sky:</a:t>
            </a:r>
            <a:br>
              <a:rPr lang="en-US" dirty="0">
                <a:solidFill>
                  <a:schemeClr val="bg1"/>
                </a:solidFill>
              </a:rPr>
            </a:br>
            <a:r>
              <a:rPr lang="en-US" dirty="0">
                <a:solidFill>
                  <a:schemeClr val="bg1"/>
                </a:solidFill>
              </a:rPr>
              <a:t>revising the NM Night Sky Protection Act</a:t>
            </a:r>
          </a:p>
        </p:txBody>
      </p:sp>
      <p:sp>
        <p:nvSpPr>
          <p:cNvPr id="3" name="Subtitle 2">
            <a:extLst>
              <a:ext uri="{FF2B5EF4-FFF2-40B4-BE49-F238E27FC236}">
                <a16:creationId xmlns:a16="http://schemas.microsoft.com/office/drawing/2014/main" id="{3D02EAF0-30E7-2492-6E66-294648CDC7E0}"/>
              </a:ext>
            </a:extLst>
          </p:cNvPr>
          <p:cNvSpPr>
            <a:spLocks noGrp="1"/>
          </p:cNvSpPr>
          <p:nvPr>
            <p:ph type="subTitle" idx="1"/>
          </p:nvPr>
        </p:nvSpPr>
        <p:spPr>
          <a:xfrm>
            <a:off x="1610498" y="3861530"/>
            <a:ext cx="9144000" cy="1655762"/>
          </a:xfrm>
        </p:spPr>
        <p:txBody>
          <a:bodyPr/>
          <a:lstStyle/>
          <a:p>
            <a:r>
              <a:rPr lang="en-US" dirty="0">
                <a:solidFill>
                  <a:schemeClr val="bg1"/>
                </a:solidFill>
              </a:rPr>
              <a:t>Jon Holtzman</a:t>
            </a:r>
          </a:p>
          <a:p>
            <a:r>
              <a:rPr lang="en-US" dirty="0">
                <a:solidFill>
                  <a:schemeClr val="bg1"/>
                </a:solidFill>
              </a:rPr>
              <a:t>Chair, State Council, NM </a:t>
            </a:r>
            <a:r>
              <a:rPr lang="en-US" dirty="0" err="1">
                <a:solidFill>
                  <a:schemeClr val="bg1"/>
                </a:solidFill>
              </a:rPr>
              <a:t>DarkSky</a:t>
            </a:r>
            <a:endParaRPr lang="en-US" dirty="0">
              <a:solidFill>
                <a:schemeClr val="bg1"/>
              </a:solidFill>
            </a:endParaRPr>
          </a:p>
        </p:txBody>
      </p:sp>
    </p:spTree>
    <p:extLst>
      <p:ext uri="{BB962C8B-B14F-4D97-AF65-F5344CB8AC3E}">
        <p14:creationId xmlns:p14="http://schemas.microsoft.com/office/powerpoint/2010/main" val="17813203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0BA277-ED9C-68DA-44CE-BD17278D259F}"/>
              </a:ext>
            </a:extLst>
          </p:cNvPr>
          <p:cNvSpPr>
            <a:spLocks noGrp="1"/>
          </p:cNvSpPr>
          <p:nvPr>
            <p:ph type="title"/>
          </p:nvPr>
        </p:nvSpPr>
        <p:spPr>
          <a:xfrm>
            <a:off x="117389" y="127222"/>
            <a:ext cx="11957221" cy="1325563"/>
          </a:xfrm>
        </p:spPr>
        <p:txBody>
          <a:bodyPr/>
          <a:lstStyle/>
          <a:p>
            <a:r>
              <a:rPr lang="en-US" dirty="0">
                <a:solidFill>
                  <a:schemeClr val="bg1"/>
                </a:solidFill>
              </a:rPr>
              <a:t>Values of responsible lighting and a natural night sky</a:t>
            </a:r>
          </a:p>
        </p:txBody>
      </p:sp>
      <p:sp>
        <p:nvSpPr>
          <p:cNvPr id="3" name="Content Placeholder 2">
            <a:extLst>
              <a:ext uri="{FF2B5EF4-FFF2-40B4-BE49-F238E27FC236}">
                <a16:creationId xmlns:a16="http://schemas.microsoft.com/office/drawing/2014/main" id="{E9C661AE-8A3C-7CC4-125C-FD1D64852825}"/>
              </a:ext>
            </a:extLst>
          </p:cNvPr>
          <p:cNvSpPr>
            <a:spLocks noGrp="1"/>
          </p:cNvSpPr>
          <p:nvPr>
            <p:ph idx="1"/>
          </p:nvPr>
        </p:nvSpPr>
        <p:spPr>
          <a:xfrm>
            <a:off x="762000" y="1154478"/>
            <a:ext cx="11644184" cy="4351338"/>
          </a:xfrm>
        </p:spPr>
        <p:txBody>
          <a:bodyPr>
            <a:noAutofit/>
          </a:bodyPr>
          <a:lstStyle/>
          <a:p>
            <a:r>
              <a:rPr lang="en-US" sz="2000" dirty="0">
                <a:solidFill>
                  <a:schemeClr val="bg1"/>
                </a:solidFill>
              </a:rPr>
              <a:t>A valuable natural resource : NM has something special!</a:t>
            </a:r>
          </a:p>
          <a:p>
            <a:r>
              <a:rPr lang="en-US" sz="2000" dirty="0">
                <a:solidFill>
                  <a:schemeClr val="bg1"/>
                </a:solidFill>
              </a:rPr>
              <a:t>Economic impact : </a:t>
            </a:r>
            <a:r>
              <a:rPr lang="en-US" sz="2000" dirty="0" err="1">
                <a:solidFill>
                  <a:schemeClr val="bg1"/>
                </a:solidFill>
              </a:rPr>
              <a:t>rourism</a:t>
            </a:r>
            <a:r>
              <a:rPr lang="en-US" sz="2000" dirty="0">
                <a:solidFill>
                  <a:schemeClr val="bg1"/>
                </a:solidFill>
              </a:rPr>
              <a:t>, residential communities, small businesses</a:t>
            </a:r>
          </a:p>
          <a:p>
            <a:r>
              <a:rPr lang="en-US" sz="2000" dirty="0">
                <a:solidFill>
                  <a:schemeClr val="bg1"/>
                </a:solidFill>
              </a:rPr>
              <a:t>Worker safety : responsible lighting can be safer than excess lighting</a:t>
            </a:r>
          </a:p>
          <a:p>
            <a:r>
              <a:rPr lang="en-US" sz="2000" dirty="0">
                <a:solidFill>
                  <a:schemeClr val="bg1"/>
                </a:solidFill>
              </a:rPr>
              <a:t>Security : responsible lighting can provide greater security</a:t>
            </a:r>
          </a:p>
          <a:p>
            <a:r>
              <a:rPr lang="en-US" sz="2000" dirty="0">
                <a:solidFill>
                  <a:schemeClr val="bg1"/>
                </a:solidFill>
              </a:rPr>
              <a:t>National security : satellite tracking and monitoring</a:t>
            </a:r>
          </a:p>
          <a:p>
            <a:r>
              <a:rPr lang="en-US" sz="2000" dirty="0">
                <a:solidFill>
                  <a:schemeClr val="bg1"/>
                </a:solidFill>
              </a:rPr>
              <a:t>Human health : sleep better!</a:t>
            </a:r>
          </a:p>
          <a:p>
            <a:pPr marL="285750" indent="-285750">
              <a:buFont typeface="Arial" panose="020B0604020202020204" pitchFamily="34" charset="0"/>
              <a:buChar char="•"/>
            </a:pPr>
            <a:r>
              <a:rPr lang="en-US" sz="2000" dirty="0">
                <a:solidFill>
                  <a:schemeClr val="bg1"/>
                </a:solidFill>
              </a:rPr>
              <a:t>Ecological benefits: pollinators and migratory birds are adversely affected by poor lighting</a:t>
            </a:r>
          </a:p>
          <a:p>
            <a:pPr marL="285750" indent="-285750">
              <a:buFont typeface="Arial" panose="020B0604020202020204" pitchFamily="34" charset="0"/>
              <a:buChar char="•"/>
            </a:pPr>
            <a:r>
              <a:rPr lang="en-US" sz="2000" dirty="0">
                <a:solidFill>
                  <a:schemeClr val="bg1"/>
                </a:solidFill>
              </a:rPr>
              <a:t>Energy and money savings </a:t>
            </a:r>
          </a:p>
          <a:p>
            <a:pPr marL="285750" indent="-285750">
              <a:buFont typeface="Arial" panose="020B0604020202020204" pitchFamily="34" charset="0"/>
              <a:buChar char="•"/>
            </a:pPr>
            <a:r>
              <a:rPr lang="en-US" sz="2000" dirty="0">
                <a:solidFill>
                  <a:schemeClr val="bg1"/>
                </a:solidFill>
              </a:rPr>
              <a:t>Respecting property rights : property owners have right to protect against light trespass</a:t>
            </a:r>
          </a:p>
          <a:p>
            <a:pPr marL="285750" indent="-285750">
              <a:buFont typeface="Arial" panose="020B0604020202020204" pitchFamily="34" charset="0"/>
              <a:buChar char="•"/>
            </a:pPr>
            <a:r>
              <a:rPr lang="en-US" sz="2000" dirty="0">
                <a:solidFill>
                  <a:schemeClr val="bg1"/>
                </a:solidFill>
              </a:rPr>
              <a:t>Human appreciation of our place in the Universe</a:t>
            </a:r>
          </a:p>
          <a:p>
            <a:pPr marL="285750" indent="-285750">
              <a:buFont typeface="Arial" panose="020B0604020202020204" pitchFamily="34" charset="0"/>
              <a:buChar char="•"/>
            </a:pPr>
            <a:r>
              <a:rPr lang="en-US" sz="2000" dirty="0">
                <a:solidFill>
                  <a:schemeClr val="bg1"/>
                </a:solidFill>
              </a:rPr>
              <a:t>Cultural resource : multiple cultures</a:t>
            </a:r>
          </a:p>
          <a:p>
            <a:pPr marL="285750" indent="-285750">
              <a:buFont typeface="Arial" panose="020B0604020202020204" pitchFamily="34" charset="0"/>
              <a:buChar char="•"/>
            </a:pPr>
            <a:r>
              <a:rPr lang="en-US" sz="2000" dirty="0">
                <a:solidFill>
                  <a:schemeClr val="bg1"/>
                </a:solidFill>
              </a:rPr>
              <a:t>Scientific study : all three research universities have programs, with several major observatories</a:t>
            </a:r>
          </a:p>
          <a:p>
            <a:pPr marL="285750" indent="-285750">
              <a:buFont typeface="Arial" panose="020B0604020202020204" pitchFamily="34" charset="0"/>
              <a:buChar char="•"/>
            </a:pPr>
            <a:r>
              <a:rPr lang="en-US" sz="2000" dirty="0">
                <a:solidFill>
                  <a:schemeClr val="bg1"/>
                </a:solidFill>
              </a:rPr>
              <a:t>Amateur astronomy : widespread interest, multiple amateur societies across the state</a:t>
            </a:r>
            <a:endParaRPr lang="en-US" sz="2000" dirty="0"/>
          </a:p>
          <a:p>
            <a:endParaRPr lang="en-US" sz="2400" dirty="0">
              <a:solidFill>
                <a:schemeClr val="bg1"/>
              </a:solidFill>
            </a:endParaRPr>
          </a:p>
          <a:p>
            <a:endParaRPr lang="en-US" sz="2000" dirty="0">
              <a:solidFill>
                <a:schemeClr val="bg1"/>
              </a:solidFill>
            </a:endParaRPr>
          </a:p>
        </p:txBody>
      </p:sp>
    </p:spTree>
    <p:extLst>
      <p:ext uri="{BB962C8B-B14F-4D97-AF65-F5344CB8AC3E}">
        <p14:creationId xmlns:p14="http://schemas.microsoft.com/office/powerpoint/2010/main" val="6649131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D9B749-73BB-5A23-8B3F-BC8D80E4C67C}"/>
              </a:ext>
            </a:extLst>
          </p:cNvPr>
          <p:cNvSpPr>
            <a:spLocks noGrp="1"/>
          </p:cNvSpPr>
          <p:nvPr>
            <p:ph type="title"/>
          </p:nvPr>
        </p:nvSpPr>
        <p:spPr>
          <a:xfrm>
            <a:off x="405713" y="117990"/>
            <a:ext cx="10515600" cy="1325563"/>
          </a:xfrm>
        </p:spPr>
        <p:txBody>
          <a:bodyPr/>
          <a:lstStyle/>
          <a:p>
            <a:r>
              <a:rPr lang="en-US" dirty="0">
                <a:solidFill>
                  <a:schemeClr val="bg1"/>
                </a:solidFill>
              </a:rPr>
              <a:t>New Mexico </a:t>
            </a:r>
            <a:r>
              <a:rPr lang="en-US" dirty="0" err="1">
                <a:solidFill>
                  <a:schemeClr val="bg1"/>
                </a:solidFill>
              </a:rPr>
              <a:t>DarkSky</a:t>
            </a:r>
            <a:endParaRPr lang="en-US" dirty="0">
              <a:solidFill>
                <a:schemeClr val="bg1"/>
              </a:solidFill>
            </a:endParaRPr>
          </a:p>
        </p:txBody>
      </p:sp>
      <p:sp>
        <p:nvSpPr>
          <p:cNvPr id="3" name="Content Placeholder 2">
            <a:extLst>
              <a:ext uri="{FF2B5EF4-FFF2-40B4-BE49-F238E27FC236}">
                <a16:creationId xmlns:a16="http://schemas.microsoft.com/office/drawing/2014/main" id="{58ADDE6C-0382-3B4F-8C0B-5C786B05254B}"/>
              </a:ext>
            </a:extLst>
          </p:cNvPr>
          <p:cNvSpPr>
            <a:spLocks noGrp="1"/>
          </p:cNvSpPr>
          <p:nvPr>
            <p:ph idx="1"/>
          </p:nvPr>
        </p:nvSpPr>
        <p:spPr>
          <a:xfrm>
            <a:off x="838200" y="1652630"/>
            <a:ext cx="10515600" cy="4351338"/>
          </a:xfrm>
        </p:spPr>
        <p:txBody>
          <a:bodyPr>
            <a:normAutofit/>
          </a:bodyPr>
          <a:lstStyle/>
          <a:p>
            <a:r>
              <a:rPr lang="en-US" dirty="0">
                <a:solidFill>
                  <a:schemeClr val="bg1"/>
                </a:solidFill>
              </a:rPr>
              <a:t>Chapter formed in 2023 in response to effort from </a:t>
            </a:r>
            <a:r>
              <a:rPr lang="en-US" dirty="0" err="1">
                <a:solidFill>
                  <a:schemeClr val="bg1"/>
                </a:solidFill>
              </a:rPr>
              <a:t>DarkSky</a:t>
            </a:r>
            <a:r>
              <a:rPr lang="en-US" dirty="0">
                <a:solidFill>
                  <a:schemeClr val="bg1"/>
                </a:solidFill>
              </a:rPr>
              <a:t> International</a:t>
            </a:r>
          </a:p>
          <a:p>
            <a:pPr lvl="1"/>
            <a:r>
              <a:rPr lang="en-US" dirty="0">
                <a:solidFill>
                  <a:schemeClr val="bg1"/>
                </a:solidFill>
              </a:rPr>
              <a:t>&gt; 100 members</a:t>
            </a:r>
          </a:p>
          <a:p>
            <a:pPr lvl="1"/>
            <a:r>
              <a:rPr lang="en-US" dirty="0">
                <a:solidFill>
                  <a:schemeClr val="bg1"/>
                </a:solidFill>
              </a:rPr>
              <a:t>Activities led by State Council</a:t>
            </a:r>
          </a:p>
          <a:p>
            <a:r>
              <a:rPr lang="en-US" dirty="0">
                <a:solidFill>
                  <a:schemeClr val="bg1"/>
                </a:solidFill>
              </a:rPr>
              <a:t>Chapter initiatives / committees</a:t>
            </a:r>
          </a:p>
          <a:p>
            <a:pPr lvl="1"/>
            <a:r>
              <a:rPr lang="en-US" dirty="0">
                <a:solidFill>
                  <a:schemeClr val="bg1"/>
                </a:solidFill>
              </a:rPr>
              <a:t>Legislation/ordinances</a:t>
            </a:r>
          </a:p>
          <a:p>
            <a:pPr lvl="1"/>
            <a:r>
              <a:rPr lang="en-US" dirty="0">
                <a:solidFill>
                  <a:schemeClr val="bg1"/>
                </a:solidFill>
              </a:rPr>
              <a:t>Education/outreach/engagement</a:t>
            </a:r>
          </a:p>
          <a:p>
            <a:pPr lvl="1"/>
            <a:r>
              <a:rPr lang="en-US" dirty="0" err="1">
                <a:solidFill>
                  <a:schemeClr val="bg1"/>
                </a:solidFill>
              </a:rPr>
              <a:t>DarkSky</a:t>
            </a:r>
            <a:r>
              <a:rPr lang="en-US" dirty="0">
                <a:solidFill>
                  <a:schemeClr val="bg1"/>
                </a:solidFill>
              </a:rPr>
              <a:t> places</a:t>
            </a:r>
          </a:p>
          <a:p>
            <a:pPr lvl="1"/>
            <a:r>
              <a:rPr lang="en-US" dirty="0">
                <a:solidFill>
                  <a:schemeClr val="bg1"/>
                </a:solidFill>
              </a:rPr>
              <a:t>Economic impact</a:t>
            </a:r>
          </a:p>
          <a:p>
            <a:r>
              <a:rPr lang="en-US" dirty="0">
                <a:solidFill>
                  <a:schemeClr val="bg1"/>
                </a:solidFill>
              </a:rPr>
              <a:t>Resources : </a:t>
            </a:r>
            <a:r>
              <a:rPr lang="en-US" dirty="0">
                <a:solidFill>
                  <a:schemeClr val="bg1"/>
                </a:solidFill>
                <a:hlinkClick r:id="rId3">
                  <a:extLst>
                    <a:ext uri="{A12FA001-AC4F-418D-AE19-62706E023703}">
                      <ahyp:hlinkClr xmlns:ahyp="http://schemas.microsoft.com/office/drawing/2018/hyperlinkcolor" val="tx"/>
                    </a:ext>
                  </a:extLst>
                </a:hlinkClick>
              </a:rPr>
              <a:t>nmdarksky.org  </a:t>
            </a:r>
            <a:r>
              <a:rPr lang="en-US" dirty="0">
                <a:solidFill>
                  <a:schemeClr val="bg1"/>
                </a:solidFill>
              </a:rPr>
              <a:t>web site</a:t>
            </a:r>
          </a:p>
          <a:p>
            <a:endParaRPr lang="en-US" dirty="0"/>
          </a:p>
        </p:txBody>
      </p:sp>
    </p:spTree>
    <p:extLst>
      <p:ext uri="{BB962C8B-B14F-4D97-AF65-F5344CB8AC3E}">
        <p14:creationId xmlns:p14="http://schemas.microsoft.com/office/powerpoint/2010/main" val="370767356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3B4DF4-288C-EDCA-C66E-D051D13F3290}"/>
              </a:ext>
            </a:extLst>
          </p:cNvPr>
          <p:cNvSpPr>
            <a:spLocks noGrp="1"/>
          </p:cNvSpPr>
          <p:nvPr>
            <p:ph type="title"/>
          </p:nvPr>
        </p:nvSpPr>
        <p:spPr>
          <a:xfrm>
            <a:off x="294502" y="25590"/>
            <a:ext cx="10515600" cy="1325563"/>
          </a:xfrm>
        </p:spPr>
        <p:txBody>
          <a:bodyPr/>
          <a:lstStyle/>
          <a:p>
            <a:r>
              <a:rPr lang="en-US" dirty="0">
                <a:solidFill>
                  <a:schemeClr val="bg1"/>
                </a:solidFill>
              </a:rPr>
              <a:t>Widespread interest in dark skies</a:t>
            </a:r>
          </a:p>
        </p:txBody>
      </p:sp>
      <p:sp>
        <p:nvSpPr>
          <p:cNvPr id="3" name="Content Placeholder 2">
            <a:extLst>
              <a:ext uri="{FF2B5EF4-FFF2-40B4-BE49-F238E27FC236}">
                <a16:creationId xmlns:a16="http://schemas.microsoft.com/office/drawing/2014/main" id="{8FB38B97-BC3E-291B-A2BD-BFD00506A12B}"/>
              </a:ext>
            </a:extLst>
          </p:cNvPr>
          <p:cNvSpPr>
            <a:spLocks noGrp="1"/>
          </p:cNvSpPr>
          <p:nvPr>
            <p:ph idx="1"/>
          </p:nvPr>
        </p:nvSpPr>
        <p:spPr>
          <a:xfrm>
            <a:off x="470338" y="1818290"/>
            <a:ext cx="5625662" cy="4351338"/>
          </a:xfrm>
        </p:spPr>
        <p:txBody>
          <a:bodyPr>
            <a:normAutofit fontScale="77500" lnSpcReduction="20000"/>
          </a:bodyPr>
          <a:lstStyle/>
          <a:p>
            <a:r>
              <a:rPr lang="en-US" dirty="0" err="1">
                <a:solidFill>
                  <a:schemeClr val="bg1"/>
                </a:solidFill>
              </a:rPr>
              <a:t>DarkSky</a:t>
            </a:r>
            <a:r>
              <a:rPr lang="en-US" dirty="0">
                <a:solidFill>
                  <a:schemeClr val="bg1"/>
                </a:solidFill>
              </a:rPr>
              <a:t> International and NM Chapter</a:t>
            </a:r>
          </a:p>
          <a:p>
            <a:r>
              <a:rPr lang="en-US" dirty="0">
                <a:solidFill>
                  <a:schemeClr val="bg1"/>
                </a:solidFill>
              </a:rPr>
              <a:t>Illuminating Engineering Society</a:t>
            </a:r>
          </a:p>
          <a:p>
            <a:r>
              <a:rPr lang="en-US" dirty="0">
                <a:solidFill>
                  <a:schemeClr val="bg1"/>
                </a:solidFill>
              </a:rPr>
              <a:t>Xerces Foundation</a:t>
            </a:r>
          </a:p>
          <a:p>
            <a:r>
              <a:rPr lang="en-US" dirty="0">
                <a:solidFill>
                  <a:schemeClr val="bg1"/>
                </a:solidFill>
              </a:rPr>
              <a:t>NM </a:t>
            </a:r>
            <a:r>
              <a:rPr lang="en-US" dirty="0" err="1">
                <a:solidFill>
                  <a:schemeClr val="bg1"/>
                </a:solidFill>
              </a:rPr>
              <a:t>Biopark</a:t>
            </a:r>
            <a:endParaRPr lang="en-US" dirty="0">
              <a:solidFill>
                <a:schemeClr val="bg1"/>
              </a:solidFill>
            </a:endParaRPr>
          </a:p>
          <a:p>
            <a:r>
              <a:rPr lang="en-US" dirty="0">
                <a:solidFill>
                  <a:schemeClr val="bg1"/>
                </a:solidFill>
              </a:rPr>
              <a:t>Mesilla Valley Audubon</a:t>
            </a:r>
          </a:p>
          <a:p>
            <a:r>
              <a:rPr lang="en-US" dirty="0">
                <a:solidFill>
                  <a:schemeClr val="bg1"/>
                </a:solidFill>
              </a:rPr>
              <a:t>Carroll Petrie Foundation</a:t>
            </a:r>
          </a:p>
          <a:p>
            <a:r>
              <a:rPr lang="en-US" dirty="0">
                <a:solidFill>
                  <a:schemeClr val="bg1"/>
                </a:solidFill>
              </a:rPr>
              <a:t>New Mexico Wilderness Alliance</a:t>
            </a:r>
          </a:p>
          <a:p>
            <a:r>
              <a:rPr lang="en-US" dirty="0">
                <a:solidFill>
                  <a:schemeClr val="bg1"/>
                </a:solidFill>
              </a:rPr>
              <a:t>Wilderness Society</a:t>
            </a:r>
          </a:p>
          <a:p>
            <a:r>
              <a:rPr lang="en-US" sz="2800" dirty="0">
                <a:solidFill>
                  <a:schemeClr val="bg1"/>
                </a:solidFill>
              </a:rPr>
              <a:t>Santa Fe Conservation Trust</a:t>
            </a:r>
          </a:p>
          <a:p>
            <a:r>
              <a:rPr lang="en-US" sz="2800" dirty="0">
                <a:solidFill>
                  <a:schemeClr val="bg1"/>
                </a:solidFill>
              </a:rPr>
              <a:t>Apache Point Observatory / NMSU</a:t>
            </a:r>
          </a:p>
          <a:p>
            <a:pPr marL="285750" indent="-285750">
              <a:buFont typeface="Arial" panose="020B0604020202020204" pitchFamily="34" charset="0"/>
              <a:buChar char="•"/>
            </a:pPr>
            <a:r>
              <a:rPr lang="en-US" sz="2800" dirty="0">
                <a:solidFill>
                  <a:schemeClr val="bg1"/>
                </a:solidFill>
              </a:rPr>
              <a:t>New Mexico Tech</a:t>
            </a:r>
          </a:p>
          <a:p>
            <a:pPr marL="285750" indent="-285750">
              <a:buFont typeface="Arial" panose="020B0604020202020204" pitchFamily="34" charset="0"/>
              <a:buChar char="•"/>
            </a:pPr>
            <a:r>
              <a:rPr lang="en-US" sz="2800" dirty="0">
                <a:solidFill>
                  <a:schemeClr val="bg1"/>
                </a:solidFill>
              </a:rPr>
              <a:t>Very Large Array</a:t>
            </a:r>
          </a:p>
          <a:p>
            <a:pPr marL="0" indent="0">
              <a:buNone/>
            </a:pPr>
            <a:endParaRPr lang="en-US" dirty="0">
              <a:solidFill>
                <a:schemeClr val="bg1"/>
              </a:solidFill>
            </a:endParaRPr>
          </a:p>
          <a:p>
            <a:endParaRPr lang="en-US" dirty="0"/>
          </a:p>
        </p:txBody>
      </p:sp>
      <p:sp>
        <p:nvSpPr>
          <p:cNvPr id="4" name="TextBox 3">
            <a:extLst>
              <a:ext uri="{FF2B5EF4-FFF2-40B4-BE49-F238E27FC236}">
                <a16:creationId xmlns:a16="http://schemas.microsoft.com/office/drawing/2014/main" id="{72F1DF59-D781-DC1A-D0B5-00E5C0B6125F}"/>
              </a:ext>
            </a:extLst>
          </p:cNvPr>
          <p:cNvSpPr txBox="1"/>
          <p:nvPr/>
        </p:nvSpPr>
        <p:spPr>
          <a:xfrm>
            <a:off x="6536015" y="1777967"/>
            <a:ext cx="5758958" cy="4431983"/>
          </a:xfrm>
          <a:prstGeom prst="rect">
            <a:avLst/>
          </a:prstGeom>
          <a:noFill/>
        </p:spPr>
        <p:txBody>
          <a:bodyPr wrap="square" rtlCol="0">
            <a:spAutoFit/>
          </a:bodyPr>
          <a:lstStyle/>
          <a:p>
            <a:pPr marL="342900" indent="-342900">
              <a:buFont typeface="Arial" panose="020B0604020202020204" pitchFamily="34" charset="0"/>
              <a:buChar char="•"/>
            </a:pPr>
            <a:r>
              <a:rPr lang="en-US" sz="2400" dirty="0">
                <a:solidFill>
                  <a:schemeClr val="bg1"/>
                </a:solidFill>
              </a:rPr>
              <a:t>NM True</a:t>
            </a:r>
          </a:p>
          <a:p>
            <a:pPr marL="342900" indent="-342900">
              <a:buFont typeface="Arial" panose="020B0604020202020204" pitchFamily="34" charset="0"/>
              <a:buChar char="•"/>
            </a:pPr>
            <a:r>
              <a:rPr lang="en-US" sz="2400" dirty="0">
                <a:solidFill>
                  <a:schemeClr val="bg1"/>
                </a:solidFill>
              </a:rPr>
              <a:t>NM State Land Office</a:t>
            </a:r>
          </a:p>
          <a:p>
            <a:pPr marL="342900" indent="-342900">
              <a:buFont typeface="Arial" panose="020B0604020202020204" pitchFamily="34" charset="0"/>
              <a:buChar char="•"/>
            </a:pPr>
            <a:r>
              <a:rPr lang="en-US" sz="2400" dirty="0">
                <a:solidFill>
                  <a:schemeClr val="bg1"/>
                </a:solidFill>
              </a:rPr>
              <a:t>BLM</a:t>
            </a:r>
          </a:p>
          <a:p>
            <a:pPr marL="342900" indent="-342900">
              <a:buFont typeface="Arial" panose="020B0604020202020204" pitchFamily="34" charset="0"/>
              <a:buChar char="•"/>
            </a:pPr>
            <a:r>
              <a:rPr lang="en-US" sz="2400" dirty="0">
                <a:solidFill>
                  <a:schemeClr val="bg1"/>
                </a:solidFill>
              </a:rPr>
              <a:t>National Park Service</a:t>
            </a:r>
          </a:p>
          <a:p>
            <a:pPr marL="342900" indent="-342900">
              <a:buFont typeface="Arial" panose="020B0604020202020204" pitchFamily="34" charset="0"/>
              <a:buChar char="•"/>
            </a:pPr>
            <a:r>
              <a:rPr lang="en-US" sz="2400" dirty="0" err="1">
                <a:solidFill>
                  <a:schemeClr val="bg1"/>
                </a:solidFill>
              </a:rPr>
              <a:t>Bandalier</a:t>
            </a:r>
            <a:r>
              <a:rPr lang="en-US" sz="2400" dirty="0">
                <a:solidFill>
                  <a:schemeClr val="bg1"/>
                </a:solidFill>
              </a:rPr>
              <a:t> National Monument</a:t>
            </a:r>
          </a:p>
          <a:p>
            <a:pPr marL="342900" indent="-342900">
              <a:buFont typeface="Arial" panose="020B0604020202020204" pitchFamily="34" charset="0"/>
              <a:buChar char="•"/>
            </a:pPr>
            <a:r>
              <a:rPr lang="en-US" sz="2400" dirty="0">
                <a:solidFill>
                  <a:schemeClr val="bg1"/>
                </a:solidFill>
              </a:rPr>
              <a:t>New Mexico Oil and Gas Association</a:t>
            </a:r>
          </a:p>
          <a:p>
            <a:pPr marL="342900" indent="-342900">
              <a:buFont typeface="Arial" panose="020B0604020202020204" pitchFamily="34" charset="0"/>
              <a:buChar char="•"/>
            </a:pPr>
            <a:r>
              <a:rPr lang="en-US" sz="2400" dirty="0">
                <a:solidFill>
                  <a:schemeClr val="bg1"/>
                </a:solidFill>
              </a:rPr>
              <a:t>Starfire Optical Range</a:t>
            </a:r>
          </a:p>
          <a:p>
            <a:pPr marL="342900" indent="-342900">
              <a:buFont typeface="Arial" panose="020B0604020202020204" pitchFamily="34" charset="0"/>
              <a:buChar char="•"/>
            </a:pPr>
            <a:r>
              <a:rPr lang="en-US" sz="2400" dirty="0">
                <a:solidFill>
                  <a:schemeClr val="bg1"/>
                </a:solidFill>
              </a:rPr>
              <a:t>Albuquerque Astronomical Society</a:t>
            </a:r>
          </a:p>
          <a:p>
            <a:pPr marL="342900" indent="-342900">
              <a:buFont typeface="Arial" panose="020B0604020202020204" pitchFamily="34" charset="0"/>
              <a:buChar char="•"/>
            </a:pPr>
            <a:r>
              <a:rPr lang="en-US" sz="2400" dirty="0">
                <a:solidFill>
                  <a:schemeClr val="bg1"/>
                </a:solidFill>
              </a:rPr>
              <a:t>Magdalena Astronomical Society</a:t>
            </a:r>
          </a:p>
          <a:p>
            <a:pPr marL="342900" indent="-342900">
              <a:buFont typeface="Arial" panose="020B0604020202020204" pitchFamily="34" charset="0"/>
              <a:buChar char="•"/>
            </a:pPr>
            <a:r>
              <a:rPr lang="en-US" sz="2400" dirty="0">
                <a:solidFill>
                  <a:schemeClr val="bg1"/>
                </a:solidFill>
              </a:rPr>
              <a:t>Warehouse I-10 At Gallery</a:t>
            </a:r>
          </a:p>
          <a:p>
            <a:pPr marL="342900" indent="-342900">
              <a:buFont typeface="Arial" panose="020B0604020202020204" pitchFamily="34" charset="0"/>
              <a:buChar char="•"/>
            </a:pPr>
            <a:r>
              <a:rPr lang="en-US" sz="2400" dirty="0">
                <a:solidFill>
                  <a:schemeClr val="bg1"/>
                </a:solidFill>
              </a:rPr>
              <a:t>Santa Fe New Mexican</a:t>
            </a:r>
          </a:p>
          <a:p>
            <a:endParaRPr lang="en-US" dirty="0"/>
          </a:p>
        </p:txBody>
      </p:sp>
      <p:sp>
        <p:nvSpPr>
          <p:cNvPr id="5" name="TextBox 4">
            <a:extLst>
              <a:ext uri="{FF2B5EF4-FFF2-40B4-BE49-F238E27FC236}">
                <a16:creationId xmlns:a16="http://schemas.microsoft.com/office/drawing/2014/main" id="{DDAEFEE8-791E-9453-811F-EBA354D727DE}"/>
              </a:ext>
            </a:extLst>
          </p:cNvPr>
          <p:cNvSpPr txBox="1"/>
          <p:nvPr/>
        </p:nvSpPr>
        <p:spPr>
          <a:xfrm>
            <a:off x="294502" y="1059255"/>
            <a:ext cx="12000471" cy="461665"/>
          </a:xfrm>
          <a:prstGeom prst="rect">
            <a:avLst/>
          </a:prstGeom>
          <a:noFill/>
        </p:spPr>
        <p:txBody>
          <a:bodyPr wrap="square" rtlCol="0">
            <a:spAutoFit/>
          </a:bodyPr>
          <a:lstStyle/>
          <a:p>
            <a:r>
              <a:rPr lang="en-US" sz="2400" dirty="0">
                <a:solidFill>
                  <a:schemeClr val="bg1"/>
                </a:solidFill>
              </a:rPr>
              <a:t>Stakeholder meeting in December 2023 attracted interest from many perspectives:</a:t>
            </a:r>
          </a:p>
        </p:txBody>
      </p:sp>
    </p:spTree>
    <p:extLst>
      <p:ext uri="{BB962C8B-B14F-4D97-AF65-F5344CB8AC3E}">
        <p14:creationId xmlns:p14="http://schemas.microsoft.com/office/powerpoint/2010/main" val="332019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9C6B02-83AD-D58B-B835-EAA698056EBD}"/>
              </a:ext>
            </a:extLst>
          </p:cNvPr>
          <p:cNvSpPr>
            <a:spLocks noGrp="1"/>
          </p:cNvSpPr>
          <p:nvPr>
            <p:ph type="title"/>
          </p:nvPr>
        </p:nvSpPr>
        <p:spPr>
          <a:xfrm>
            <a:off x="593124" y="365125"/>
            <a:ext cx="11059298" cy="1325563"/>
          </a:xfrm>
        </p:spPr>
        <p:txBody>
          <a:bodyPr/>
          <a:lstStyle/>
          <a:p>
            <a:r>
              <a:rPr lang="en-US" dirty="0">
                <a:solidFill>
                  <a:schemeClr val="bg1"/>
                </a:solidFill>
              </a:rPr>
              <a:t>Why revise the Night Sky Protection Act (NSPA)?</a:t>
            </a:r>
          </a:p>
        </p:txBody>
      </p:sp>
      <p:sp>
        <p:nvSpPr>
          <p:cNvPr id="3" name="Content Placeholder 2">
            <a:extLst>
              <a:ext uri="{FF2B5EF4-FFF2-40B4-BE49-F238E27FC236}">
                <a16:creationId xmlns:a16="http://schemas.microsoft.com/office/drawing/2014/main" id="{AA295950-D915-8871-009F-8CB4EE475158}"/>
              </a:ext>
            </a:extLst>
          </p:cNvPr>
          <p:cNvSpPr>
            <a:spLocks noGrp="1"/>
          </p:cNvSpPr>
          <p:nvPr>
            <p:ph idx="1"/>
          </p:nvPr>
        </p:nvSpPr>
        <p:spPr/>
        <p:txBody>
          <a:bodyPr/>
          <a:lstStyle/>
          <a:p>
            <a:r>
              <a:rPr lang="en-US" dirty="0">
                <a:solidFill>
                  <a:schemeClr val="bg1"/>
                </a:solidFill>
              </a:rPr>
              <a:t>NM was a pioneer, passing the NSPA in 1990</a:t>
            </a:r>
          </a:p>
          <a:p>
            <a:r>
              <a:rPr lang="en-US" dirty="0">
                <a:solidFill>
                  <a:schemeClr val="bg1"/>
                </a:solidFill>
              </a:rPr>
              <a:t>However, much has changed since 1999</a:t>
            </a:r>
          </a:p>
          <a:p>
            <a:pPr lvl="1"/>
            <a:r>
              <a:rPr lang="en-US" dirty="0">
                <a:solidFill>
                  <a:schemeClr val="bg1"/>
                </a:solidFill>
              </a:rPr>
              <a:t>New technology</a:t>
            </a:r>
          </a:p>
          <a:p>
            <a:pPr lvl="1"/>
            <a:r>
              <a:rPr lang="en-US" dirty="0">
                <a:solidFill>
                  <a:schemeClr val="bg1"/>
                </a:solidFill>
              </a:rPr>
              <a:t>New appreciation of the importance of natural night skies</a:t>
            </a:r>
          </a:p>
          <a:p>
            <a:pPr lvl="1"/>
            <a:r>
              <a:rPr lang="en-US" dirty="0">
                <a:solidFill>
                  <a:schemeClr val="bg1"/>
                </a:solidFill>
              </a:rPr>
              <a:t>New appreciation of the value of responsible lighting</a:t>
            </a:r>
          </a:p>
          <a:p>
            <a:pPr lvl="1"/>
            <a:r>
              <a:rPr lang="en-US" dirty="0">
                <a:solidFill>
                  <a:schemeClr val="bg1"/>
                </a:solidFill>
              </a:rPr>
              <a:t>New appreciation of the value of </a:t>
            </a:r>
            <a:r>
              <a:rPr lang="en-US" dirty="0" err="1">
                <a:solidFill>
                  <a:schemeClr val="bg1"/>
                </a:solidFill>
              </a:rPr>
              <a:t>astrotourism</a:t>
            </a:r>
            <a:endParaRPr lang="en-US" dirty="0">
              <a:solidFill>
                <a:schemeClr val="bg1"/>
              </a:solidFill>
            </a:endParaRPr>
          </a:p>
          <a:p>
            <a:r>
              <a:rPr lang="en-US" dirty="0">
                <a:solidFill>
                  <a:schemeClr val="bg1"/>
                </a:solidFill>
              </a:rPr>
              <a:t>Artificial light at night has continued to bleed across the state</a:t>
            </a:r>
          </a:p>
          <a:p>
            <a:pPr marL="0" indent="0">
              <a:buNone/>
            </a:pPr>
            <a:endParaRPr lang="en-US" dirty="0"/>
          </a:p>
        </p:txBody>
      </p:sp>
    </p:spTree>
    <p:extLst>
      <p:ext uri="{BB962C8B-B14F-4D97-AF65-F5344CB8AC3E}">
        <p14:creationId xmlns:p14="http://schemas.microsoft.com/office/powerpoint/2010/main" val="39563004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5" name="Content Placeholder 4" descr="A map of different colors&#10;&#10;Description automatically generated">
            <a:extLst>
              <a:ext uri="{FF2B5EF4-FFF2-40B4-BE49-F238E27FC236}">
                <a16:creationId xmlns:a16="http://schemas.microsoft.com/office/drawing/2014/main" id="{571A1265-A542-3BF9-D038-B9220A886B20}"/>
              </a:ext>
            </a:extLst>
          </p:cNvPr>
          <p:cNvPicPr>
            <a:picLocks noGrp="1" noChangeAspect="1"/>
          </p:cNvPicPr>
          <p:nvPr>
            <p:ph idx="1"/>
          </p:nvPr>
        </p:nvPicPr>
        <p:blipFill>
          <a:blip r:embed="rId2"/>
          <a:stretch>
            <a:fillRect/>
          </a:stretch>
        </p:blipFill>
        <p:spPr>
          <a:xfrm>
            <a:off x="838200" y="1421028"/>
            <a:ext cx="4914014" cy="4871550"/>
          </a:xfrm>
        </p:spPr>
      </p:pic>
      <p:pic>
        <p:nvPicPr>
          <p:cNvPr id="7" name="Picture 6" descr="A map of different colors&#10;&#10;Description automatically generated">
            <a:extLst>
              <a:ext uri="{FF2B5EF4-FFF2-40B4-BE49-F238E27FC236}">
                <a16:creationId xmlns:a16="http://schemas.microsoft.com/office/drawing/2014/main" id="{DC7B1903-4DD3-2434-D707-839A7F40319E}"/>
              </a:ext>
            </a:extLst>
          </p:cNvPr>
          <p:cNvPicPr>
            <a:picLocks noChangeAspect="1"/>
          </p:cNvPicPr>
          <p:nvPr/>
        </p:nvPicPr>
        <p:blipFill>
          <a:blip r:embed="rId3"/>
          <a:stretch>
            <a:fillRect/>
          </a:stretch>
        </p:blipFill>
        <p:spPr>
          <a:xfrm>
            <a:off x="5839329" y="1427405"/>
            <a:ext cx="5163986" cy="4871550"/>
          </a:xfrm>
          <a:prstGeom prst="rect">
            <a:avLst/>
          </a:prstGeom>
        </p:spPr>
      </p:pic>
      <p:sp>
        <p:nvSpPr>
          <p:cNvPr id="8" name="TextBox 7">
            <a:extLst>
              <a:ext uri="{FF2B5EF4-FFF2-40B4-BE49-F238E27FC236}">
                <a16:creationId xmlns:a16="http://schemas.microsoft.com/office/drawing/2014/main" id="{FE75AFE8-99F8-8DA9-A5C8-E9279079E93A}"/>
              </a:ext>
            </a:extLst>
          </p:cNvPr>
          <p:cNvSpPr txBox="1"/>
          <p:nvPr/>
        </p:nvSpPr>
        <p:spPr>
          <a:xfrm>
            <a:off x="1803846" y="1051696"/>
            <a:ext cx="2953265" cy="369332"/>
          </a:xfrm>
          <a:prstGeom prst="rect">
            <a:avLst/>
          </a:prstGeom>
          <a:noFill/>
        </p:spPr>
        <p:txBody>
          <a:bodyPr wrap="square" rtlCol="0">
            <a:spAutoFit/>
          </a:bodyPr>
          <a:lstStyle/>
          <a:p>
            <a:r>
              <a:rPr lang="en-US" dirty="0">
                <a:solidFill>
                  <a:schemeClr val="bg1"/>
                </a:solidFill>
              </a:rPr>
              <a:t>2006 light pollution</a:t>
            </a:r>
          </a:p>
        </p:txBody>
      </p:sp>
      <p:sp>
        <p:nvSpPr>
          <p:cNvPr id="9" name="TextBox 8">
            <a:extLst>
              <a:ext uri="{FF2B5EF4-FFF2-40B4-BE49-F238E27FC236}">
                <a16:creationId xmlns:a16="http://schemas.microsoft.com/office/drawing/2014/main" id="{F3D2E0D9-05B6-4662-9486-BA377712E77A}"/>
              </a:ext>
            </a:extLst>
          </p:cNvPr>
          <p:cNvSpPr txBox="1"/>
          <p:nvPr/>
        </p:nvSpPr>
        <p:spPr>
          <a:xfrm>
            <a:off x="6597691" y="1051696"/>
            <a:ext cx="2681416" cy="646331"/>
          </a:xfrm>
          <a:prstGeom prst="rect">
            <a:avLst/>
          </a:prstGeom>
          <a:noFill/>
        </p:spPr>
        <p:txBody>
          <a:bodyPr wrap="square" rtlCol="0">
            <a:spAutoFit/>
          </a:bodyPr>
          <a:lstStyle/>
          <a:p>
            <a:r>
              <a:rPr lang="en-US" dirty="0">
                <a:solidFill>
                  <a:schemeClr val="bg1"/>
                </a:solidFill>
              </a:rPr>
              <a:t>2022  Light pollution</a:t>
            </a:r>
          </a:p>
          <a:p>
            <a:endParaRPr lang="en-US" dirty="0"/>
          </a:p>
        </p:txBody>
      </p:sp>
      <p:sp>
        <p:nvSpPr>
          <p:cNvPr id="10" name="TextBox 9">
            <a:extLst>
              <a:ext uri="{FF2B5EF4-FFF2-40B4-BE49-F238E27FC236}">
                <a16:creationId xmlns:a16="http://schemas.microsoft.com/office/drawing/2014/main" id="{6A6DCE72-9B35-03B9-F576-AF064E1173D9}"/>
              </a:ext>
            </a:extLst>
          </p:cNvPr>
          <p:cNvSpPr txBox="1"/>
          <p:nvPr/>
        </p:nvSpPr>
        <p:spPr>
          <a:xfrm>
            <a:off x="7031421" y="6474941"/>
            <a:ext cx="4322379" cy="369332"/>
          </a:xfrm>
          <a:prstGeom prst="rect">
            <a:avLst/>
          </a:prstGeom>
          <a:noFill/>
        </p:spPr>
        <p:txBody>
          <a:bodyPr wrap="square" rtlCol="0">
            <a:spAutoFit/>
          </a:bodyPr>
          <a:lstStyle/>
          <a:p>
            <a:r>
              <a:rPr lang="en-US" dirty="0">
                <a:solidFill>
                  <a:schemeClr val="bg1"/>
                </a:solidFill>
              </a:rPr>
              <a:t>https://</a:t>
            </a:r>
            <a:r>
              <a:rPr lang="en-US" dirty="0" err="1">
                <a:solidFill>
                  <a:schemeClr val="bg1"/>
                </a:solidFill>
              </a:rPr>
              <a:t>djlorenz.github.io</a:t>
            </a:r>
            <a:r>
              <a:rPr lang="en-US" dirty="0">
                <a:solidFill>
                  <a:schemeClr val="bg1"/>
                </a:solidFill>
              </a:rPr>
              <a:t>/astronomy</a:t>
            </a:r>
          </a:p>
        </p:txBody>
      </p:sp>
    </p:spTree>
    <p:extLst>
      <p:ext uri="{BB962C8B-B14F-4D97-AF65-F5344CB8AC3E}">
        <p14:creationId xmlns:p14="http://schemas.microsoft.com/office/powerpoint/2010/main" val="26310263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0D34ED-2BA4-D478-3033-A791F0F341BB}"/>
              </a:ext>
            </a:extLst>
          </p:cNvPr>
          <p:cNvSpPr>
            <a:spLocks noGrp="1"/>
          </p:cNvSpPr>
          <p:nvPr>
            <p:ph type="title"/>
          </p:nvPr>
        </p:nvSpPr>
        <p:spPr/>
        <p:txBody>
          <a:bodyPr/>
          <a:lstStyle/>
          <a:p>
            <a:r>
              <a:rPr lang="en-US" dirty="0">
                <a:solidFill>
                  <a:schemeClr val="bg1"/>
                </a:solidFill>
              </a:rPr>
              <a:t>Proposed revisions : stop the bleeding!</a:t>
            </a:r>
          </a:p>
        </p:txBody>
      </p:sp>
      <p:sp>
        <p:nvSpPr>
          <p:cNvPr id="3" name="Content Placeholder 2">
            <a:extLst>
              <a:ext uri="{FF2B5EF4-FFF2-40B4-BE49-F238E27FC236}">
                <a16:creationId xmlns:a16="http://schemas.microsoft.com/office/drawing/2014/main" id="{808B94E4-CE9D-F5A7-0962-64F9841018C5}"/>
              </a:ext>
            </a:extLst>
          </p:cNvPr>
          <p:cNvSpPr>
            <a:spLocks noGrp="1"/>
          </p:cNvSpPr>
          <p:nvPr>
            <p:ph idx="1"/>
          </p:nvPr>
        </p:nvSpPr>
        <p:spPr/>
        <p:txBody>
          <a:bodyPr>
            <a:normAutofit fontScale="92500" lnSpcReduction="10000"/>
          </a:bodyPr>
          <a:lstStyle/>
          <a:p>
            <a:r>
              <a:rPr lang="en-US" dirty="0">
                <a:solidFill>
                  <a:schemeClr val="bg1"/>
                </a:solidFill>
              </a:rPr>
              <a:t>Revise the definition of shielding </a:t>
            </a:r>
          </a:p>
          <a:p>
            <a:pPr lvl="1"/>
            <a:r>
              <a:rPr lang="en-US" dirty="0">
                <a:solidFill>
                  <a:schemeClr val="bg1"/>
                </a:solidFill>
              </a:rPr>
              <a:t>Restrict light to 80 degrees from straight down (nadir)</a:t>
            </a:r>
          </a:p>
          <a:p>
            <a:pPr lvl="1"/>
            <a:r>
              <a:rPr lang="en-US" dirty="0">
                <a:solidFill>
                  <a:schemeClr val="bg1"/>
                </a:solidFill>
              </a:rPr>
              <a:t>Revise what lighting is exempt: don’t specify using (obsolete) watts</a:t>
            </a:r>
          </a:p>
          <a:p>
            <a:r>
              <a:rPr lang="en-US" dirty="0">
                <a:solidFill>
                  <a:schemeClr val="bg1"/>
                </a:solidFill>
              </a:rPr>
              <a:t>Require all new lighting to be shielded per new definition</a:t>
            </a:r>
          </a:p>
          <a:p>
            <a:r>
              <a:rPr lang="en-US" dirty="0">
                <a:solidFill>
                  <a:schemeClr val="bg1"/>
                </a:solidFill>
              </a:rPr>
              <a:t>Existing lighting does not need to be changed, but should be extinguished by 11:00pm if not on a auto-shutoff</a:t>
            </a:r>
          </a:p>
          <a:p>
            <a:r>
              <a:rPr lang="en-US" dirty="0">
                <a:solidFill>
                  <a:schemeClr val="bg1"/>
                </a:solidFill>
              </a:rPr>
              <a:t>Remove exemptions for</a:t>
            </a:r>
          </a:p>
          <a:p>
            <a:pPr lvl="1"/>
            <a:r>
              <a:rPr lang="en-US" dirty="0">
                <a:solidFill>
                  <a:schemeClr val="bg1"/>
                </a:solidFill>
              </a:rPr>
              <a:t>Highway advertising (but not navigation)</a:t>
            </a:r>
            <a:r>
              <a:rPr lang="en-US" sz="1800" b="0" i="0" u="none" strike="noStrike" dirty="0">
                <a:solidFill>
                  <a:schemeClr val="bg1"/>
                </a:solidFill>
                <a:effectLst/>
                <a:latin typeface="Arial" panose="020B0604020202020204" pitchFamily="34" charset="0"/>
              </a:rPr>
              <a:t> </a:t>
            </a:r>
          </a:p>
          <a:p>
            <a:pPr lvl="1"/>
            <a:r>
              <a:rPr lang="en-US" dirty="0">
                <a:solidFill>
                  <a:schemeClr val="bg1"/>
                </a:solidFill>
                <a:latin typeface="Arial" panose="020B0604020202020204" pitchFamily="34" charset="0"/>
              </a:rPr>
              <a:t>fa</a:t>
            </a:r>
            <a:r>
              <a:rPr lang="en-US" b="0" i="0" u="none" strike="noStrike" dirty="0">
                <a:solidFill>
                  <a:schemeClr val="bg1"/>
                </a:solidFill>
                <a:effectLst/>
                <a:latin typeface="Arial" panose="020B0604020202020204" pitchFamily="34" charset="0"/>
              </a:rPr>
              <a:t>rms, ranches, dairies, feedlots or industrial, mining or oil and gas facilities</a:t>
            </a:r>
          </a:p>
          <a:p>
            <a:pPr lvl="2"/>
            <a:r>
              <a:rPr lang="en-US" dirty="0">
                <a:solidFill>
                  <a:schemeClr val="bg1"/>
                </a:solidFill>
              </a:rPr>
              <a:t>But extend implementation until 2027</a:t>
            </a:r>
          </a:p>
          <a:p>
            <a:pPr lvl="2"/>
            <a:r>
              <a:rPr lang="en-US" dirty="0">
                <a:solidFill>
                  <a:schemeClr val="bg1"/>
                </a:solidFill>
              </a:rPr>
              <a:t>Don’t require existing lighting to be extinguished</a:t>
            </a:r>
          </a:p>
          <a:p>
            <a:pPr lvl="1"/>
            <a:endParaRPr lang="en-US" dirty="0"/>
          </a:p>
        </p:txBody>
      </p:sp>
    </p:spTree>
    <p:extLst>
      <p:ext uri="{BB962C8B-B14F-4D97-AF65-F5344CB8AC3E}">
        <p14:creationId xmlns:p14="http://schemas.microsoft.com/office/powerpoint/2010/main" val="11089080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33373-0F26-6C15-AA76-5559A289F4C5}"/>
              </a:ext>
            </a:extLst>
          </p:cNvPr>
          <p:cNvSpPr>
            <a:spLocks noGrp="1"/>
          </p:cNvSpPr>
          <p:nvPr>
            <p:ph type="title"/>
          </p:nvPr>
        </p:nvSpPr>
        <p:spPr/>
        <p:txBody>
          <a:bodyPr/>
          <a:lstStyle/>
          <a:p>
            <a:r>
              <a:rPr lang="en-US" dirty="0">
                <a:solidFill>
                  <a:schemeClr val="bg1"/>
                </a:solidFill>
              </a:rPr>
              <a:t>Responsible lighting is achievable and has positive impact</a:t>
            </a:r>
          </a:p>
        </p:txBody>
      </p:sp>
      <p:pic>
        <p:nvPicPr>
          <p:cNvPr id="5" name="Content Placeholder 4" descr="A factory with lights at night&#10;&#10;Description automatically generated with medium confidence">
            <a:extLst>
              <a:ext uri="{FF2B5EF4-FFF2-40B4-BE49-F238E27FC236}">
                <a16:creationId xmlns:a16="http://schemas.microsoft.com/office/drawing/2014/main" id="{32962B0E-023A-9227-ABD4-EE804EC43FA1}"/>
              </a:ext>
            </a:extLst>
          </p:cNvPr>
          <p:cNvPicPr>
            <a:picLocks noGrp="1" noChangeAspect="1"/>
          </p:cNvPicPr>
          <p:nvPr>
            <p:ph idx="1"/>
          </p:nvPr>
        </p:nvPicPr>
        <p:blipFill>
          <a:blip r:embed="rId3"/>
          <a:stretch>
            <a:fillRect/>
          </a:stretch>
        </p:blipFill>
        <p:spPr>
          <a:xfrm>
            <a:off x="502428" y="2463454"/>
            <a:ext cx="6329296" cy="3036443"/>
          </a:xfrm>
        </p:spPr>
      </p:pic>
      <p:sp>
        <p:nvSpPr>
          <p:cNvPr id="6" name="TextBox 5">
            <a:extLst>
              <a:ext uri="{FF2B5EF4-FFF2-40B4-BE49-F238E27FC236}">
                <a16:creationId xmlns:a16="http://schemas.microsoft.com/office/drawing/2014/main" id="{6D24D236-74EF-67B3-BFF9-2C06E5CEB2BB}"/>
              </a:ext>
            </a:extLst>
          </p:cNvPr>
          <p:cNvSpPr txBox="1"/>
          <p:nvPr/>
        </p:nvSpPr>
        <p:spPr>
          <a:xfrm>
            <a:off x="7409793" y="1445741"/>
            <a:ext cx="4572000" cy="4524315"/>
          </a:xfrm>
          <a:prstGeom prst="rect">
            <a:avLst/>
          </a:prstGeom>
          <a:noFill/>
        </p:spPr>
        <p:txBody>
          <a:bodyPr wrap="square" rtlCol="0">
            <a:spAutoFit/>
          </a:bodyPr>
          <a:lstStyle/>
          <a:p>
            <a:pPr marL="171450" indent="-171450">
              <a:buFont typeface="Arial" panose="020B0604020202020204" pitchFamily="34" charset="0"/>
              <a:buChar char="•"/>
            </a:pPr>
            <a:r>
              <a:rPr lang="en-US" sz="1600" b="0" i="0" dirty="0">
                <a:solidFill>
                  <a:schemeClr val="bg1"/>
                </a:solidFill>
                <a:effectLst/>
                <a:latin typeface="ZurichBT"/>
              </a:rPr>
              <a:t>“Consistent with our core values, HEP is always looking for ways to be a good steward of our environment and to give back to the communities where we live and work. The Dark Skies program not only helps us achieve this goal, but also makes the facility safer” </a:t>
            </a:r>
            <a:r>
              <a:rPr lang="en-US" sz="1600" dirty="0">
                <a:solidFill>
                  <a:schemeClr val="bg1"/>
                </a:solidFill>
                <a:latin typeface="ZurichBT"/>
              </a:rPr>
              <a:t> --</a:t>
            </a:r>
            <a:r>
              <a:rPr lang="en-US" sz="1600" b="0" i="1" dirty="0">
                <a:solidFill>
                  <a:schemeClr val="bg1"/>
                </a:solidFill>
                <a:effectLst/>
                <a:latin typeface="ZurichBT"/>
              </a:rPr>
              <a:t>Jarrell </a:t>
            </a:r>
            <a:r>
              <a:rPr lang="en-US" sz="1600" b="0" i="1" dirty="0" err="1">
                <a:solidFill>
                  <a:schemeClr val="bg1"/>
                </a:solidFill>
                <a:effectLst/>
                <a:latin typeface="ZurichBT"/>
              </a:rPr>
              <a:t>Shircliff</a:t>
            </a:r>
            <a:r>
              <a:rPr lang="en-US" sz="1600" b="0" i="1" dirty="0">
                <a:solidFill>
                  <a:schemeClr val="bg1"/>
                </a:solidFill>
                <a:effectLst/>
                <a:latin typeface="ZurichBT"/>
              </a:rPr>
              <a:t>, Director of Operations for Howard Energy Partners</a:t>
            </a:r>
          </a:p>
          <a:p>
            <a:pPr marL="171450" indent="-171450">
              <a:buFont typeface="Arial" panose="020B0604020202020204" pitchFamily="34" charset="0"/>
              <a:buChar char="•"/>
            </a:pPr>
            <a:r>
              <a:rPr lang="en-US" sz="1600" b="0" i="0" dirty="0">
                <a:solidFill>
                  <a:srgbClr val="000000"/>
                </a:solidFill>
                <a:effectLst/>
                <a:latin typeface="linotype-sabon"/>
              </a:rPr>
              <a:t>“</a:t>
            </a:r>
          </a:p>
          <a:p>
            <a:pPr marL="171450" indent="-171450">
              <a:buFont typeface="Arial" panose="020B0604020202020204" pitchFamily="34" charset="0"/>
              <a:buChar char="•"/>
            </a:pPr>
            <a:r>
              <a:rPr lang="en-US" sz="1600" b="0" i="0" dirty="0">
                <a:solidFill>
                  <a:schemeClr val="bg1"/>
                </a:solidFill>
                <a:effectLst/>
                <a:latin typeface="linotype-sabon"/>
              </a:rPr>
              <a:t>“You get the right kind of lights and space them out in the right way and it’s actually better lit up. There’s fewer dark spots, you don’t have guys tripping over stuff”  -- </a:t>
            </a:r>
            <a:r>
              <a:rPr lang="en-US" sz="1600" b="0" i="1" dirty="0">
                <a:solidFill>
                  <a:schemeClr val="bg1"/>
                </a:solidFill>
                <a:effectLst/>
                <a:latin typeface="linotype-sabon"/>
              </a:rPr>
              <a:t>Chris Gafford, safety manager at Callon Petroleum</a:t>
            </a:r>
            <a:br>
              <a:rPr lang="en-US" sz="1600" dirty="0">
                <a:solidFill>
                  <a:schemeClr val="bg1"/>
                </a:solidFill>
                <a:latin typeface="linotype-sabon"/>
              </a:rPr>
            </a:br>
            <a:endParaRPr lang="en-US" sz="1600" b="0" i="0" dirty="0">
              <a:solidFill>
                <a:schemeClr val="bg1"/>
              </a:solidFill>
              <a:effectLst/>
              <a:latin typeface="linotype-sabon"/>
            </a:endParaRPr>
          </a:p>
          <a:p>
            <a:pPr marL="171450" indent="-171450">
              <a:buFont typeface="Arial" panose="020B0604020202020204" pitchFamily="34" charset="0"/>
              <a:buChar char="•"/>
            </a:pPr>
            <a:r>
              <a:rPr lang="en-US" sz="1600" b="0" dirty="0">
                <a:solidFill>
                  <a:schemeClr val="bg1"/>
                </a:solidFill>
                <a:effectLst/>
                <a:latin typeface="brandon-grotesque"/>
              </a:rPr>
              <a:t>“The employees love it! One commented that he could actually see the equipment and where he was walking now” </a:t>
            </a:r>
            <a:r>
              <a:rPr lang="en-US" sz="1600" b="0" i="1" dirty="0">
                <a:solidFill>
                  <a:schemeClr val="bg1"/>
                </a:solidFill>
                <a:effectLst/>
                <a:latin typeface="brandon-grotesque"/>
              </a:rPr>
              <a:t>– Olivia McNamara, Manager HSE, WPX Energy</a:t>
            </a:r>
            <a:r>
              <a:rPr lang="en-US" sz="1600" b="0" i="0" dirty="0">
                <a:solidFill>
                  <a:schemeClr val="bg1"/>
                </a:solidFill>
                <a:effectLst/>
                <a:latin typeface="brandon-grotesque"/>
              </a:rPr>
              <a:t> </a:t>
            </a:r>
            <a:endParaRPr lang="en-US" sz="1600" dirty="0">
              <a:solidFill>
                <a:schemeClr val="bg1"/>
              </a:solidFill>
            </a:endParaRPr>
          </a:p>
        </p:txBody>
      </p:sp>
    </p:spTree>
    <p:extLst>
      <p:ext uri="{BB962C8B-B14F-4D97-AF65-F5344CB8AC3E}">
        <p14:creationId xmlns:p14="http://schemas.microsoft.com/office/powerpoint/2010/main" val="13462524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87E44-5F39-9641-5F53-E1BC421F1F4B}"/>
              </a:ext>
            </a:extLst>
          </p:cNvPr>
          <p:cNvSpPr>
            <a:spLocks noGrp="1"/>
          </p:cNvSpPr>
          <p:nvPr>
            <p:ph type="title"/>
          </p:nvPr>
        </p:nvSpPr>
        <p:spPr/>
        <p:txBody>
          <a:bodyPr/>
          <a:lstStyle/>
          <a:p>
            <a:r>
              <a:rPr lang="en-US" dirty="0">
                <a:solidFill>
                  <a:schemeClr val="bg1"/>
                </a:solidFill>
              </a:rPr>
              <a:t>Q&amp;A and Discussion</a:t>
            </a:r>
          </a:p>
        </p:txBody>
      </p:sp>
      <p:sp>
        <p:nvSpPr>
          <p:cNvPr id="3" name="Content Placeholder 2">
            <a:extLst>
              <a:ext uri="{FF2B5EF4-FFF2-40B4-BE49-F238E27FC236}">
                <a16:creationId xmlns:a16="http://schemas.microsoft.com/office/drawing/2014/main" id="{6614CEC1-A6F4-4344-DA3D-34FDBA79D48B}"/>
              </a:ext>
            </a:extLst>
          </p:cNvPr>
          <p:cNvSpPr>
            <a:spLocks noGrp="1"/>
          </p:cNvSpPr>
          <p:nvPr>
            <p:ph idx="1"/>
          </p:nvPr>
        </p:nvSpPr>
        <p:spPr/>
        <p:txBody>
          <a:bodyPr/>
          <a:lstStyle/>
          <a:p>
            <a:r>
              <a:rPr lang="en-US" dirty="0">
                <a:solidFill>
                  <a:schemeClr val="bg1"/>
                </a:solidFill>
              </a:rPr>
              <a:t>We want to address concerns and enlist support!</a:t>
            </a:r>
          </a:p>
        </p:txBody>
      </p:sp>
    </p:spTree>
    <p:extLst>
      <p:ext uri="{BB962C8B-B14F-4D97-AF65-F5344CB8AC3E}">
        <p14:creationId xmlns:p14="http://schemas.microsoft.com/office/powerpoint/2010/main" val="398367493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131</TotalTime>
  <Words>639</Words>
  <Application>Microsoft Macintosh PowerPoint</Application>
  <PresentationFormat>Widescreen</PresentationFormat>
  <Paragraphs>82</Paragraphs>
  <Slides>9</Slides>
  <Notes>1</Notes>
  <HiddenSlides>0</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9</vt:i4>
      </vt:variant>
    </vt:vector>
  </HeadingPairs>
  <TitlesOfParts>
    <vt:vector size="19" baseType="lpstr">
      <vt:lpstr>Aptos</vt:lpstr>
      <vt:lpstr>Aptos Display</vt:lpstr>
      <vt:lpstr>Arial</vt:lpstr>
      <vt:lpstr>brandon-grotesque</vt:lpstr>
      <vt:lpstr>Calibri</vt:lpstr>
      <vt:lpstr>Calibri Light</vt:lpstr>
      <vt:lpstr>linotype-sabon</vt:lpstr>
      <vt:lpstr>ZurichBT</vt:lpstr>
      <vt:lpstr>Office Theme</vt:lpstr>
      <vt:lpstr>1_Office Theme</vt:lpstr>
      <vt:lpstr>Responsible lighting and protecting the night sky: revising the NM Night Sky Protection Act</vt:lpstr>
      <vt:lpstr>Values of responsible lighting and a natural night sky</vt:lpstr>
      <vt:lpstr>New Mexico DarkSky</vt:lpstr>
      <vt:lpstr>Widespread interest in dark skies</vt:lpstr>
      <vt:lpstr>Why revise the Night Sky Protection Act (NSPA)?</vt:lpstr>
      <vt:lpstr>PowerPoint Presentation</vt:lpstr>
      <vt:lpstr>Proposed revisions : stop the bleeding!</vt:lpstr>
      <vt:lpstr>Responsible lighting is achievable and has positive impact</vt:lpstr>
      <vt:lpstr>Q&amp;A and Discussion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Jon Holtzman</dc:creator>
  <cp:lastModifiedBy>Jon Holtzman</cp:lastModifiedBy>
  <cp:revision>11</cp:revision>
  <dcterms:created xsi:type="dcterms:W3CDTF">2024-10-21T14:37:22Z</dcterms:created>
  <dcterms:modified xsi:type="dcterms:W3CDTF">2024-10-21T16:50:37Z</dcterms:modified>
</cp:coreProperties>
</file>