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342" r:id="rId7"/>
    <p:sldId id="345" r:id="rId8"/>
    <p:sldId id="297" r:id="rId9"/>
    <p:sldId id="350" r:id="rId10"/>
    <p:sldId id="352" r:id="rId11"/>
    <p:sldId id="354" r:id="rId12"/>
    <p:sldId id="353" r:id="rId13"/>
    <p:sldId id="344" r:id="rId14"/>
    <p:sldId id="347" r:id="rId15"/>
    <p:sldId id="346" r:id="rId16"/>
    <p:sldId id="348" r:id="rId17"/>
    <p:sldId id="357" r:id="rId18"/>
    <p:sldId id="358" r:id="rId19"/>
    <p:sldId id="359" r:id="rId20"/>
    <p:sldId id="360" r:id="rId21"/>
    <p:sldId id="349" r:id="rId22"/>
    <p:sldId id="308" r:id="rId23"/>
    <p:sldId id="270" r:id="rId24"/>
    <p:sldId id="309" r:id="rId25"/>
    <p:sldId id="310" r:id="rId26"/>
    <p:sldId id="311" r:id="rId27"/>
    <p:sldId id="312" r:id="rId28"/>
    <p:sldId id="313" r:id="rId29"/>
    <p:sldId id="269" r:id="rId30"/>
    <p:sldId id="361" r:id="rId31"/>
    <p:sldId id="355" r:id="rId32"/>
    <p:sldId id="363" r:id="rId33"/>
    <p:sldId id="364" r:id="rId34"/>
    <p:sldId id="3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5F47-7662-3E43-A98B-CB1F57FF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7C50F-CB1F-2045-80D6-5840F559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D95B-E347-A04D-9C90-3500EA96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E6E8-AD74-604A-B4A6-FADCFB63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AD9E-CCE5-FA43-8EBB-752D483D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E212-BE97-7040-ACBF-4E55E9F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F6423-8B84-BC48-82A0-5D1BAF08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7014-4966-B342-8A2E-2CEED20C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A5A9A-07E1-EF44-9E66-F39B5E9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D4C4-EE2B-794D-A6BA-55DBF1C9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54E60-C07A-844D-A352-6534C0BD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4C26-3744-E04D-9F12-53A9971C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55EF-DCFD-7549-9C93-7FD410CD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3F45-4E47-8646-843B-DA1D6013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67BC-552A-8345-88EE-F9E5A95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AD13-3D26-F348-9D4D-4EFBB61D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3D95-373D-1A40-AE3E-2AAAA9DC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0B4A-80D2-4848-8200-41980741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3E4D-050E-354F-ABAC-97C3CF77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6D0E-F1E8-334F-8F5B-5E15A06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B4C2-8C71-3548-9ED5-27E884B0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221E-7C14-8B49-A8E3-C854BF17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FB86-726B-7B4D-9ECA-D9D96D08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56E0-ACF0-7B4E-85BF-2B46BA42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DE60-4AB7-AB43-9C79-AF358A4C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F431-EFE6-C04D-969B-E783A3B7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5EF5-5DF8-0848-A83B-18E70A0E9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26B9A-5886-2844-8B19-22E2B481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99EA7-BB19-A449-B924-929ECD89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ABEB-031C-B842-9B77-20E8731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0ECBE-ADD5-F746-85E0-402956B8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7D8-FB12-3F40-8FFB-C342458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A92F-3A18-9243-8DAE-4BED8A63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AF5B-5457-B447-882F-6D1A53F8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393E-5AD7-2647-A2FA-1B78B2526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688F2-3F08-FD41-A4D4-0FCCC13D9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60C78-F699-9440-B46C-1BD2064E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83ED5-8913-7940-B788-F40742C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C4544-9F02-3C4F-B105-4AF37B7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E1EC-3C7E-C649-8D32-BAE50D36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CB0BE-4A6F-AD47-B67B-CEF0602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F5DD0-CD1F-FF47-B635-CF978E85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8A89-7D13-EF41-BC82-4124BB66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EE9BB-5C7B-3145-9CC9-F6A8D65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06369-0A18-7943-B860-98AF7F89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1DC4-A913-354A-9F43-8E6E1293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D756-3115-EE45-9AE9-34DAFFD6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7D2E-8E49-2C4C-9733-CDD0847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9599-912A-1242-BA53-62DAD467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A6EA-ACC5-3C4F-9611-34D07883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E2F4-C204-A945-8BE6-FD7B5FD8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8D72B-67D6-424F-8810-04898033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77-07B1-9546-A083-5B37128B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B3152-D134-F443-BB35-7258610AC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09FDE-F40A-DE41-8D01-A6390B19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B6E2-36B8-954A-8CF4-BEA14DC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DEEED-ABAD-7F47-A556-B84A08C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1F78-ADCF-0E4E-BDF1-DE83F795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AEA7-E545-4E40-9E74-1DE29D0D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CA7A-AE26-7B4D-B3E1-57F0F538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482F-A09E-074D-A4BC-789E680FD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1783-4506-A149-AF3C-20F6792998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8CB6-8F23-C749-9DEB-A1651297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88A8-B354-5B43-B512-E2E7C1AF6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EA69-6DF0-0F45-B7F3-D4F6222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mdavies/causal_inf_cour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536867X1101100302" TargetMode="External"/><Relationship Id="rId2" Type="http://schemas.openxmlformats.org/officeDocument/2006/relationships/hyperlink" Target="https://doi.org/10.1080/01621459.2018.14345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001F-76D4-5A43-AC1B-BC0AE0F7D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Interpretation and reporting of instrumental variable analyses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D1AD1-903D-D341-A374-7EAF74A5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99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Neil M Davies</a:t>
            </a:r>
          </a:p>
          <a:p>
            <a:r>
              <a:rPr lang="en-US" dirty="0"/>
              <a:t>MRC Integrative Epidemiology Unit</a:t>
            </a:r>
          </a:p>
          <a:p>
            <a:r>
              <a:rPr lang="en-US" dirty="0"/>
              <a:t>Bristol Medical School, University of Bristol</a:t>
            </a:r>
          </a:p>
          <a:p>
            <a:r>
              <a:rPr lang="en-GB" dirty="0"/>
              <a:t>K.G. </a:t>
            </a:r>
            <a:r>
              <a:rPr lang="en-GB" dirty="0" err="1"/>
              <a:t>Jebsen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for Genetic Epidemiology, Department of Public Health and Nursing, NTNU, </a:t>
            </a:r>
            <a:endParaRPr lang="en-US" dirty="0"/>
          </a:p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December 2020</a:t>
            </a:r>
          </a:p>
          <a:p>
            <a:endParaRPr lang="en-US" dirty="0"/>
          </a:p>
          <a:p>
            <a:r>
              <a:rPr lang="en-US" dirty="0"/>
              <a:t>All the materials are available here:</a:t>
            </a:r>
          </a:p>
          <a:p>
            <a:r>
              <a:rPr lang="en-US" dirty="0">
                <a:hlinkClick r:id="rId2"/>
              </a:rPr>
              <a:t>https://github.com/nmdavies/causal_inf_course/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E05-9EE2-4E4B-96A9-3D034C2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Balke</a:t>
            </a:r>
            <a:r>
              <a:rPr lang="en-US" dirty="0"/>
              <a:t>-Pearl IV bounds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12587-5DDD-BD44-A11D-EB5E57D6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181" y="1253331"/>
            <a:ext cx="62758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3072-702C-0F45-9216-580619A355DB}"/>
              </a:ext>
            </a:extLst>
          </p:cNvPr>
          <p:cNvSpPr txBox="1"/>
          <p:nvPr/>
        </p:nvSpPr>
        <p:spPr>
          <a:xfrm>
            <a:off x="9569885" y="6123543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(N=100,000)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46DBB-3A7B-E14E-BC57-EA9BE6368CC3}"/>
              </a:ext>
            </a:extLst>
          </p:cNvPr>
          <p:cNvSpPr txBox="1"/>
          <p:nvPr/>
        </p:nvSpPr>
        <p:spPr>
          <a:xfrm>
            <a:off x="288099" y="2141537"/>
            <a:ext cx="493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Estimates largest and smallest values of the causal effect (ACE) consistent with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– these are not confidence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of the mean values of the data (see Palmer et al. 2011) for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D290F3-6147-2F43-B2EB-2FE83C0D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56" y="1253331"/>
            <a:ext cx="6218272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462E-7536-CF44-8AF5-72DA2AF4E1EE}"/>
              </a:ext>
            </a:extLst>
          </p:cNvPr>
          <p:cNvSpPr txBox="1"/>
          <p:nvPr/>
        </p:nvSpPr>
        <p:spPr>
          <a:xfrm>
            <a:off x="6803721" y="696049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Balke</a:t>
            </a:r>
            <a:r>
              <a:rPr lang="en-US" dirty="0"/>
              <a:t>-Pearl bounds: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57DD2D-7980-9E4E-A1D1-3586366C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3788"/>
            <a:ext cx="6275819" cy="1941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C1016-3A69-C64F-9271-7F835838AC9E}"/>
              </a:ext>
            </a:extLst>
          </p:cNvPr>
          <p:cNvSpPr txBox="1"/>
          <p:nvPr/>
        </p:nvSpPr>
        <p:spPr>
          <a:xfrm>
            <a:off x="288099" y="4449861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Two-stage least squares:</a:t>
            </a:r>
          </a:p>
        </p:txBody>
      </p:sp>
    </p:spTree>
    <p:extLst>
      <p:ext uri="{BB962C8B-B14F-4D97-AF65-F5344CB8AC3E}">
        <p14:creationId xmlns:p14="http://schemas.microsoft.com/office/powerpoint/2010/main" val="87659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E05-9EE2-4E4B-96A9-3D034C2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Balke</a:t>
            </a:r>
            <a:r>
              <a:rPr lang="en-US" dirty="0"/>
              <a:t>-Pearl IV bounds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12587-5DDD-BD44-A11D-EB5E57D6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181" y="1253331"/>
            <a:ext cx="62758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3072-702C-0F45-9216-580619A355DB}"/>
              </a:ext>
            </a:extLst>
          </p:cNvPr>
          <p:cNvSpPr txBox="1"/>
          <p:nvPr/>
        </p:nvSpPr>
        <p:spPr>
          <a:xfrm>
            <a:off x="9569885" y="6123543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(N=1,000,000)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46DBB-3A7B-E14E-BC57-EA9BE6368CC3}"/>
              </a:ext>
            </a:extLst>
          </p:cNvPr>
          <p:cNvSpPr txBox="1"/>
          <p:nvPr/>
        </p:nvSpPr>
        <p:spPr>
          <a:xfrm>
            <a:off x="288099" y="2141537"/>
            <a:ext cx="4935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Estimates largest and smallest values of the causal effect (ACE) consistent with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– these are not confidence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of the mean values of the data (see Palmer et al. 2011) for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Unlike confidence intervals, IV bounds do not get more precise with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D290F3-6147-2F43-B2EB-2FE83C0D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56" y="1253331"/>
            <a:ext cx="6218272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D2454-DC87-F445-9A36-80619F51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453" y="1253330"/>
            <a:ext cx="6306000" cy="4401713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5ABB0C05-E6FD-484C-8B64-F0BA3C635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483" y="5217507"/>
            <a:ext cx="5538418" cy="1640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15AD0-5AAA-F342-A400-D24318904E8C}"/>
              </a:ext>
            </a:extLst>
          </p:cNvPr>
          <p:cNvSpPr txBox="1"/>
          <p:nvPr/>
        </p:nvSpPr>
        <p:spPr>
          <a:xfrm>
            <a:off x="288099" y="4449861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Two-stage least squares: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DAFAB-03B4-5C4F-9AA9-96075132740F}"/>
              </a:ext>
            </a:extLst>
          </p:cNvPr>
          <p:cNvSpPr txBox="1"/>
          <p:nvPr/>
        </p:nvSpPr>
        <p:spPr>
          <a:xfrm>
            <a:off x="6803721" y="696049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Balke</a:t>
            </a:r>
            <a:r>
              <a:rPr lang="en-US" dirty="0"/>
              <a:t>-Pearl bounds:</a:t>
            </a:r>
          </a:p>
        </p:txBody>
      </p:sp>
    </p:spTree>
    <p:extLst>
      <p:ext uri="{BB962C8B-B14F-4D97-AF65-F5344CB8AC3E}">
        <p14:creationId xmlns:p14="http://schemas.microsoft.com/office/powerpoint/2010/main" val="76850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18D9-1065-2B4E-B644-CEDFB2A9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7782-2F5C-3445-9E2C-40847300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Methodologically important</a:t>
            </a:r>
          </a:p>
          <a:p>
            <a:r>
              <a:rPr lang="en-US" dirty="0"/>
              <a:t>However, IV Bounds generally very imprecise</a:t>
            </a:r>
          </a:p>
          <a:p>
            <a:r>
              <a:rPr lang="en-US" dirty="0"/>
              <a:t>So practically not very useful</a:t>
            </a:r>
          </a:p>
          <a:p>
            <a:r>
              <a:rPr lang="en-US" dirty="0"/>
              <a:t>Can include in the supplement if a reviewer insists</a:t>
            </a:r>
          </a:p>
          <a:p>
            <a:endParaRPr lang="en-US" dirty="0"/>
          </a:p>
          <a:p>
            <a:r>
              <a:rPr lang="en-US" dirty="0"/>
              <a:t>Generally, we cannot identify the effect of an exposure solely using the 3 core IV assumptions.</a:t>
            </a:r>
          </a:p>
          <a:p>
            <a:r>
              <a:rPr lang="en-US" dirty="0"/>
              <a:t>Therefore, most IV analysis will make stronger “point identifying assumptions”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9618-DFBB-DB45-A7AE-FAAB5B55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+mn-lt"/>
              </a:rPr>
              <a:t>Point identifying assumptions: </a:t>
            </a:r>
            <a:br>
              <a:rPr lang="en-US" sz="3800" b="1" dirty="0">
                <a:solidFill>
                  <a:srgbClr val="0070C0"/>
                </a:solidFill>
                <a:latin typeface="+mn-lt"/>
              </a:rPr>
            </a:br>
            <a:r>
              <a:rPr lang="en-US" sz="3800" b="1" u="sng" dirty="0">
                <a:solidFill>
                  <a:srgbClr val="0070C0"/>
                </a:solidFill>
                <a:latin typeface="+mn-lt"/>
              </a:rPr>
              <a:t>the fourth IV </a:t>
            </a:r>
            <a:r>
              <a:rPr lang="en-US" sz="3800" b="1" dirty="0">
                <a:solidFill>
                  <a:srgbClr val="0070C0"/>
                </a:solidFill>
                <a:latin typeface="+mn-lt"/>
              </a:rPr>
              <a:t>assumption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CDF434-A480-1844-902C-70E24DB12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27849"/>
              </p:ext>
            </p:extLst>
          </p:nvPr>
        </p:nvGraphicFramePr>
        <p:xfrm>
          <a:off x="2152650" y="1825625"/>
          <a:ext cx="78867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3930099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50294906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2381267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7511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Constant effect of the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treatment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Implausible for binary outcomes.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No effect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effect of treatment in the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who are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Monotonicity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average treatment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who exposure was affected by the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Unidentified sub-group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7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No simultaneous heterogeneity (NOSH)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treatment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 depends on the correlation between the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88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9869C9-662A-9048-9ACC-DFA59C7C07B8}"/>
              </a:ext>
            </a:extLst>
          </p:cNvPr>
          <p:cNvSpPr txBox="1"/>
          <p:nvPr/>
        </p:nvSpPr>
        <p:spPr>
          <a:xfrm>
            <a:off x="2495600" y="45811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4th IV assumptions are available…</a:t>
            </a:r>
          </a:p>
        </p:txBody>
      </p:sp>
    </p:spTree>
    <p:extLst>
      <p:ext uri="{BB962C8B-B14F-4D97-AF65-F5344CB8AC3E}">
        <p14:creationId xmlns:p14="http://schemas.microsoft.com/office/powerpoint/2010/main" val="95052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2DCF-24FC-5642-9BB8-204E1693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A. Constant effect of the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5F34-E5D6-A148-9E32-FC5526EE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assumption requires that the exposure has the same effect on the outcome in everyone.</a:t>
            </a:r>
          </a:p>
          <a:p>
            <a:endParaRPr lang="en-US" dirty="0"/>
          </a:p>
          <a:p>
            <a:r>
              <a:rPr lang="en-US" dirty="0"/>
              <a:t>Target parameter: The average treatment effect</a:t>
            </a:r>
          </a:p>
          <a:p>
            <a:r>
              <a:rPr lang="en-US" dirty="0"/>
              <a:t>Relevant population: Everyone</a:t>
            </a:r>
          </a:p>
          <a:p>
            <a:endParaRPr lang="en-US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Rarely plausible for continuous outcomes</a:t>
            </a:r>
          </a:p>
          <a:p>
            <a:pPr lvl="2"/>
            <a:r>
              <a:rPr lang="en-US" dirty="0"/>
              <a:t>Are the effects of a treatment likely to be identical for everyone?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Implausible for binary outcomes</a:t>
            </a:r>
          </a:p>
          <a:p>
            <a:pPr lvl="2"/>
            <a:r>
              <a:rPr lang="en-US" dirty="0"/>
              <a:t>Only plausible if treatment entirely determines outcome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4771-DBA5-A444-A51A-85991BAE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B. No effect modification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4790-E861-1145-B14D-0C2E73C4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assumption assumes that the effects of the exposure are the same irrespective of the value of the instrument.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 parameter: The average effect of treatment on the treated</a:t>
            </a:r>
          </a:p>
          <a:p>
            <a:r>
              <a:rPr lang="en-US" dirty="0"/>
              <a:t>Relevant population: Those who are treated</a:t>
            </a:r>
          </a:p>
          <a:p>
            <a:endParaRPr lang="en-US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Plausible for binary and continuous outcomes</a:t>
            </a:r>
          </a:p>
          <a:p>
            <a:pPr lvl="1"/>
            <a:r>
              <a:rPr lang="en-US" dirty="0"/>
              <a:t>Can be used to identify causal risk-ratios and odds-ratios</a:t>
            </a:r>
          </a:p>
          <a:p>
            <a:pPr lvl="1"/>
            <a:r>
              <a:rPr lang="en-US" dirty="0"/>
              <a:t>Theory based on binary exposures; interpretation less clear for continuous exposures</a:t>
            </a:r>
          </a:p>
          <a:p>
            <a:pPr lvl="1"/>
            <a:r>
              <a:rPr lang="en-US" dirty="0"/>
              <a:t>Potentially not externally valid for those who were not treated</a:t>
            </a:r>
          </a:p>
        </p:txBody>
      </p:sp>
    </p:spTree>
    <p:extLst>
      <p:ext uri="{BB962C8B-B14F-4D97-AF65-F5344CB8AC3E}">
        <p14:creationId xmlns:p14="http://schemas.microsoft.com/office/powerpoint/2010/main" val="369343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C9F7-0441-004B-AC75-DD75E61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C. Monotonic effect of the exposure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42182-7345-1B42-AE76-D64DB700C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Assumes that the instrument always increases or always decreases the value of the exposure: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Target parameter: The local average treatment effect</a:t>
                </a:r>
              </a:p>
              <a:p>
                <a:r>
                  <a:rPr lang="en-US" dirty="0"/>
                  <a:t>Relevant population: Those whose treatment status is affected by the instrument – i.e. the effect in “compliers”</a:t>
                </a:r>
              </a:p>
              <a:p>
                <a:endParaRPr lang="en-US" dirty="0"/>
              </a:p>
              <a:p>
                <a:r>
                  <a:rPr lang="en-US" dirty="0"/>
                  <a:t>Notes</a:t>
                </a:r>
              </a:p>
              <a:p>
                <a:pPr lvl="1"/>
                <a:r>
                  <a:rPr lang="en-US" dirty="0"/>
                  <a:t>Plausible for binary and continuous outcomes</a:t>
                </a:r>
              </a:p>
              <a:p>
                <a:pPr lvl="1"/>
                <a:r>
                  <a:rPr lang="en-US" dirty="0"/>
                  <a:t>Easy to interpret for binary exposures, more complex for continuous exposures</a:t>
                </a:r>
              </a:p>
              <a:p>
                <a:pPr lvl="1"/>
                <a:r>
                  <a:rPr lang="en-US" dirty="0"/>
                  <a:t>Relates to poorly defined sub-group of the population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42182-7345-1B42-AE76-D64DB700C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8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A172-07C1-2546-9C3B-2B390053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C. Monotonicity: RCT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EEFE-48B0-5442-AC5E-24647BC2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00" y="1825625"/>
            <a:ext cx="6053958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Interpretation in a RCT with non-compliance</a:t>
            </a:r>
          </a:p>
          <a:p>
            <a:r>
              <a:rPr lang="en-US" sz="2200" dirty="0"/>
              <a:t>Monotonicity requires that: </a:t>
            </a:r>
            <a:r>
              <a:rPr lang="en-US" sz="2200" dirty="0" err="1"/>
              <a:t>Pr</a:t>
            </a:r>
            <a:r>
              <a:rPr lang="en-US" sz="2200" dirty="0"/>
              <a:t>(</a:t>
            </a:r>
            <a:r>
              <a:rPr lang="en-US" sz="2200" dirty="0" err="1"/>
              <a:t>exposure|treatment</a:t>
            </a:r>
            <a:r>
              <a:rPr lang="en-US" sz="2200" dirty="0"/>
              <a:t>)&gt;=</a:t>
            </a:r>
            <a:r>
              <a:rPr lang="en-US" sz="2200" dirty="0" err="1"/>
              <a:t>Pr</a:t>
            </a:r>
            <a:r>
              <a:rPr lang="en-US" sz="2200" dirty="0"/>
              <a:t>(</a:t>
            </a:r>
            <a:r>
              <a:rPr lang="en-US" sz="2200" dirty="0" err="1"/>
              <a:t>exposure|control</a:t>
            </a:r>
            <a:r>
              <a:rPr lang="en-US" sz="2200" dirty="0"/>
              <a:t>)</a:t>
            </a:r>
          </a:p>
          <a:p>
            <a:r>
              <a:rPr lang="en-US" sz="2200" dirty="0"/>
              <a:t>The instrument affects the probability of exposure in the same direction for everyone.</a:t>
            </a:r>
          </a:p>
          <a:p>
            <a:r>
              <a:rPr lang="en-US" sz="2200" dirty="0"/>
              <a:t>Requires </a:t>
            </a:r>
            <a:r>
              <a:rPr lang="en-US" sz="2200" b="1" dirty="0"/>
              <a:t>no defiers </a:t>
            </a:r>
            <a:r>
              <a:rPr lang="en-US" sz="2200" dirty="0"/>
              <a:t>– i.e. people who do the opposite of their allocation.</a:t>
            </a:r>
          </a:p>
          <a:p>
            <a:r>
              <a:rPr lang="en-US" sz="2200" dirty="0"/>
              <a:t>Identifies the effect of treatment in those whose allocation was affected by treatment i.e. the compliers – those who comply with their allocation. </a:t>
            </a:r>
          </a:p>
          <a:p>
            <a:r>
              <a:rPr lang="en-US" sz="2200" dirty="0"/>
              <a:t>This effect relates to an unidentified sub-group of the population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315A8FA-D973-6448-8DF7-F819DEA6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09" y="1558262"/>
            <a:ext cx="5798291" cy="52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A172-07C1-2546-9C3B-2B390053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C. Monotonicity: RCT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EEFE-48B0-5442-AC5E-24647BC2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3" y="1690688"/>
            <a:ext cx="5568906" cy="4351338"/>
          </a:xfrm>
        </p:spPr>
        <p:txBody>
          <a:bodyPr/>
          <a:lstStyle/>
          <a:p>
            <a:r>
              <a:rPr lang="en-US" dirty="0"/>
              <a:t>Swanson and </a:t>
            </a:r>
            <a:r>
              <a:rPr lang="en-US" dirty="0" err="1"/>
              <a:t>Hernán’s</a:t>
            </a:r>
            <a:r>
              <a:rPr lang="en-US" dirty="0"/>
              <a:t> questions for papers assuming </a:t>
            </a:r>
            <a:r>
              <a:rPr lang="en-US" dirty="0" err="1"/>
              <a:t>monotoncity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sub-group of the population are compliers?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proportion of the population are compliers?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we describe the compliers?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we quantify the sensitivity of the estimates to violations of monotonicity?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28ADCB51-6901-0D4C-96FC-71592313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47" y="1602437"/>
            <a:ext cx="6491494" cy="47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83B5-6E84-F448-BC7E-FCE363D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C. Monotonicity: Physician’s prescribing preferences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F6A1-4085-A148-9ADB-EB30D92D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compliers? </a:t>
            </a:r>
          </a:p>
          <a:p>
            <a:pPr lvl="1"/>
            <a:r>
              <a:rPr lang="en-US" dirty="0"/>
              <a:t>Patients who treatment is affected by their physicians’ preferences</a:t>
            </a:r>
          </a:p>
          <a:p>
            <a:pPr lvl="1"/>
            <a:r>
              <a:rPr lang="en-US" dirty="0"/>
              <a:t>Can we describe this sub-group? </a:t>
            </a:r>
          </a:p>
          <a:p>
            <a:pPr lvl="1"/>
            <a:r>
              <a:rPr lang="en-US" dirty="0"/>
              <a:t>Is this sub-group likely to be representative of the population?</a:t>
            </a:r>
          </a:p>
          <a:p>
            <a:pPr lvl="1"/>
            <a:r>
              <a:rPr lang="en-US" dirty="0"/>
              <a:t>No – e.g. people with strong contraindications for treatments</a:t>
            </a:r>
          </a:p>
          <a:p>
            <a:pPr lvl="1"/>
            <a:r>
              <a:rPr lang="en-US" dirty="0"/>
              <a:t>Maybe – clinical relevant </a:t>
            </a:r>
            <a:r>
              <a:rPr lang="en-US" b="1" i="1" dirty="0"/>
              <a:t>marginal </a:t>
            </a:r>
            <a:r>
              <a:rPr lang="en-US" dirty="0"/>
              <a:t>population </a:t>
            </a:r>
          </a:p>
        </p:txBody>
      </p:sp>
    </p:spTree>
    <p:extLst>
      <p:ext uri="{BB962C8B-B14F-4D97-AF65-F5344CB8AC3E}">
        <p14:creationId xmlns:p14="http://schemas.microsoft.com/office/powerpoint/2010/main" val="29780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57B3-FB2A-CE4B-978D-B240A4A8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DDBB-27CD-EC4B-8CF6-6A2FF650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to causal inference</a:t>
            </a:r>
          </a:p>
          <a:p>
            <a:r>
              <a:rPr lang="en-US" dirty="0"/>
              <a:t>2. Principals of instrumental variable analysis</a:t>
            </a:r>
          </a:p>
          <a:p>
            <a:r>
              <a:rPr lang="en-US" dirty="0"/>
              <a:t>3. Estimation with instrumental variables</a:t>
            </a:r>
          </a:p>
          <a:p>
            <a:r>
              <a:rPr lang="en-US" b="1" dirty="0"/>
              <a:t>4. Interpretation and reporting of instrumental variable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FD20-690E-4748-86A1-CC9659FF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C. Monotonicity: Mendelian randomization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7C15-DFEB-FD46-9288-2BB9692C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35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Monotonicity assumption is not very well defined for Mendelian randomization studies</a:t>
            </a:r>
          </a:p>
          <a:p>
            <a:r>
              <a:rPr lang="en-US" dirty="0"/>
              <a:t>Monotonicity typically invoked for binary exposures where defiers and compliers have a clear definition. </a:t>
            </a:r>
          </a:p>
          <a:p>
            <a:r>
              <a:rPr lang="en-US" dirty="0"/>
              <a:t>Definition of a defiers less clear for MR</a:t>
            </a:r>
          </a:p>
          <a:p>
            <a:r>
              <a:rPr lang="en-US" dirty="0"/>
              <a:t>If the exposure is continuous – what is the LATE? A weighted average across everyone in the population?</a:t>
            </a:r>
          </a:p>
          <a:p>
            <a:r>
              <a:rPr lang="en-US" dirty="0"/>
              <a:t>A lot of unanswered methodological questions </a:t>
            </a:r>
          </a:p>
          <a:p>
            <a:r>
              <a:rPr lang="en-US" dirty="0"/>
              <a:t>MR studies normally assume homogeneity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B7A0FE-665A-3F40-BF1A-C66C82B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99" y="2928252"/>
            <a:ext cx="4518028" cy="37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1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CA-7FC4-524C-A142-743A77EB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D. No Simultaneous Heterogeneity (NOSH)</a:t>
            </a: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94D4F3-4391-F04D-8DA2-B07EAAD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1" y="1825625"/>
            <a:ext cx="4944770" cy="42724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618EF6-DFCA-2D4C-9D9D-865297FE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30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lot of LATE literature in econometrics assumes that selection into treatment will be correlated with the effects of treatment</a:t>
            </a:r>
          </a:p>
          <a:p>
            <a:r>
              <a:rPr lang="en-US" dirty="0"/>
              <a:t>E.g. selection into a job training scheme</a:t>
            </a:r>
          </a:p>
          <a:p>
            <a:r>
              <a:rPr lang="en-US" dirty="0"/>
              <a:t>Avoiding the draft</a:t>
            </a:r>
          </a:p>
          <a:p>
            <a:endParaRPr lang="en-US" dirty="0"/>
          </a:p>
          <a:p>
            <a:r>
              <a:rPr lang="en-US" dirty="0"/>
              <a:t>These examples have correlated effects of the instrument and the exposure – or simultaneous heterogeneity. </a:t>
            </a:r>
          </a:p>
          <a:p>
            <a:r>
              <a:rPr lang="en-US" dirty="0"/>
              <a:t>If there is No Simultaneous Heterogeneity (NOSH) – we can get reliable estimates.</a:t>
            </a:r>
          </a:p>
        </p:txBody>
      </p:sp>
    </p:spTree>
    <p:extLst>
      <p:ext uri="{BB962C8B-B14F-4D97-AF65-F5344CB8AC3E}">
        <p14:creationId xmlns:p14="http://schemas.microsoft.com/office/powerpoint/2010/main" val="31950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8F27-63E0-E34B-96D2-1A3A0A2A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NOSH – no simultaneous heterogeneity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EBD70-93E9-6641-9D5A-BB67A6754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Figure 3: NOSH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NOSH requires that the heterogeneity in Z-X effects and X-Y effects (ICE), are independent</a:t>
                </a:r>
              </a:p>
              <a:p>
                <a:r>
                  <a:rPr lang="en-US" dirty="0"/>
                  <a:t>If there is a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IV estimate will not equal the 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EBD70-93E9-6641-9D5A-BB67A6754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FE5B84-6454-C643-82B0-A358DCA32BCC}"/>
              </a:ext>
            </a:extLst>
          </p:cNvPr>
          <p:cNvSpPr txBox="1"/>
          <p:nvPr/>
        </p:nvSpPr>
        <p:spPr>
          <a:xfrm>
            <a:off x="1475232" y="2566416"/>
            <a:ext cx="159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Instrument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5E772-C703-6143-BB86-2D065DBDECCE}"/>
              </a:ext>
            </a:extLst>
          </p:cNvPr>
          <p:cNvSpPr txBox="1"/>
          <p:nvPr/>
        </p:nvSpPr>
        <p:spPr>
          <a:xfrm>
            <a:off x="4882896" y="2566416"/>
            <a:ext cx="159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Exposure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9ED5B-BB2C-6349-AF03-DF3671CBB8CA}"/>
              </a:ext>
            </a:extLst>
          </p:cNvPr>
          <p:cNvSpPr txBox="1"/>
          <p:nvPr/>
        </p:nvSpPr>
        <p:spPr>
          <a:xfrm>
            <a:off x="8125968" y="2566416"/>
            <a:ext cx="159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Outcome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E6FE6-D740-4C45-8A3B-62C73C6E1778}"/>
              </a:ext>
            </a:extLst>
          </p:cNvPr>
          <p:cNvCxnSpPr>
            <a:stCxn id="4" idx="3"/>
          </p:cNvCxnSpPr>
          <p:nvPr/>
        </p:nvCxnSpPr>
        <p:spPr>
          <a:xfrm>
            <a:off x="3066288" y="3028081"/>
            <a:ext cx="216408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B70EA2-9B0E-1C49-9619-455EF94C02CB}"/>
              </a:ext>
            </a:extLst>
          </p:cNvPr>
          <p:cNvCxnSpPr/>
          <p:nvPr/>
        </p:nvCxnSpPr>
        <p:spPr>
          <a:xfrm>
            <a:off x="6284976" y="3028081"/>
            <a:ext cx="216408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CB953E-D5AE-9549-AF8C-A0BD3557AA04}"/>
              </a:ext>
            </a:extLst>
          </p:cNvPr>
          <p:cNvSpPr txBox="1"/>
          <p:nvPr/>
        </p:nvSpPr>
        <p:spPr>
          <a:xfrm>
            <a:off x="6571488" y="1319492"/>
            <a:ext cx="159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Confounder</a:t>
            </a:r>
          </a:p>
          <a:p>
            <a:pPr algn="ctr"/>
            <a:r>
              <a:rPr lang="en-US" dirty="0"/>
              <a:t>(U)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741849-FE6C-2A43-95E1-3C5976CA63B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678424" y="1805386"/>
            <a:ext cx="1417320" cy="7610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E8781-4074-E843-938E-04D3400CD1D4}"/>
              </a:ext>
            </a:extLst>
          </p:cNvPr>
          <p:cNvCxnSpPr>
            <a:endCxn id="6" idx="0"/>
          </p:cNvCxnSpPr>
          <p:nvPr/>
        </p:nvCxnSpPr>
        <p:spPr>
          <a:xfrm>
            <a:off x="7626096" y="1748037"/>
            <a:ext cx="1295400" cy="818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84EB78-0337-FC42-ABC7-D0BCACEB2555}"/>
                  </a:ext>
                </a:extLst>
              </p:cNvPr>
              <p:cNvSpPr txBox="1"/>
              <p:nvPr/>
            </p:nvSpPr>
            <p:spPr>
              <a:xfrm>
                <a:off x="6803711" y="2157821"/>
                <a:ext cx="118021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84EB78-0337-FC42-ABC7-D0BCACEB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11" y="2157821"/>
                <a:ext cx="1180213" cy="573427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41966-0F3F-C341-81C8-2C993256CD64}"/>
                  </a:ext>
                </a:extLst>
              </p:cNvPr>
              <p:cNvSpPr txBox="1"/>
              <p:nvPr/>
            </p:nvSpPr>
            <p:spPr>
              <a:xfrm>
                <a:off x="3502118" y="2058000"/>
                <a:ext cx="1631920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41966-0F3F-C341-81C8-2C993256C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18" y="2058000"/>
                <a:ext cx="1631920" cy="573427"/>
              </a:xfrm>
              <a:prstGeom prst="rect">
                <a:avLst/>
              </a:prstGeom>
              <a:blipFill>
                <a:blip r:embed="rId4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6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0E4-BBA5-FA4A-B517-EFCDE8A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8DD23-B5F7-D948-B232-FE2CC918B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8DD23-B5F7-D948-B232-FE2CC918B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6EA815C-A9FD-B64C-8AAE-5034C286A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6"/>
          <a:stretch/>
        </p:blipFill>
        <p:spPr>
          <a:xfrm>
            <a:off x="1930842" y="3533775"/>
            <a:ext cx="5689157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98C6-EC19-724A-9852-480F96EE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Figure 1: Median bias of two-stage least squares as an estimator of the ACE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8AC6-792C-0542-B4AD-D6FDE1983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68614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effects, monotonicity violated, NOSH holds.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NOSH violated.</a:t>
                </a:r>
                <a:r>
                  <a:rPr lang="pt-BR" dirty="0"/>
                  <a:t> 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8AC6-792C-0542-B4AD-D6FDE1983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68614" cy="4351338"/>
              </a:xfrm>
              <a:blipFill>
                <a:blip r:embed="rId2"/>
                <a:stretch>
                  <a:fillRect l="-2250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C5F38-C888-C745-A903-96A8F123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87" y="1552356"/>
            <a:ext cx="4582509" cy="45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F7FE-3E27-134D-9C4C-4CF7E52F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Figure 2: Median standard error</a:t>
            </a:r>
            <a:r>
              <a:rPr lang="en-GB" dirty="0"/>
              <a:t> </a:t>
            </a:r>
            <a:r>
              <a:rPr lang="en-GB" b="1" dirty="0"/>
              <a:t>of two-stage least squares as an estimator of the ACE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A173B-B19D-6740-99A8-1392D3D2A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31979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effects, monotonicity violated, NOSH holds.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NOSH violated.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A173B-B19D-6740-99A8-1392D3D2A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31979" cy="4351338"/>
              </a:xfrm>
              <a:blipFill>
                <a:blip r:embed="rId2"/>
                <a:stretch>
                  <a:fillRect l="-2314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C9EBC0E-70C3-D44C-9D6B-688ED825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8149"/>
            <a:ext cx="4550979" cy="4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85D6-9DA6-7444-BCE9-AEEA36B2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Figure 3: Coverage of two-stage least squares as an estimator of the ACE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38F07-5555-9141-8C3B-544D704A2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effects, monotonicity violated, NOSH holds.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NOSH violated.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38F07-5555-9141-8C3B-544D704A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3801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0043DE-64AC-B646-BAD7-50AA0B2F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11" y="1690688"/>
            <a:ext cx="4815271" cy="47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1DE7-8C8F-914E-AB91-A47766EA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Figure 4: Rejection rate of two-stage least squares as an estimator of the ACE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D8284-17D7-3947-A68B-E9AEDEC4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83924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homogeneous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Heterogeneous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effects, monotonicity violated, NOSH holds.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NOSH violated.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D8284-17D7-3947-A68B-E9AEDEC4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83924" cy="4351338"/>
              </a:xfrm>
              <a:blipFill>
                <a:blip r:embed="rId2"/>
                <a:stretch>
                  <a:fillRect l="-2118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5BECD0-83D3-8E44-9542-3195BC48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46" y="1690688"/>
            <a:ext cx="5309257" cy="51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5BC-5546-4F45-9F75-A1C6E17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1E30-E966-6449-A527-2538085D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 estimate can equal ATE even if Homogeneity, NEM, monotonicity do not hold</a:t>
            </a:r>
          </a:p>
          <a:p>
            <a:r>
              <a:rPr lang="en-US" dirty="0"/>
              <a:t>If effect heterogeneity is independent, then can still be unbiased</a:t>
            </a:r>
          </a:p>
          <a:p>
            <a:r>
              <a:rPr lang="en-US" dirty="0"/>
              <a:t>Bias requires violation of NOSH</a:t>
            </a:r>
          </a:p>
          <a:p>
            <a:endParaRPr lang="en-US" dirty="0"/>
          </a:p>
          <a:p>
            <a:r>
              <a:rPr lang="en-US" dirty="0"/>
              <a:t>How is plausible NOSH?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340-5682-1F41-A898-1BE833EB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Figure 8 </a:t>
            </a:r>
            <a:r>
              <a:rPr lang="en-GB" b="1" dirty="0"/>
              <a:t>Mendelian randomization: the effect of BMI on coronary heart disease (Dale et al. (2017)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842-4CD4-3144-9702-DBE8FEE8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5" y="2504191"/>
            <a:ext cx="10515600" cy="39808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 a constant treatment effect:</a:t>
            </a:r>
          </a:p>
          <a:p>
            <a:pPr lvl="1"/>
            <a:r>
              <a:rPr lang="en-US" dirty="0"/>
              <a:t>Identifies the average effect of BMI on CHD</a:t>
            </a:r>
          </a:p>
          <a:p>
            <a:r>
              <a:rPr lang="en-US" dirty="0"/>
              <a:t>Under monotonicity</a:t>
            </a:r>
          </a:p>
          <a:p>
            <a:pPr lvl="1"/>
            <a:r>
              <a:rPr lang="en-US" dirty="0"/>
              <a:t>Identifies a weighted local average treatment effect – more weight to SNPs with bigger effects</a:t>
            </a:r>
          </a:p>
          <a:p>
            <a:r>
              <a:rPr lang="en-US" dirty="0"/>
              <a:t>NOSH:</a:t>
            </a:r>
          </a:p>
          <a:p>
            <a:pPr lvl="1"/>
            <a:r>
              <a:rPr lang="en-US" dirty="0"/>
              <a:t>Heterogeneity in effect of instrument? </a:t>
            </a:r>
            <a:r>
              <a:rPr lang="en-US" dirty="0">
                <a:solidFill>
                  <a:srgbClr val="FFC000"/>
                </a:solidFill>
              </a:rPr>
              <a:t>Maybe (e.g. FTO)</a:t>
            </a:r>
          </a:p>
          <a:p>
            <a:pPr lvl="1"/>
            <a:r>
              <a:rPr lang="en-US" dirty="0"/>
              <a:t>Heterogeneity in effect of treatment? </a:t>
            </a:r>
            <a:r>
              <a:rPr lang="en-US" dirty="0">
                <a:solidFill>
                  <a:srgbClr val="FF0000"/>
                </a:solidFill>
              </a:rPr>
              <a:t>Yes (binary outcome/probably)</a:t>
            </a:r>
          </a:p>
          <a:p>
            <a:pPr lvl="1"/>
            <a:r>
              <a:rPr lang="en-US" dirty="0"/>
              <a:t>Is NOSH plausible? </a:t>
            </a:r>
            <a:r>
              <a:rPr lang="en-US" dirty="0">
                <a:solidFill>
                  <a:srgbClr val="FFC000"/>
                </a:solidFill>
              </a:rPr>
              <a:t>Maybe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Is the heterogeneity in effect of SNPs on BMI and the effect of BMI on CHD likely to be dependent?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56550-71EE-8543-8005-18AFA877FD4B}"/>
              </a:ext>
            </a:extLst>
          </p:cNvPr>
          <p:cNvSpPr txBox="1"/>
          <p:nvPr/>
        </p:nvSpPr>
        <p:spPr>
          <a:xfrm>
            <a:off x="5758671" y="1560324"/>
            <a:ext cx="1430469" cy="231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FTO</a:t>
            </a:r>
            <a:endParaRPr lang="en-US" baseline="-25000" dirty="0"/>
          </a:p>
          <a:p>
            <a:pPr algn="ctr"/>
            <a:r>
              <a:rPr lang="en-US" dirty="0"/>
              <a:t>MC4R</a:t>
            </a:r>
            <a:endParaRPr lang="en-US" baseline="-25000" dirty="0"/>
          </a:p>
          <a:p>
            <a:pPr algn="ctr"/>
            <a:r>
              <a:rPr lang="en-US" baseline="-25000" dirty="0"/>
              <a:t>…</a:t>
            </a:r>
          </a:p>
          <a:p>
            <a:pPr algn="ctr"/>
            <a:r>
              <a:rPr lang="en-US" baseline="-25000" dirty="0"/>
              <a:t>…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r>
              <a:rPr lang="en-US" dirty="0"/>
              <a:t>BMI SNP</a:t>
            </a:r>
            <a:r>
              <a:rPr lang="en-US" baseline="-25000" dirty="0"/>
              <a:t>97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F6B50-BB8D-634D-BAEE-18DD4BE62271}"/>
              </a:ext>
            </a:extLst>
          </p:cNvPr>
          <p:cNvSpPr txBox="1"/>
          <p:nvPr/>
        </p:nvSpPr>
        <p:spPr>
          <a:xfrm>
            <a:off x="7789073" y="2441386"/>
            <a:ext cx="1095096" cy="64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BMI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B7190-F64D-1145-8DB2-51A7329716FE}"/>
              </a:ext>
            </a:extLst>
          </p:cNvPr>
          <p:cNvSpPr txBox="1"/>
          <p:nvPr/>
        </p:nvSpPr>
        <p:spPr>
          <a:xfrm>
            <a:off x="10793676" y="2504191"/>
            <a:ext cx="1095096" cy="92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CHD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0C350E-8B79-E54E-B968-D948E50B053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89140" y="2716335"/>
            <a:ext cx="732347" cy="10303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9ACE0-90B1-F440-91AB-B0EFB778CA0B}"/>
              </a:ext>
            </a:extLst>
          </p:cNvPr>
          <p:cNvCxnSpPr>
            <a:cxnSpLocks/>
          </p:cNvCxnSpPr>
          <p:nvPr/>
        </p:nvCxnSpPr>
        <p:spPr>
          <a:xfrm>
            <a:off x="9335142" y="2963242"/>
            <a:ext cx="148949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ADC559-A568-1549-8E82-13E2A8549670}"/>
              </a:ext>
            </a:extLst>
          </p:cNvPr>
          <p:cNvSpPr txBox="1"/>
          <p:nvPr/>
        </p:nvSpPr>
        <p:spPr>
          <a:xfrm>
            <a:off x="8494230" y="1478086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Confounder</a:t>
            </a:r>
          </a:p>
          <a:p>
            <a:pPr algn="ctr"/>
            <a:r>
              <a:rPr lang="en-US" dirty="0"/>
              <a:t>(U)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5D65C9-CADC-7C47-99C6-36CF6ED0B98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336621" y="1902904"/>
            <a:ext cx="547548" cy="5384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7E74C-66B5-7242-AECA-12BFE285AB8C}"/>
              </a:ext>
            </a:extLst>
          </p:cNvPr>
          <p:cNvCxnSpPr>
            <a:cxnSpLocks/>
          </p:cNvCxnSpPr>
          <p:nvPr/>
        </p:nvCxnSpPr>
        <p:spPr>
          <a:xfrm>
            <a:off x="9810420" y="1904778"/>
            <a:ext cx="1543380" cy="8169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AC042-1800-7D4E-93F9-5864F0937AE0}"/>
              </a:ext>
            </a:extLst>
          </p:cNvPr>
          <p:cNvCxnSpPr>
            <a:cxnSpLocks/>
          </p:cNvCxnSpPr>
          <p:nvPr/>
        </p:nvCxnSpPr>
        <p:spPr>
          <a:xfrm>
            <a:off x="6818666" y="2049062"/>
            <a:ext cx="1296725" cy="60204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5A597F-4140-444F-97DB-335EF2A35753}"/>
              </a:ext>
            </a:extLst>
          </p:cNvPr>
          <p:cNvCxnSpPr>
            <a:cxnSpLocks/>
          </p:cNvCxnSpPr>
          <p:nvPr/>
        </p:nvCxnSpPr>
        <p:spPr>
          <a:xfrm flipV="1">
            <a:off x="6961455" y="2963242"/>
            <a:ext cx="1059423" cy="19584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6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D51-50E2-5D4E-A928-D6309BA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6F65-BE93-2949-B79C-0E0E5AB0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253331"/>
            <a:ext cx="10515600" cy="5239544"/>
          </a:xfrm>
        </p:spPr>
        <p:txBody>
          <a:bodyPr>
            <a:normAutofit/>
          </a:bodyPr>
          <a:lstStyle/>
          <a:p>
            <a:r>
              <a:rPr lang="en-US" dirty="0"/>
              <a:t>Be able to interpret instrumental variable estimates and the relevance and implications of different “4th IV assumptions”</a:t>
            </a:r>
          </a:p>
          <a:p>
            <a:r>
              <a:rPr lang="en-US" dirty="0"/>
              <a:t>Know key information to report and look for in IV studies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Instrument core instrumental variable assumptions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Instrumental variable bounds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are “4</a:t>
            </a:r>
            <a:r>
              <a:rPr lang="en-US" baseline="30000" dirty="0"/>
              <a:t>th</a:t>
            </a:r>
            <a:r>
              <a:rPr lang="en-US" dirty="0"/>
              <a:t> IV assumptions”?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Constant treatment effects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No effect modification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Monotonicity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No simultaneous heterogeneity (NOSH)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Lifetime versus transitory effects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Reporting of instrumental variable studies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A85-3C1C-3947-AE3D-6403C2E8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NOSH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FBC7-BAF6-0246-AB35-5A89D213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NOSH requires independence of the:</a:t>
            </a:r>
          </a:p>
          <a:p>
            <a:pPr lvl="1"/>
            <a:r>
              <a:rPr lang="en-US" dirty="0"/>
              <a:t>Instrument-exposure heterogeneity</a:t>
            </a:r>
          </a:p>
          <a:p>
            <a:pPr lvl="1"/>
            <a:r>
              <a:rPr lang="en-US" dirty="0"/>
              <a:t>Exposure-outcome heterogeneity</a:t>
            </a:r>
          </a:p>
          <a:p>
            <a:endParaRPr lang="en-US" dirty="0"/>
          </a:p>
          <a:p>
            <a:r>
              <a:rPr lang="en-US" dirty="0"/>
              <a:t>NOSH identifies the average effect of treatment (ATE) even if constant treatment effect, NEM, and monotonicity are violated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Homogeneous treatment effects and NEM assumptions are special cases of NOSH</a:t>
            </a:r>
          </a:p>
          <a:p>
            <a:r>
              <a:rPr lang="en-US" dirty="0"/>
              <a:t>Monotonicity does not identify an ATE is not directly comparable to NOSH</a:t>
            </a:r>
          </a:p>
          <a:p>
            <a:r>
              <a:rPr lang="en-US" u="sng" dirty="0"/>
              <a:t>Untestable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3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C023-3700-2749-86B0-8EFA1292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Lifetime versus transitory effects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58E8E3-610F-DD49-8367-FAA5ECC7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709" y="1690688"/>
            <a:ext cx="50156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BEE8-79FD-3D4D-B049-F6731E72DC05}"/>
              </a:ext>
            </a:extLst>
          </p:cNvPr>
          <p:cNvSpPr txBox="1"/>
          <p:nvPr/>
        </p:nvSpPr>
        <p:spPr>
          <a:xfrm>
            <a:off x="588723" y="1966586"/>
            <a:ext cx="567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 estimates lifetime effects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Randomization occurs at conceptions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Estimates may not equate to the effects of changing a risk factor later in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can be investigated using multivariable 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SNPs that affect the exposure at different points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two exposure exposures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often an issue. </a:t>
            </a:r>
          </a:p>
        </p:txBody>
      </p:sp>
    </p:spTree>
    <p:extLst>
      <p:ext uri="{BB962C8B-B14F-4D97-AF65-F5344CB8AC3E}">
        <p14:creationId xmlns:p14="http://schemas.microsoft.com/office/powerpoint/2010/main" val="1256665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1C5-3CED-F443-B460-D8DBBE5F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 Reporting of instrumental variables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889E-CEC7-A749-A088-188D6AF8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possible reporting checklist: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Description of the definition of the instrument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Assumptions, 3 core IV assumptions + 4</a:t>
            </a:r>
            <a:r>
              <a:rPr lang="en-US" baseline="30000" dirty="0"/>
              <a:t>th</a:t>
            </a:r>
            <a:r>
              <a:rPr lang="en-US" dirty="0"/>
              <a:t>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Tests of IV assumptions where possible</a:t>
            </a:r>
          </a:p>
          <a:p>
            <a:pPr lvl="1"/>
            <a:r>
              <a:rPr lang="en-US" dirty="0"/>
              <a:t>Instrument strength (F-tests)</a:t>
            </a:r>
          </a:p>
          <a:p>
            <a:pPr lvl="1"/>
            <a:r>
              <a:rPr lang="en-US" dirty="0"/>
              <a:t>Balance of covariates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Estimates of the IV-outcome association (reduced form)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IV estimates + CI</a:t>
            </a:r>
          </a:p>
          <a:p>
            <a:pPr lvl="1"/>
            <a:r>
              <a:rPr lang="en-US" dirty="0"/>
              <a:t>E.g. 2SLS or other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Tests for differences between the IV and other analyses </a:t>
            </a:r>
          </a:p>
          <a:p>
            <a:pPr lvl="1"/>
            <a:r>
              <a:rPr lang="en-US" dirty="0"/>
              <a:t>Hausman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Sensitivity analyses</a:t>
            </a:r>
          </a:p>
          <a:p>
            <a:pPr lvl="1"/>
            <a:r>
              <a:rPr lang="en-US" dirty="0"/>
              <a:t>Hansen/</a:t>
            </a:r>
            <a:r>
              <a:rPr lang="en-US" dirty="0" err="1"/>
              <a:t>Sargen</a:t>
            </a:r>
            <a:r>
              <a:rPr lang="en-US" dirty="0"/>
              <a:t> tests for heterogeneity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35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DBD7-3D88-4A43-A2C1-172AC410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 Reporting of instrumental variables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8C73-F9D8-BE48-B34A-F2734EB4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Choosing between IV estimates and other approaches</a:t>
            </a:r>
          </a:p>
          <a:p>
            <a:r>
              <a:rPr lang="en-US" dirty="0"/>
              <a:t>IV estimates and multivariable adjusted estimates can be very similar.</a:t>
            </a:r>
          </a:p>
          <a:p>
            <a:pPr lvl="1"/>
            <a:r>
              <a:rPr lang="en-US" dirty="0"/>
              <a:t>For example, Thomas et al. (2013) – IV and OLS estimates were comparable.</a:t>
            </a:r>
          </a:p>
          <a:p>
            <a:r>
              <a:rPr lang="en-US" dirty="0"/>
              <a:t>Which should we prefer? </a:t>
            </a:r>
          </a:p>
          <a:p>
            <a:pPr lvl="1"/>
            <a:r>
              <a:rPr lang="en-US" dirty="0"/>
              <a:t>OLS – precise, potentially more biased</a:t>
            </a:r>
          </a:p>
          <a:p>
            <a:pPr lvl="1"/>
            <a:r>
              <a:rPr lang="en-US" dirty="0"/>
              <a:t>IV – imprecise, potentially less biased</a:t>
            </a:r>
          </a:p>
          <a:p>
            <a:r>
              <a:rPr lang="en-US" dirty="0"/>
              <a:t>Most clinical journals will only want to see one estimate – gets very confusing and unclear to readers if multiple estimates based on the same data are presented. </a:t>
            </a:r>
          </a:p>
          <a:p>
            <a:r>
              <a:rPr lang="en-US" dirty="0"/>
              <a:t>If there’s little evidence of differences between the OLS and IV methods, consider having OLS as primary analysis and presenting IV analysis in supplement </a:t>
            </a:r>
          </a:p>
          <a:p>
            <a:r>
              <a:rPr lang="en-US" dirty="0"/>
              <a:t>If there’s clear evidence of differences, and you are convinced that the IV assumptions hold/are plausible, then focus on the IV analyses.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A487-01CB-234C-BBD4-30C329DF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interpretation and reporting of instrumental variable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17FB-2BCB-484A-9170-9DF87DDF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3 core instrumental variable assumptions only identify bounds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IV assumption required to point identify effects</a:t>
            </a:r>
          </a:p>
          <a:p>
            <a:pPr lvl="1"/>
            <a:r>
              <a:rPr lang="en-US" dirty="0"/>
              <a:t>Constant treatment effects (ATE)</a:t>
            </a:r>
          </a:p>
          <a:p>
            <a:pPr lvl="1"/>
            <a:r>
              <a:rPr lang="en-US" dirty="0"/>
              <a:t>No effect modification (ATT)</a:t>
            </a:r>
          </a:p>
          <a:p>
            <a:pPr lvl="1"/>
            <a:r>
              <a:rPr lang="en-US" dirty="0"/>
              <a:t>Monotonicity (LATE)</a:t>
            </a:r>
          </a:p>
          <a:p>
            <a:pPr lvl="1"/>
            <a:r>
              <a:rPr lang="en-US" dirty="0"/>
              <a:t>No simultaneous heterogeneity (ATE)</a:t>
            </a:r>
          </a:p>
          <a:p>
            <a:r>
              <a:rPr lang="en-US" dirty="0"/>
              <a:t>Timing of effects </a:t>
            </a:r>
          </a:p>
          <a:p>
            <a:r>
              <a:rPr lang="en-US" dirty="0"/>
              <a:t>Clearly report of information from IV analyses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Tests of assumptions where possible</a:t>
            </a:r>
          </a:p>
          <a:p>
            <a:pPr lvl="1"/>
            <a:r>
              <a:rPr lang="en-US" dirty="0"/>
              <a:t>Sensitivity analyses</a:t>
            </a:r>
          </a:p>
          <a:p>
            <a:r>
              <a:rPr lang="en-US" dirty="0"/>
              <a:t>Consider which results to present as </a:t>
            </a:r>
            <a:r>
              <a:rPr lang="en-US"/>
              <a:t>primary analyses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F3C4-FEDB-D64F-B5E5-4302366F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2E3F-503A-8E44-B14C-D3F7C282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instrumental variable estimates is easy</a:t>
            </a:r>
          </a:p>
          <a:p>
            <a:r>
              <a:rPr lang="en-US" dirty="0"/>
              <a:t>Interpretation can be very hard!</a:t>
            </a:r>
          </a:p>
          <a:p>
            <a:r>
              <a:rPr lang="en-US" dirty="0"/>
              <a:t>Who do estimates apply to?</a:t>
            </a:r>
          </a:p>
          <a:p>
            <a:r>
              <a:rPr lang="en-US" dirty="0"/>
              <a:t>How do they compare to hypothetical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5217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5748-0E6D-D143-9CF3-813359E3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instrumental variable DAG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E8215-5D5C-004D-B8C7-81C90FDB8136}"/>
              </a:ext>
            </a:extLst>
          </p:cNvPr>
          <p:cNvSpPr txBox="1"/>
          <p:nvPr/>
        </p:nvSpPr>
        <p:spPr>
          <a:xfrm>
            <a:off x="1133583" y="3565133"/>
            <a:ext cx="235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dirty="0"/>
              <a:t>(Z)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747DE-5162-B046-8312-8FCAD8F0AD41}"/>
              </a:ext>
            </a:extLst>
          </p:cNvPr>
          <p:cNvSpPr txBox="1"/>
          <p:nvPr/>
        </p:nvSpPr>
        <p:spPr>
          <a:xfrm>
            <a:off x="4626796" y="3565132"/>
            <a:ext cx="235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8AD2D-D7B3-854F-8009-8F54EF5FF7FB}"/>
              </a:ext>
            </a:extLst>
          </p:cNvPr>
          <p:cNvSpPr txBox="1"/>
          <p:nvPr/>
        </p:nvSpPr>
        <p:spPr>
          <a:xfrm>
            <a:off x="8902558" y="3565132"/>
            <a:ext cx="235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F44DDD-89A7-B24E-A84C-37470CBC7B1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486365" y="3888298"/>
            <a:ext cx="1140431" cy="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C79EC-49E6-A045-8854-1A2E83C37B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979578" y="3888298"/>
            <a:ext cx="19229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5FA612-7791-1C4A-98DB-D59C7697DAAE}"/>
              </a:ext>
            </a:extLst>
          </p:cNvPr>
          <p:cNvSpPr txBox="1"/>
          <p:nvPr/>
        </p:nvSpPr>
        <p:spPr>
          <a:xfrm>
            <a:off x="7215884" y="2015205"/>
            <a:ext cx="235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Unmeasured confounders</a:t>
            </a:r>
          </a:p>
          <a:p>
            <a:pPr algn="ctr"/>
            <a:r>
              <a:rPr lang="en-US" dirty="0"/>
              <a:t>(C)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23308-768F-3B4D-8A1C-BA09136455A4}"/>
              </a:ext>
            </a:extLst>
          </p:cNvPr>
          <p:cNvCxnSpPr>
            <a:cxnSpLocks/>
          </p:cNvCxnSpPr>
          <p:nvPr/>
        </p:nvCxnSpPr>
        <p:spPr>
          <a:xfrm flipH="1">
            <a:off x="6096000" y="2404273"/>
            <a:ext cx="1571946" cy="9364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4A4B32-A336-954E-83C7-DE9637E6BE3F}"/>
              </a:ext>
            </a:extLst>
          </p:cNvPr>
          <p:cNvCxnSpPr>
            <a:cxnSpLocks/>
          </p:cNvCxnSpPr>
          <p:nvPr/>
        </p:nvCxnSpPr>
        <p:spPr>
          <a:xfrm>
            <a:off x="9116603" y="2440571"/>
            <a:ext cx="962346" cy="9001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B0A593-151A-E54B-A5C2-3141A3239759}"/>
              </a:ext>
            </a:extLst>
          </p:cNvPr>
          <p:cNvCxnSpPr/>
          <p:nvPr/>
        </p:nvCxnSpPr>
        <p:spPr>
          <a:xfrm flipH="1">
            <a:off x="2480153" y="2217107"/>
            <a:ext cx="5187793" cy="1211893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0BB42AD-7651-7046-B017-14AAA602118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6194460" y="326976"/>
            <a:ext cx="1" cy="7768975"/>
          </a:xfrm>
          <a:prstGeom prst="curvedConnector3">
            <a:avLst>
              <a:gd name="adj1" fmla="val -22860000000"/>
            </a:avLst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65BF84-5BA3-2649-B891-63BE89A30F56}"/>
              </a:ext>
            </a:extLst>
          </p:cNvPr>
          <p:cNvSpPr txBox="1"/>
          <p:nvPr/>
        </p:nvSpPr>
        <p:spPr>
          <a:xfrm>
            <a:off x="538619" y="4634630"/>
            <a:ext cx="1112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core IV assumptions: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Instrument associates with the exposure</a:t>
            </a:r>
          </a:p>
          <a:p>
            <a:pPr marL="342900" indent="-342900">
              <a:buAutoNum type="arabicPeriod"/>
            </a:pPr>
            <a:r>
              <a:rPr lang="en-US" dirty="0"/>
              <a:t>The instrument and outcome have no unmeasured common cause</a:t>
            </a:r>
          </a:p>
          <a:p>
            <a:pPr marL="342900" indent="-342900">
              <a:buAutoNum type="arabicPeriod"/>
            </a:pPr>
            <a:r>
              <a:rPr lang="en-US" dirty="0"/>
              <a:t>The instrument only affect the outcome via the exposure</a:t>
            </a:r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35B82A87-A41F-7B47-95E4-A016B2FD438E}"/>
              </a:ext>
            </a:extLst>
          </p:cNvPr>
          <p:cNvSpPr/>
          <p:nvPr/>
        </p:nvSpPr>
        <p:spPr>
          <a:xfrm>
            <a:off x="4563250" y="2570090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45FBA3C0-BF08-F74F-8509-B182544452D9}"/>
              </a:ext>
            </a:extLst>
          </p:cNvPr>
          <p:cNvSpPr/>
          <p:nvPr/>
        </p:nvSpPr>
        <p:spPr>
          <a:xfrm>
            <a:off x="6323173" y="4196121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668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5F9-E9C7-ED45-BD72-F6947FBC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232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Interpreting instrumental variable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8F74-95D1-7F4A-A9D4-9D2169B4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628800"/>
            <a:ext cx="8856984" cy="5256584"/>
          </a:xfrm>
        </p:spPr>
        <p:txBody>
          <a:bodyPr>
            <a:normAutofit/>
          </a:bodyPr>
          <a:lstStyle/>
          <a:p>
            <a:r>
              <a:rPr lang="en-US" sz="2400" dirty="0"/>
              <a:t>The three assumptions define an instrumental variable</a:t>
            </a:r>
          </a:p>
          <a:p>
            <a:r>
              <a:rPr lang="en-US" sz="2400" dirty="0"/>
              <a:t>Without a further, fourth, ‘point identifying assumption’ instrumental variable analyses only estimate bounds on the causal effect of exposure</a:t>
            </a:r>
          </a:p>
          <a:p>
            <a:pPr lvl="1"/>
            <a:r>
              <a:rPr lang="en-US" sz="2000" dirty="0"/>
              <a:t>These bounds are imprecise but require relatively weak assumptions</a:t>
            </a:r>
          </a:p>
          <a:p>
            <a:pPr lvl="1"/>
            <a:r>
              <a:rPr lang="en-US" sz="2000" dirty="0"/>
              <a:t>The instrument-outcome association – tests whether exposure affects the outcome but not the direction of the causal effect</a:t>
            </a:r>
          </a:p>
          <a:p>
            <a:pPr lvl="1"/>
            <a:endParaRPr lang="en-US" sz="2000" dirty="0"/>
          </a:p>
          <a:p>
            <a:r>
              <a:rPr lang="en-US" sz="2400" dirty="0"/>
              <a:t>Possible point identifying assumptions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Constant causal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Monotonic effect of the instrument on the exposure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No effect modification of the instrument</a:t>
            </a:r>
          </a:p>
        </p:txBody>
      </p:sp>
    </p:spTree>
    <p:extLst>
      <p:ext uri="{BB962C8B-B14F-4D97-AF65-F5344CB8AC3E}">
        <p14:creationId xmlns:p14="http://schemas.microsoft.com/office/powerpoint/2010/main" val="15583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D38E-059E-7742-A646-B5C29876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46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point identification?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B4AE-A41D-C347-8A78-5D6CDB67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68" y="1340768"/>
            <a:ext cx="85739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Point identification is estimation of a specific parameter for the effect of exposure (or treatment) on the outcome</a:t>
            </a:r>
          </a:p>
          <a:p>
            <a:pPr lvl="1"/>
            <a:r>
              <a:rPr lang="en-US" sz="2000" dirty="0"/>
              <a:t>i.e. a single number or point, e.g. the average effect of treatment</a:t>
            </a:r>
          </a:p>
          <a:p>
            <a:r>
              <a:rPr lang="en-US" sz="2400" dirty="0"/>
              <a:t>Without a </a:t>
            </a:r>
            <a:r>
              <a:rPr lang="en-US" sz="2400" u="sng" dirty="0"/>
              <a:t>fourth IV assumption </a:t>
            </a:r>
            <a:r>
              <a:rPr lang="en-US" sz="2400" dirty="0"/>
              <a:t>the three core IV assumptions only bound the treatment effect</a:t>
            </a:r>
          </a:p>
          <a:p>
            <a:r>
              <a:rPr lang="en-US" sz="2400" dirty="0"/>
              <a:t>Bounds are easy to calculate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bpbounds</a:t>
            </a:r>
            <a:r>
              <a:rPr lang="en-US" sz="2400" dirty="0"/>
              <a:t> command) in Stata</a:t>
            </a:r>
          </a:p>
          <a:p>
            <a:r>
              <a:rPr lang="en-US" sz="2400" dirty="0"/>
              <a:t>But bounds are typically very wide and imprecise</a:t>
            </a:r>
          </a:p>
          <a:p>
            <a:r>
              <a:rPr lang="en-US" sz="2400" dirty="0"/>
              <a:t>Thus, the precision of and inference from IV estimates depends on the </a:t>
            </a:r>
            <a:r>
              <a:rPr lang="en-US" sz="2400" u="sng" dirty="0"/>
              <a:t>fourth assumption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0539D-B47D-6C49-B9CF-BBD9CEF71254}"/>
              </a:ext>
            </a:extLst>
          </p:cNvPr>
          <p:cNvSpPr/>
          <p:nvPr/>
        </p:nvSpPr>
        <p:spPr>
          <a:xfrm>
            <a:off x="1542876" y="6169709"/>
            <a:ext cx="9125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Swanson, S.A., Hernán, M.A., Miller, M., Robins, J.M., Richardson, T.S., 2018. Partial Identification of the Average Treatment Effect Using Instrumental Variables: Review of Methods for Binary Instruments, Treatments, and Outcomes. Journal of the American Statistical Association 113, 933–947. </a:t>
            </a:r>
            <a:r>
              <a:rPr lang="en-GB" sz="1200" dirty="0">
                <a:hlinkClick r:id="rId2"/>
              </a:rPr>
              <a:t>https://doi.org/10.1080/01621459.2018.1434530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6D903-6CBA-6C47-85AF-31614FCF6FC8}"/>
              </a:ext>
            </a:extLst>
          </p:cNvPr>
          <p:cNvSpPr/>
          <p:nvPr/>
        </p:nvSpPr>
        <p:spPr>
          <a:xfrm>
            <a:off x="1564456" y="545591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Palmer, T.M., </a:t>
            </a:r>
            <a:r>
              <a:rPr lang="en-GB" sz="1200" dirty="0" err="1"/>
              <a:t>Ramsahai</a:t>
            </a:r>
            <a:r>
              <a:rPr lang="en-GB" sz="1200" dirty="0"/>
              <a:t>, R.R., </a:t>
            </a:r>
            <a:r>
              <a:rPr lang="en-GB" sz="1200" dirty="0" err="1"/>
              <a:t>Didelez</a:t>
            </a:r>
            <a:r>
              <a:rPr lang="en-GB" sz="1200" dirty="0"/>
              <a:t>, V., Sheehan, N.A., 2011. Nonparametric Bounds for the Causal Effect in a Binary Instrumental-Variable Model. The Stata Journal: Promoting communications on statistics and Stata 11, 345–367. </a:t>
            </a:r>
            <a:r>
              <a:rPr lang="en-GB" sz="1200" dirty="0">
                <a:hlinkClick r:id="rId3"/>
              </a:rPr>
              <a:t>https://doi.org/10.1177/1536867X1101100302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999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719-D8AB-FD40-B7AB-E5A0FD41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0FB1-8654-7049-A9F0-DC941038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IV simulation (see GitHub for Stata code)</a:t>
            </a:r>
          </a:p>
          <a:p>
            <a:r>
              <a:rPr lang="en-US" dirty="0"/>
              <a:t>Core IV assumptions hold:</a:t>
            </a:r>
          </a:p>
          <a:p>
            <a:endParaRPr lang="en-US" dirty="0"/>
          </a:p>
          <a:p>
            <a:r>
              <a:rPr lang="en-GB" dirty="0"/>
              <a:t>Z ∼ Bern(0.5) </a:t>
            </a:r>
          </a:p>
          <a:p>
            <a:r>
              <a:rPr lang="en-GB" dirty="0"/>
              <a:t>U ∼ Bern(0.5)</a:t>
            </a:r>
          </a:p>
          <a:p>
            <a:r>
              <a:rPr lang="en-GB" dirty="0" err="1"/>
              <a:t>pX</a:t>
            </a:r>
            <a:r>
              <a:rPr lang="en-GB" dirty="0"/>
              <a:t> = 0.05 + 0.1U, X ∼ Bern(</a:t>
            </a:r>
            <a:r>
              <a:rPr lang="en-GB" dirty="0" err="1"/>
              <a:t>pX</a:t>
            </a:r>
            <a:r>
              <a:rPr lang="en-GB" dirty="0"/>
              <a:t>) </a:t>
            </a:r>
          </a:p>
          <a:p>
            <a:r>
              <a:rPr lang="en-GB" dirty="0"/>
              <a:t>p = 0.1 + 0.05X + 0.1U</a:t>
            </a:r>
          </a:p>
          <a:p>
            <a:r>
              <a:rPr lang="en-GB" dirty="0"/>
              <a:t>Y ∼ Bern(p) </a:t>
            </a:r>
          </a:p>
          <a:p>
            <a:r>
              <a:rPr lang="en-GB" dirty="0"/>
              <a:t>N=10,000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9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E05-9EE2-4E4B-96A9-3D034C2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Balke</a:t>
            </a:r>
            <a:r>
              <a:rPr lang="en-US" dirty="0"/>
              <a:t>-Pearl IV bounds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12587-5DDD-BD44-A11D-EB5E57D6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181" y="1253331"/>
            <a:ext cx="62758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3072-702C-0F45-9216-580619A355DB}"/>
              </a:ext>
            </a:extLst>
          </p:cNvPr>
          <p:cNvSpPr txBox="1"/>
          <p:nvPr/>
        </p:nvSpPr>
        <p:spPr>
          <a:xfrm>
            <a:off x="9569885" y="6123543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(N=10,000)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46DBB-3A7B-E14E-BC57-EA9BE6368CC3}"/>
              </a:ext>
            </a:extLst>
          </p:cNvPr>
          <p:cNvSpPr txBox="1"/>
          <p:nvPr/>
        </p:nvSpPr>
        <p:spPr>
          <a:xfrm>
            <a:off x="288099" y="2141537"/>
            <a:ext cx="493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Estimates largest and smallest values of the causal effect (ACE) consistent with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– these are not confidence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of the mean values of the data (see Palmer et al. 2011) for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A1D6D-C68C-C747-9B95-40426B854E45}"/>
              </a:ext>
            </a:extLst>
          </p:cNvPr>
          <p:cNvSpPr txBox="1"/>
          <p:nvPr/>
        </p:nvSpPr>
        <p:spPr>
          <a:xfrm>
            <a:off x="6803721" y="696049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Balke</a:t>
            </a:r>
            <a:r>
              <a:rPr lang="en-US" dirty="0"/>
              <a:t>-Pearl bounds: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F0396-AFED-0F46-8113-7888FAC48CED}"/>
              </a:ext>
            </a:extLst>
          </p:cNvPr>
          <p:cNvSpPr txBox="1"/>
          <p:nvPr/>
        </p:nvSpPr>
        <p:spPr>
          <a:xfrm>
            <a:off x="288099" y="4449861"/>
            <a:ext cx="40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Two-stage least squares: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8799F-F1B0-7144-BAEF-B7F72DD5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6379"/>
            <a:ext cx="5884768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2419</Words>
  <Application>Microsoft Macintosh PowerPoint</Application>
  <PresentationFormat>Widescreen</PresentationFormat>
  <Paragraphs>328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Office Theme</vt:lpstr>
      <vt:lpstr>Interpretation and reporting of instrumental variable analyses</vt:lpstr>
      <vt:lpstr>Overview</vt:lpstr>
      <vt:lpstr>Objectives</vt:lpstr>
      <vt:lpstr>Motivation</vt:lpstr>
      <vt:lpstr>The instrumental variable DAG</vt:lpstr>
      <vt:lpstr>Interpreting instrumental variable estimates</vt:lpstr>
      <vt:lpstr>What is point identification?</vt:lpstr>
      <vt:lpstr>Instrumental variable bounds</vt:lpstr>
      <vt:lpstr>Balke-Pearl IV bounds</vt:lpstr>
      <vt:lpstr>Balke-Pearl IV bounds</vt:lpstr>
      <vt:lpstr>Balke-Pearl IV bounds</vt:lpstr>
      <vt:lpstr>IV Bounds</vt:lpstr>
      <vt:lpstr>Point identifying assumptions:  the fourth IV assumption</vt:lpstr>
      <vt:lpstr>A. Constant effect of the exposure</vt:lpstr>
      <vt:lpstr>B. No effect modification</vt:lpstr>
      <vt:lpstr>C. Monotonic effect of the exposure</vt:lpstr>
      <vt:lpstr>C. Monotonicity: RCT</vt:lpstr>
      <vt:lpstr>C. Monotonicity: RCT</vt:lpstr>
      <vt:lpstr>C. Monotonicity: Physician’s prescribing preferences</vt:lpstr>
      <vt:lpstr>C. Monotonicity: Mendelian randomization</vt:lpstr>
      <vt:lpstr>D. No Simultaneous Heterogeneity (NOSH)</vt:lpstr>
      <vt:lpstr>NOSH – no simultaneous heterogeneity</vt:lpstr>
      <vt:lpstr>Illustrative simulation</vt:lpstr>
      <vt:lpstr>Figure 1: Median bias of two-stage least squares as an estimator of the ACE </vt:lpstr>
      <vt:lpstr>Figure 2: Median standard error of two-stage least squares as an estimator of the ACE </vt:lpstr>
      <vt:lpstr>Figure 3: Coverage of two-stage least squares as an estimator of the ACE </vt:lpstr>
      <vt:lpstr>Figure 4: Rejection rate of two-stage least squares as an estimator of the ACE </vt:lpstr>
      <vt:lpstr>Summary of simulations</vt:lpstr>
      <vt:lpstr>Figure 8 Mendelian randomization: the effect of BMI on coronary heart disease (Dale et al. (2017)</vt:lpstr>
      <vt:lpstr>Summary of NOSH</vt:lpstr>
      <vt:lpstr>4. Lifetime versus transitory effects </vt:lpstr>
      <vt:lpstr>5. Reporting of instrumental variables studies</vt:lpstr>
      <vt:lpstr>5. Reporting of instrumental variables studies</vt:lpstr>
      <vt:lpstr>Summary interpretation and reporting of instrumental variable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using instrumental variables</dc:title>
  <dc:creator>Neil Davies</dc:creator>
  <cp:lastModifiedBy>Neil Davies</cp:lastModifiedBy>
  <cp:revision>53</cp:revision>
  <dcterms:created xsi:type="dcterms:W3CDTF">2020-11-19T11:06:25Z</dcterms:created>
  <dcterms:modified xsi:type="dcterms:W3CDTF">2020-12-11T09:18:41Z</dcterms:modified>
</cp:coreProperties>
</file>