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9" r:id="rId4"/>
    <p:sldId id="258" r:id="rId5"/>
    <p:sldId id="328" r:id="rId6"/>
    <p:sldId id="330" r:id="rId7"/>
    <p:sldId id="331" r:id="rId8"/>
    <p:sldId id="272" r:id="rId9"/>
    <p:sldId id="332" r:id="rId10"/>
    <p:sldId id="276" r:id="rId11"/>
    <p:sldId id="313" r:id="rId12"/>
    <p:sldId id="314" r:id="rId13"/>
    <p:sldId id="259" r:id="rId14"/>
    <p:sldId id="336" r:id="rId15"/>
    <p:sldId id="279" r:id="rId16"/>
    <p:sldId id="333" r:id="rId17"/>
    <p:sldId id="335" r:id="rId18"/>
    <p:sldId id="285" r:id="rId19"/>
    <p:sldId id="334" r:id="rId20"/>
    <p:sldId id="281" r:id="rId21"/>
    <p:sldId id="338" r:id="rId22"/>
    <p:sldId id="339" r:id="rId23"/>
    <p:sldId id="286" r:id="rId24"/>
    <p:sldId id="337" r:id="rId25"/>
    <p:sldId id="340" r:id="rId26"/>
    <p:sldId id="299" r:id="rId27"/>
    <p:sldId id="301" r:id="rId28"/>
    <p:sldId id="305" r:id="rId29"/>
    <p:sldId id="306" r:id="rId30"/>
    <p:sldId id="324" r:id="rId31"/>
    <p:sldId id="326" r:id="rId32"/>
    <p:sldId id="343" r:id="rId33"/>
    <p:sldId id="304" r:id="rId34"/>
    <p:sldId id="289" r:id="rId35"/>
    <p:sldId id="318" r:id="rId36"/>
    <p:sldId id="295" r:id="rId37"/>
    <p:sldId id="342" r:id="rId38"/>
    <p:sldId id="345" r:id="rId39"/>
    <p:sldId id="344" r:id="rId40"/>
    <p:sldId id="347" r:id="rId41"/>
    <p:sldId id="346" r:id="rId42"/>
    <p:sldId id="348" r:id="rId43"/>
    <p:sldId id="296" r:id="rId44"/>
    <p:sldId id="341" r:id="rId45"/>
    <p:sldId id="312" r:id="rId46"/>
    <p:sldId id="263" r:id="rId47"/>
    <p:sldId id="265" r:id="rId48"/>
    <p:sldId id="266" r:id="rId49"/>
    <p:sldId id="267" r:id="rId50"/>
    <p:sldId id="264" r:id="rId51"/>
  </p:sldIdLst>
  <p:sldSz cx="9144000" cy="6858000" type="screen4x3"/>
  <p:notesSz cx="6735763" cy="9866313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5" autoAdjust="0"/>
    <p:restoredTop sz="94853" autoAdjust="0"/>
  </p:normalViewPr>
  <p:slideViewPr>
    <p:cSldViewPr>
      <p:cViewPr varScale="1">
        <p:scale>
          <a:sx n="100" d="100"/>
          <a:sy n="100" d="100"/>
        </p:scale>
        <p:origin x="904" y="160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43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62"/>
    </p:cViewPr>
  </p:sorterViewPr>
  <p:notesViewPr>
    <p:cSldViewPr>
      <p:cViewPr varScale="1">
        <p:scale>
          <a:sx n="52" d="100"/>
          <a:sy n="52" d="100"/>
        </p:scale>
        <p:origin x="-2988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10" Type="http://schemas.openxmlformats.org/officeDocument/2006/relationships/slide" Target="slides/slide33.xml"/><Relationship Id="rId4" Type="http://schemas.openxmlformats.org/officeDocument/2006/relationships/slide" Target="slides/slide14.xml"/><Relationship Id="rId9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ads.bris.ac.uk\filestore\SSCM\Users\ecnmd\Post%20doc\Teaching\Adv_ep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Associations of confounders with exposure (blue)</a:t>
            </a:r>
            <a:r>
              <a:rPr lang="en-US" sz="2000" b="1" baseline="0" dirty="0"/>
              <a:t> and physicians' prior prescription (gray)</a:t>
            </a:r>
            <a:endParaRPr lang="en-US" sz="2000" b="1" dirty="0"/>
          </a:p>
        </c:rich>
      </c:tx>
      <c:layout>
        <c:manualLayout>
          <c:xMode val="edge"/>
          <c:yMode val="edge"/>
          <c:x val="0.1115668708133171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Sheet1!$I$4:$I$18</c:f>
              <c:strCache>
                <c:ptCount val="15"/>
                <c:pt idx="0">
                  <c:v>Female</c:v>
                </c:pt>
                <c:pt idx="1">
                  <c:v>Age</c:v>
                </c:pt>
                <c:pt idx="2">
                  <c:v>Alcohol misuse</c:v>
                </c:pt>
                <c:pt idx="3">
                  <c:v>Hypnotics use</c:v>
                </c:pt>
                <c:pt idx="4">
                  <c:v>Antipsychotic use</c:v>
                </c:pt>
                <c:pt idx="5">
                  <c:v>Antidepressant use</c:v>
                </c:pt>
                <c:pt idx="6">
                  <c:v>Self-harm</c:v>
                </c:pt>
                <c:pt idx="7">
                  <c:v>Previous SCT</c:v>
                </c:pt>
                <c:pt idx="8">
                  <c:v>Number of GP visits</c:v>
                </c:pt>
                <c:pt idx="9">
                  <c:v>IMD</c:v>
                </c:pt>
                <c:pt idx="10">
                  <c:v>Anxiolytic</c:v>
                </c:pt>
                <c:pt idx="11">
                  <c:v>Lithium</c:v>
                </c:pt>
                <c:pt idx="12">
                  <c:v>Drug misuse</c:v>
                </c:pt>
                <c:pt idx="13">
                  <c:v>Psychiatric illness</c:v>
                </c:pt>
                <c:pt idx="14">
                  <c:v>Chronic disease</c:v>
                </c:pt>
              </c:strCache>
            </c:strRef>
          </c:cat>
          <c:val>
            <c:numRef>
              <c:f>Sheet1!$J$4:$J$18</c:f>
              <c:numCache>
                <c:formatCode>General</c:formatCode>
                <c:ptCount val="15"/>
                <c:pt idx="0">
                  <c:v>52.98</c:v>
                </c:pt>
                <c:pt idx="1">
                  <c:v>128.83000000000001</c:v>
                </c:pt>
                <c:pt idx="2">
                  <c:v>133.46</c:v>
                </c:pt>
                <c:pt idx="3">
                  <c:v>81.53</c:v>
                </c:pt>
                <c:pt idx="4">
                  <c:v>164.04</c:v>
                </c:pt>
                <c:pt idx="5">
                  <c:v>130.87</c:v>
                </c:pt>
                <c:pt idx="6">
                  <c:v>44.94</c:v>
                </c:pt>
                <c:pt idx="7">
                  <c:v>54.88</c:v>
                </c:pt>
                <c:pt idx="8">
                  <c:v>445.2</c:v>
                </c:pt>
                <c:pt idx="9">
                  <c:v>16.760000000000002</c:v>
                </c:pt>
                <c:pt idx="10">
                  <c:v>68.66</c:v>
                </c:pt>
                <c:pt idx="11">
                  <c:v>91.28</c:v>
                </c:pt>
                <c:pt idx="12">
                  <c:v>79.319999999999993</c:v>
                </c:pt>
                <c:pt idx="13">
                  <c:v>157.78</c:v>
                </c:pt>
                <c:pt idx="14">
                  <c:v>171.44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9-B94F-BA77-572170C29FAD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Sheet1!$I$4:$I$18</c:f>
              <c:strCache>
                <c:ptCount val="15"/>
                <c:pt idx="0">
                  <c:v>Female</c:v>
                </c:pt>
                <c:pt idx="1">
                  <c:v>Age</c:v>
                </c:pt>
                <c:pt idx="2">
                  <c:v>Alcohol misuse</c:v>
                </c:pt>
                <c:pt idx="3">
                  <c:v>Hypnotics use</c:v>
                </c:pt>
                <c:pt idx="4">
                  <c:v>Antipsychotic use</c:v>
                </c:pt>
                <c:pt idx="5">
                  <c:v>Antidepressant use</c:v>
                </c:pt>
                <c:pt idx="6">
                  <c:v>Self-harm</c:v>
                </c:pt>
                <c:pt idx="7">
                  <c:v>Previous SCT</c:v>
                </c:pt>
                <c:pt idx="8">
                  <c:v>Number of GP visits</c:v>
                </c:pt>
                <c:pt idx="9">
                  <c:v>IMD</c:v>
                </c:pt>
                <c:pt idx="10">
                  <c:v>Anxiolytic</c:v>
                </c:pt>
                <c:pt idx="11">
                  <c:v>Lithium</c:v>
                </c:pt>
                <c:pt idx="12">
                  <c:v>Drug misuse</c:v>
                </c:pt>
                <c:pt idx="13">
                  <c:v>Psychiatric illness</c:v>
                </c:pt>
                <c:pt idx="14">
                  <c:v>Chronic disease</c:v>
                </c:pt>
              </c:strCache>
            </c:strRef>
          </c:cat>
          <c:val>
            <c:numRef>
              <c:f>Sheet1!$K$4:$K$18</c:f>
              <c:numCache>
                <c:formatCode>General</c:formatCode>
                <c:ptCount val="15"/>
                <c:pt idx="0">
                  <c:v>0.65</c:v>
                </c:pt>
                <c:pt idx="1">
                  <c:v>4.5599999999999996</c:v>
                </c:pt>
                <c:pt idx="2">
                  <c:v>4.2699999999999996</c:v>
                </c:pt>
                <c:pt idx="3">
                  <c:v>4.7300000000000004</c:v>
                </c:pt>
                <c:pt idx="4">
                  <c:v>6.68</c:v>
                </c:pt>
                <c:pt idx="5">
                  <c:v>6.09</c:v>
                </c:pt>
                <c:pt idx="6">
                  <c:v>0.52</c:v>
                </c:pt>
                <c:pt idx="7">
                  <c:v>10.55</c:v>
                </c:pt>
                <c:pt idx="8">
                  <c:v>9.39</c:v>
                </c:pt>
                <c:pt idx="9">
                  <c:v>6.21</c:v>
                </c:pt>
                <c:pt idx="10">
                  <c:v>2.66</c:v>
                </c:pt>
                <c:pt idx="11">
                  <c:v>1.75</c:v>
                </c:pt>
                <c:pt idx="12">
                  <c:v>2.6</c:v>
                </c:pt>
                <c:pt idx="13">
                  <c:v>1.64</c:v>
                </c:pt>
                <c:pt idx="14">
                  <c:v>2.21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9-B94F-BA77-572170C29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694104"/>
        <c:axId val="391699592"/>
      </c:barChart>
      <c:catAx>
        <c:axId val="39169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699592"/>
        <c:crosses val="autoZero"/>
        <c:auto val="1"/>
        <c:lblAlgn val="ctr"/>
        <c:lblOffset val="100"/>
        <c:noMultiLvlLbl val="0"/>
      </c:catAx>
      <c:valAx>
        <c:axId val="3916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Test</a:t>
                </a:r>
                <a:r>
                  <a:rPr lang="en-US" baseline="0"/>
                  <a:t> of association (F-test)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6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F01D8-569D-4C07-BF1E-DD6475A2436C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AE85-20CE-4885-9E51-0F14A3F144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9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E6B5-8ACB-402B-98FD-88F3F4E6B332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9838-21C7-4337-8DD8-7DF71E4904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6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9838-21C7-4337-8DD8-7DF71E4904B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2333-2B4C-4DF3-AADD-DF3BC7EBDB2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3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2333-2B4C-4DF3-AADD-DF3BC7EBDB2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2333-2B4C-4DF3-AADD-DF3BC7EBDB2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E6D57-815A-4B94-90C9-428427C3BAF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0113" y="739775"/>
            <a:ext cx="4935537" cy="370046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E9838-21C7-4337-8DD8-7DF71E4904B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E9838-21C7-4337-8DD8-7DF71E4904B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1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04A89-1EA2-49E1-916A-4081F1F21E0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Motivation: use only the variation in X that is due to Z when estimating X-Y relationship.</a:t>
            </a:r>
          </a:p>
          <a:p>
            <a:r>
              <a:rPr lang="en-GB"/>
              <a:t>Fitted values give variation in X due to Z.</a:t>
            </a:r>
          </a:p>
          <a:p>
            <a:endParaRPr lang="en-GB"/>
          </a:p>
          <a:p>
            <a:r>
              <a:rPr lang="en-GB"/>
              <a:t>Fix to standard errors is complex and only valid for large samples.</a:t>
            </a:r>
          </a:p>
        </p:txBody>
      </p:sp>
    </p:spTree>
    <p:extLst>
      <p:ext uri="{BB962C8B-B14F-4D97-AF65-F5344CB8AC3E}">
        <p14:creationId xmlns:p14="http://schemas.microsoft.com/office/powerpoint/2010/main" val="17702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E9838-21C7-4337-8DD8-7DF71E4904B3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03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9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2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3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59AB-965C-4F8D-84B2-3B2A63492E5D}" type="datetimeFigureOut">
              <a:rPr lang="en-GB" smtClean="0"/>
              <a:pPr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722C-A65F-46B3-934C-D5745AEB71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il.davies@Brist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7/01.ede.0000193606.58671.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6/bmj.f570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med.005005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093/ije/dyx01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aje/kwr02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glimmer.rstudio.com/kn3in/mRnd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536867X1101100302" TargetMode="External"/><Relationship Id="rId2" Type="http://schemas.openxmlformats.org/officeDocument/2006/relationships/hyperlink" Target="https://doi.org/10.1080/01621459.2018.143453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7/EDE.0b013e31828abafb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7/EDE.0000000000000287" TargetMode="External"/><Relationship Id="rId2" Type="http://schemas.openxmlformats.org/officeDocument/2006/relationships/hyperlink" Target="https://doi.org/10.1093/ije/dyx014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6/bmj.k601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6257343?itool=EntrezSystem2.PEntrez.Pubmed.Pubmed_ResultsPanel.Pubmed_RVDocSum&amp;ordinalpos=3" TargetMode="External"/><Relationship Id="rId2" Type="http://schemas.openxmlformats.org/officeDocument/2006/relationships/hyperlink" Target="http://www.ncbi.nlm.nih.gov/pubmed/12689998?itool=EntrezSystem2.PEntrez.Pubmed.Pubmed_ResultsPanel.Pubmed_RVDocSum&amp;ordinalpos=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48680"/>
            <a:ext cx="6858000" cy="1514549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GB" b="1" cap="none" dirty="0">
                <a:solidFill>
                  <a:srgbClr val="0070C0"/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The principals of instrumental variable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232248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Neil M Davies</a:t>
            </a:r>
          </a:p>
          <a:p>
            <a:pPr algn="ctr"/>
            <a:r>
              <a:rPr lang="en-GB" sz="360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  <a:hlinkClick r:id="rId3"/>
              </a:rPr>
              <a:t>n</a:t>
            </a:r>
            <a:r>
              <a:rPr lang="en-GB" sz="360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  <a:hlinkClick r:id="rId3"/>
              </a:rPr>
              <a:t>eil</a:t>
            </a:r>
            <a:r>
              <a:rPr lang="en-GB" sz="360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  <a:hlinkClick r:id="rId3"/>
              </a:rPr>
              <a:t>.davies@Bristol.ac.uk</a:t>
            </a:r>
            <a:r>
              <a:rPr lang="en-GB" sz="3600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Population Health Sciences, Bristol, Medical School, University of Bristol, UK</a:t>
            </a:r>
          </a:p>
          <a:p>
            <a:pPr algn="ctr"/>
            <a:endParaRPr lang="en-GB" sz="2800" dirty="0">
              <a:latin typeface="Calibri" panose="020F0502020204030204" pitchFamily="34" charset="0"/>
              <a:ea typeface="Tahoma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139700" y="3708402"/>
            <a:ext cx="373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Z</a:t>
            </a:r>
            <a:r>
              <a:rPr lang="en-GB" sz="2800" dirty="0"/>
              <a:t> </a:t>
            </a:r>
          </a:p>
          <a:p>
            <a:pPr algn="ctr"/>
            <a:r>
              <a:rPr lang="en-GB" sz="2800" dirty="0"/>
              <a:t>Village allocation </a:t>
            </a:r>
          </a:p>
          <a:p>
            <a:pPr algn="ctr"/>
            <a:r>
              <a:rPr lang="en-GB" sz="2800" dirty="0"/>
              <a:t>to vitamin A</a:t>
            </a:r>
            <a:endParaRPr lang="en-GB" sz="2800" b="1" dirty="0"/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3797300" y="3708402"/>
            <a:ext cx="2819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b="1"/>
              <a:t>X </a:t>
            </a:r>
          </a:p>
          <a:p>
            <a:pPr algn="ctr"/>
            <a:r>
              <a:rPr lang="en-GB" sz="2800"/>
              <a:t>Child receipt </a:t>
            </a:r>
          </a:p>
          <a:p>
            <a:pPr algn="ctr"/>
            <a:r>
              <a:rPr lang="en-GB" sz="2800"/>
              <a:t>vitamin A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6845300" y="3708402"/>
            <a:ext cx="2057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/>
              <a:t>Y </a:t>
            </a:r>
          </a:p>
          <a:p>
            <a:pPr algn="ctr">
              <a:spcBef>
                <a:spcPct val="50000"/>
              </a:spcBef>
            </a:pPr>
            <a:r>
              <a:rPr lang="en-GB" sz="2800"/>
              <a:t>Death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4860032" y="1827981"/>
            <a:ext cx="3200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/>
              <a:t>C</a:t>
            </a:r>
            <a:br>
              <a:rPr lang="en-GB" sz="2800" dirty="0"/>
            </a:br>
            <a:r>
              <a:rPr lang="en-GB" sz="2800" dirty="0"/>
              <a:t>Factors affecting compliance</a:t>
            </a:r>
            <a:endParaRPr lang="en-GB" sz="2800" b="1" dirty="0"/>
          </a:p>
        </p:txBody>
      </p:sp>
      <p:sp>
        <p:nvSpPr>
          <p:cNvPr id="2765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1037"/>
          <p:cNvSpPr>
            <a:spLocks noChangeShapeType="1"/>
          </p:cNvSpPr>
          <p:nvPr/>
        </p:nvSpPr>
        <p:spPr bwMode="auto">
          <a:xfrm flipH="1">
            <a:off x="5321300" y="3157538"/>
            <a:ext cx="515296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38"/>
          <p:cNvSpPr>
            <a:spLocks noChangeShapeType="1"/>
          </p:cNvSpPr>
          <p:nvPr/>
        </p:nvSpPr>
        <p:spPr bwMode="auto">
          <a:xfrm>
            <a:off x="7149830" y="3157538"/>
            <a:ext cx="609870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Box 14"/>
          <p:cNvSpPr txBox="1">
            <a:spLocks noChangeArrowheads="1"/>
          </p:cNvSpPr>
          <p:nvPr/>
        </p:nvSpPr>
        <p:spPr bwMode="auto">
          <a:xfrm>
            <a:off x="6400" y="6239053"/>
            <a:ext cx="814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Greenland, S., 2000. An introduction to instrumental variables for epidemiologists. Int J </a:t>
            </a:r>
            <a:r>
              <a:rPr lang="en-GB" dirty="0" err="1"/>
              <a:t>Epidemiol</a:t>
            </a:r>
            <a:r>
              <a:rPr lang="en-GB" dirty="0"/>
              <a:t> 29, 722–729.</a:t>
            </a:r>
            <a:endParaRPr lang="en-GB" dirty="0">
              <a:effectLst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818096-8C5B-4CF6-8B24-131F7B5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6" y="278160"/>
            <a:ext cx="89027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Instrumental variable example 1: Allocation to treatment in an RCT with non-compliance to assigned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Greenland 2000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616624"/>
          </a:xfrm>
        </p:spPr>
        <p:txBody>
          <a:bodyPr>
            <a:normAutofit/>
          </a:bodyPr>
          <a:lstStyle/>
          <a:p>
            <a:r>
              <a:rPr lang="en-US" sz="2400" dirty="0"/>
              <a:t>12,094 children were allocated to receive the vitamin A</a:t>
            </a:r>
          </a:p>
          <a:p>
            <a:r>
              <a:rPr lang="en-US" sz="2400" dirty="0"/>
              <a:t>11,588 children were allocated to control</a:t>
            </a:r>
          </a:p>
          <a:p>
            <a:r>
              <a:rPr lang="en-US" sz="2400" dirty="0"/>
              <a:t>However only 80% of children assigned to the treatment received it</a:t>
            </a:r>
          </a:p>
          <a:p>
            <a:endParaRPr lang="en-US" sz="2400" dirty="0"/>
          </a:p>
          <a:p>
            <a:r>
              <a:rPr lang="en-US" sz="2400" dirty="0"/>
              <a:t>The difference in mortality between those who took the medication and those who did not will be a biased estimate of the causal effect (confounding)</a:t>
            </a:r>
          </a:p>
          <a:p>
            <a:endParaRPr lang="en-US" sz="2400" dirty="0"/>
          </a:p>
          <a:p>
            <a:r>
              <a:rPr lang="en-US" sz="2400" dirty="0"/>
              <a:t>The ITT estimates the effect of being </a:t>
            </a:r>
            <a:r>
              <a:rPr lang="en-US" sz="2400" u="sng" dirty="0"/>
              <a:t>allocated</a:t>
            </a:r>
            <a:r>
              <a:rPr lang="en-US" sz="2400" dirty="0"/>
              <a:t> to the intervention,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the effect of taking vitamin A</a:t>
            </a:r>
          </a:p>
          <a:p>
            <a:endParaRPr lang="en-US" sz="2400" dirty="0"/>
          </a:p>
          <a:p>
            <a:r>
              <a:rPr lang="en-US" sz="2400" dirty="0"/>
              <a:t>The effect of taking the treatment may be more relevant to decision-making by clinicians and patients than the ITT effect</a:t>
            </a:r>
          </a:p>
        </p:txBody>
      </p:sp>
    </p:spTree>
    <p:extLst>
      <p:ext uri="{BB962C8B-B14F-4D97-AF65-F5344CB8AC3E}">
        <p14:creationId xmlns:p14="http://schemas.microsoft.com/office/powerpoint/2010/main" val="119705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8326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 treated estimate: </a:t>
            </a:r>
          </a:p>
          <a:p>
            <a:pPr lvl="1"/>
            <a:r>
              <a:rPr lang="en-US" sz="2000" dirty="0"/>
              <a:t>risk difference (RD) = -0.65% (95%CI: -0.49%, -0.81%)</a:t>
            </a:r>
          </a:p>
          <a:p>
            <a:pPr lvl="1"/>
            <a:r>
              <a:rPr lang="en-US" sz="2000" dirty="0"/>
              <a:t>Likely to be an overestimate of the average treatment effect in individuals who received treatment because of confounding</a:t>
            </a:r>
          </a:p>
          <a:p>
            <a:r>
              <a:rPr lang="en-US" sz="2400" dirty="0"/>
              <a:t>Intention to treat estimate (ITT) : </a:t>
            </a:r>
          </a:p>
          <a:p>
            <a:pPr lvl="1"/>
            <a:r>
              <a:rPr lang="en-US" sz="2000" dirty="0"/>
              <a:t>RD = -0.26% (95%CI: -0.08%, -0.44%)</a:t>
            </a:r>
          </a:p>
          <a:p>
            <a:pPr lvl="1"/>
            <a:r>
              <a:rPr lang="en-US" sz="2000" dirty="0"/>
              <a:t>Likely to be an underestimate of the average treatment effect</a:t>
            </a:r>
          </a:p>
          <a:p>
            <a:r>
              <a:rPr lang="en-US" sz="2400" dirty="0"/>
              <a:t>Instrumental variable estimate:</a:t>
            </a:r>
          </a:p>
          <a:p>
            <a:pPr lvl="1"/>
            <a:r>
              <a:rPr lang="en-US" sz="2000" dirty="0"/>
              <a:t>RD = -0.32 (95%CI: -0.10%, -0.55%)</a:t>
            </a:r>
          </a:p>
          <a:p>
            <a:pPr lvl="1"/>
            <a:r>
              <a:rPr lang="en-US" sz="2000" dirty="0"/>
              <a:t>Estimate of the effect of taking vitamin A</a:t>
            </a:r>
          </a:p>
          <a:p>
            <a:pPr lvl="1"/>
            <a:r>
              <a:rPr lang="en-US" sz="2000" dirty="0"/>
              <a:t>Calculated by ITT/difference in likelihood of exposure =-0.26/0.80</a:t>
            </a:r>
          </a:p>
          <a:p>
            <a:pPr lvl="1"/>
            <a:endParaRPr lang="en-US" sz="2000" dirty="0"/>
          </a:p>
          <a:p>
            <a:r>
              <a:rPr lang="en-US" sz="2400" dirty="0"/>
              <a:t>ITT analysis estimates the effect of assignment to intervention (the ‘intention-to-treat’ effect)</a:t>
            </a:r>
          </a:p>
          <a:p>
            <a:r>
              <a:rPr lang="en-US" sz="2400" dirty="0"/>
              <a:t>Instrumental variable analysis estimates the effect of taking the vitamins in individuals who took vitamins, not the effect of assignment (more on the meaning of IV estimates later…)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073DB-9532-4EBA-BC2C-9023E440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Greenland 2000</a:t>
            </a:r>
          </a:p>
        </p:txBody>
      </p:sp>
    </p:spTree>
    <p:extLst>
      <p:ext uri="{BB962C8B-B14F-4D97-AF65-F5344CB8AC3E}">
        <p14:creationId xmlns:p14="http://schemas.microsoft.com/office/powerpoint/2010/main" val="384787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76400"/>
            <a:ext cx="8496944" cy="4114800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Relevance</a:t>
            </a:r>
          </a:p>
          <a:p>
            <a:pPr lvl="2"/>
            <a:r>
              <a:rPr lang="en-US" sz="2400" dirty="0"/>
              <a:t>Yes – allocation associates with taking vitamin A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Independence</a:t>
            </a:r>
          </a:p>
          <a:p>
            <a:pPr lvl="2"/>
            <a:r>
              <a:rPr lang="en-US" sz="2400" dirty="0"/>
              <a:t>Yes – there are no causes of randomization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Exclusion restriction</a:t>
            </a:r>
          </a:p>
          <a:p>
            <a:pPr lvl="2"/>
            <a:r>
              <a:rPr lang="en-US" sz="2400" dirty="0"/>
              <a:t>Yes – there were no other likely effects of the intervention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9A52C0-026F-4CBB-BC9F-0AAE54C1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Greenland 2000: do the instrumental variable assumptions hold?</a:t>
            </a:r>
          </a:p>
        </p:txBody>
      </p:sp>
    </p:spTree>
    <p:extLst>
      <p:ext uri="{BB962C8B-B14F-4D97-AF65-F5344CB8AC3E}">
        <p14:creationId xmlns:p14="http://schemas.microsoft.com/office/powerpoint/2010/main" val="117725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139700" y="3708400"/>
            <a:ext cx="37338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Z</a:t>
            </a:r>
            <a:r>
              <a:rPr lang="en-GB" sz="2800" dirty="0"/>
              <a:t> 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Physician or facility preference</a:t>
            </a:r>
            <a:endParaRPr lang="en-GB" sz="2800" b="1" dirty="0"/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3797300" y="3708400"/>
            <a:ext cx="2819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X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Prescription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6369998" y="3708400"/>
            <a:ext cx="292059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Y 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Outcomes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4860032" y="2204864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C</a:t>
            </a:r>
            <a:br>
              <a:rPr lang="en-GB" sz="2800" b="1" dirty="0"/>
            </a:br>
            <a:r>
              <a:rPr lang="en-GB" sz="2800" dirty="0"/>
              <a:t>Confounders</a:t>
            </a:r>
          </a:p>
        </p:txBody>
      </p:sp>
      <p:sp>
        <p:nvSpPr>
          <p:cNvPr id="2765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1037"/>
          <p:cNvSpPr>
            <a:spLocks noChangeShapeType="1"/>
          </p:cNvSpPr>
          <p:nvPr/>
        </p:nvSpPr>
        <p:spPr bwMode="auto">
          <a:xfrm flipH="1">
            <a:off x="5321300" y="3157538"/>
            <a:ext cx="515296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38"/>
          <p:cNvSpPr>
            <a:spLocks noChangeShapeType="1"/>
          </p:cNvSpPr>
          <p:nvPr/>
        </p:nvSpPr>
        <p:spPr bwMode="auto">
          <a:xfrm>
            <a:off x="7149830" y="3157538"/>
            <a:ext cx="609870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BA47E4-B053-4669-92B7-613000E569AE}"/>
              </a:ext>
            </a:extLst>
          </p:cNvPr>
          <p:cNvSpPr txBox="1">
            <a:spLocks/>
          </p:cNvSpPr>
          <p:nvPr/>
        </p:nvSpPr>
        <p:spPr>
          <a:xfrm>
            <a:off x="133796" y="278159"/>
            <a:ext cx="8902700" cy="1169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Instrumental variable example 2: Physicians’ prescribing preferences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187948-2A08-ED45-A293-CD4401993A53}"/>
              </a:ext>
            </a:extLst>
          </p:cNvPr>
          <p:cNvSpPr/>
          <p:nvPr/>
        </p:nvSpPr>
        <p:spPr>
          <a:xfrm>
            <a:off x="107504" y="6093296"/>
            <a:ext cx="675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Brookhart, M.A., Wang, P.S., Solomon, D.H., </a:t>
            </a:r>
            <a:r>
              <a:rPr lang="en-GB" sz="1200" dirty="0" err="1"/>
              <a:t>Schneeweiss</a:t>
            </a:r>
            <a:r>
              <a:rPr lang="en-GB" sz="1200" dirty="0"/>
              <a:t>, S., 2006. Evaluating short-term drug effects using a physician-specific prescribing preference as an instrumental variable. Epidemiology 17, 268–275. </a:t>
            </a:r>
            <a:r>
              <a:rPr lang="en-GB" sz="1200" dirty="0">
                <a:hlinkClick r:id="rId2"/>
              </a:rPr>
              <a:t>https://doi.org/10.1097/01.ede.0000193606.58671.c5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883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1"/>
            <a:ext cx="8229600" cy="138522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9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Physicians’ prescribing preferences: the effect of varenicline versus Nicotine Replacement Therapy (NRT)</a:t>
            </a:r>
            <a:br>
              <a:rPr lang="en-US" dirty="0"/>
            </a:br>
            <a:endParaRPr lang="en-US" dirty="0"/>
          </a:p>
        </p:txBody>
      </p:sp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139700" y="3708400"/>
            <a:ext cx="37338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Z</a:t>
            </a:r>
            <a:r>
              <a:rPr lang="en-GB" sz="2800" dirty="0"/>
              <a:t> 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Physicians’ preferences for varenicline or NRT</a:t>
            </a:r>
            <a:endParaRPr lang="en-GB" sz="2800" b="1" dirty="0"/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3797300" y="3708400"/>
            <a:ext cx="28194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X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Patient prescribed varenicline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6369998" y="3708400"/>
            <a:ext cx="292059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Y 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Neuropsychiatric problems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4860032" y="1844824"/>
            <a:ext cx="3200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C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Indications for treatment</a:t>
            </a:r>
            <a:endParaRPr lang="en-GB" sz="2800" b="1" dirty="0"/>
          </a:p>
        </p:txBody>
      </p:sp>
      <p:sp>
        <p:nvSpPr>
          <p:cNvPr id="2765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1037"/>
          <p:cNvSpPr>
            <a:spLocks noChangeShapeType="1"/>
          </p:cNvSpPr>
          <p:nvPr/>
        </p:nvSpPr>
        <p:spPr bwMode="auto">
          <a:xfrm flipH="1">
            <a:off x="5321300" y="3157538"/>
            <a:ext cx="515296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38"/>
          <p:cNvSpPr>
            <a:spLocks noChangeShapeType="1"/>
          </p:cNvSpPr>
          <p:nvPr/>
        </p:nvSpPr>
        <p:spPr bwMode="auto">
          <a:xfrm>
            <a:off x="7149830" y="3157538"/>
            <a:ext cx="609870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9F3AB876-614A-5F42-A296-73CE3013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11669"/>
            <a:ext cx="9006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dirty="0"/>
              <a:t>Thomas, K.H., Martin, R.M., Davies, N.M., Metcalfe, C., Windmeijer, F., Gunnell, D., 2013. Smoking cessation treatment and risk of depression, suicide, and self harm in the Clinical Practice Research Datalink: prospective cohort study. BMJ 347, f5704–f5704. </a:t>
            </a:r>
            <a:r>
              <a:rPr lang="en-GB" sz="1200" dirty="0">
                <a:hlinkClick r:id="rId2"/>
              </a:rPr>
              <a:t>https://doi.org/10.1136/bmj.f5704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579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4608512"/>
          </a:xfrm>
        </p:spPr>
        <p:txBody>
          <a:bodyPr>
            <a:normAutofit/>
          </a:bodyPr>
          <a:lstStyle/>
          <a:p>
            <a:pPr marL="8001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Relevance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Yes – physicians’ preference associates with the prescriptions they issue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Independence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Potentially yes – there are no causes of both the preferences and the outcome</a:t>
            </a:r>
          </a:p>
          <a:p>
            <a:pPr marL="800100" lvl="1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Exclusion restriction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Potentially yes – physicians’ relative preferences for a specific drug may only affect their prescribing of those medications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D58AA-172D-4E37-9B07-D7EDFD75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 et al. 2013: do the instrumental variable assumptions hold?</a:t>
            </a:r>
          </a:p>
        </p:txBody>
      </p:sp>
    </p:spTree>
    <p:extLst>
      <p:ext uri="{BB962C8B-B14F-4D97-AF65-F5344CB8AC3E}">
        <p14:creationId xmlns:p14="http://schemas.microsoft.com/office/powerpoint/2010/main" val="219574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1026"/>
          <p:cNvSpPr txBox="1">
            <a:spLocks noChangeArrowheads="1"/>
          </p:cNvSpPr>
          <p:nvPr/>
        </p:nvSpPr>
        <p:spPr bwMode="auto">
          <a:xfrm>
            <a:off x="139700" y="3708400"/>
            <a:ext cx="3733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GB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Genotype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Text Box 1027"/>
          <p:cNvSpPr txBox="1">
            <a:spLocks noChangeArrowheads="1"/>
          </p:cNvSpPr>
          <p:nvPr/>
        </p:nvSpPr>
        <p:spPr bwMode="auto">
          <a:xfrm>
            <a:off x="3797300" y="3708400"/>
            <a:ext cx="2819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algn="ctr">
              <a:spcBef>
                <a:spcPct val="50000"/>
              </a:spcBef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</p:txBody>
      </p:sp>
      <p:sp>
        <p:nvSpPr>
          <p:cNvPr id="32773" name="Text Box 1028"/>
          <p:cNvSpPr txBox="1">
            <a:spLocks noChangeArrowheads="1"/>
          </p:cNvSpPr>
          <p:nvPr/>
        </p:nvSpPr>
        <p:spPr bwMode="auto">
          <a:xfrm>
            <a:off x="6464300" y="3708402"/>
            <a:ext cx="26797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algn="ctr">
              <a:spcBef>
                <a:spcPct val="50000"/>
              </a:spcBef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2774" name="Text Box 1029"/>
          <p:cNvSpPr txBox="1">
            <a:spLocks noChangeArrowheads="1"/>
          </p:cNvSpPr>
          <p:nvPr/>
        </p:nvSpPr>
        <p:spPr bwMode="auto">
          <a:xfrm>
            <a:off x="4932040" y="1754813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7" name="Line 1037"/>
          <p:cNvSpPr>
            <a:spLocks noChangeShapeType="1"/>
          </p:cNvSpPr>
          <p:nvPr/>
        </p:nvSpPr>
        <p:spPr bwMode="auto">
          <a:xfrm flipH="1">
            <a:off x="5321300" y="2717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Line 1038"/>
          <p:cNvSpPr>
            <a:spLocks noChangeShapeType="1"/>
          </p:cNvSpPr>
          <p:nvPr/>
        </p:nvSpPr>
        <p:spPr bwMode="auto">
          <a:xfrm>
            <a:off x="7073900" y="2717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132E992-E66F-409B-8445-4A0B1FADBB26}"/>
              </a:ext>
            </a:extLst>
          </p:cNvPr>
          <p:cNvSpPr txBox="1">
            <a:spLocks/>
          </p:cNvSpPr>
          <p:nvPr/>
        </p:nvSpPr>
        <p:spPr>
          <a:xfrm>
            <a:off x="133796" y="278159"/>
            <a:ext cx="8902700" cy="1169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Instrumental variable example 3:</a:t>
            </a:r>
            <a:b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Mendelian Randomization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2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1396008"/>
          </a:xfrm>
        </p:spPr>
        <p:txBody>
          <a:bodyPr>
            <a:normAutofit/>
          </a:bodyPr>
          <a:lstStyle/>
          <a:p>
            <a:pPr algn="ctr"/>
            <a:r>
              <a:rPr lang="en-GB" sz="35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Mendelian Randomization example:</a:t>
            </a:r>
            <a:br>
              <a:rPr lang="en-GB" sz="35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5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genes, alcohol and blood pressure</a:t>
            </a:r>
          </a:p>
        </p:txBody>
      </p:sp>
      <p:sp>
        <p:nvSpPr>
          <p:cNvPr id="32771" name="Text Box 1026"/>
          <p:cNvSpPr txBox="1">
            <a:spLocks noChangeArrowheads="1"/>
          </p:cNvSpPr>
          <p:nvPr/>
        </p:nvSpPr>
        <p:spPr bwMode="auto">
          <a:xfrm>
            <a:off x="139700" y="3708400"/>
            <a:ext cx="3733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ALDH2 genotype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Text Box 1027"/>
          <p:cNvSpPr txBox="1">
            <a:spLocks noChangeArrowheads="1"/>
          </p:cNvSpPr>
          <p:nvPr/>
        </p:nvSpPr>
        <p:spPr bwMode="auto">
          <a:xfrm>
            <a:off x="3797300" y="3708400"/>
            <a:ext cx="2819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algn="ctr">
              <a:spcBef>
                <a:spcPct val="50000"/>
              </a:spcBef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Alcohol</a:t>
            </a:r>
          </a:p>
        </p:txBody>
      </p:sp>
      <p:sp>
        <p:nvSpPr>
          <p:cNvPr id="32773" name="Text Box 1028"/>
          <p:cNvSpPr txBox="1">
            <a:spLocks noChangeArrowheads="1"/>
          </p:cNvSpPr>
          <p:nvPr/>
        </p:nvSpPr>
        <p:spPr bwMode="auto">
          <a:xfrm>
            <a:off x="6464300" y="3708402"/>
            <a:ext cx="26797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 algn="ctr">
              <a:spcBef>
                <a:spcPct val="50000"/>
              </a:spcBef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High blood pressure </a:t>
            </a:r>
          </a:p>
        </p:txBody>
      </p:sp>
      <p:sp>
        <p:nvSpPr>
          <p:cNvPr id="32774" name="Text Box 1029"/>
          <p:cNvSpPr txBox="1">
            <a:spLocks noChangeArrowheads="1"/>
          </p:cNvSpPr>
          <p:nvPr/>
        </p:nvSpPr>
        <p:spPr bwMode="auto">
          <a:xfrm>
            <a:off x="4860032" y="1754813"/>
            <a:ext cx="320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Confounders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7" name="Line 1037"/>
          <p:cNvSpPr>
            <a:spLocks noChangeShapeType="1"/>
          </p:cNvSpPr>
          <p:nvPr/>
        </p:nvSpPr>
        <p:spPr bwMode="auto">
          <a:xfrm flipH="1">
            <a:off x="5321300" y="2717800"/>
            <a:ext cx="762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Line 1038"/>
          <p:cNvSpPr>
            <a:spLocks noChangeShapeType="1"/>
          </p:cNvSpPr>
          <p:nvPr/>
        </p:nvSpPr>
        <p:spPr bwMode="auto">
          <a:xfrm>
            <a:off x="7073900" y="2717800"/>
            <a:ext cx="685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6D9293-411C-6E4B-8F71-16BCEBF40338}"/>
              </a:ext>
            </a:extLst>
          </p:cNvPr>
          <p:cNvSpPr/>
          <p:nvPr/>
        </p:nvSpPr>
        <p:spPr>
          <a:xfrm>
            <a:off x="35372" y="6219557"/>
            <a:ext cx="7038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Chen, L., Davey Smith, G., </a:t>
            </a:r>
            <a:r>
              <a:rPr lang="en-GB" sz="1200" dirty="0" err="1"/>
              <a:t>Harbord</a:t>
            </a:r>
            <a:r>
              <a:rPr lang="en-GB" sz="1200" dirty="0"/>
              <a:t>, R.M., Lewis, S.J., 2008. Alcohol Intake and Blood Pressure: A Systematic Review Implementing a Mendelian Randomization Approach. </a:t>
            </a:r>
            <a:r>
              <a:rPr lang="en-GB" sz="1200" dirty="0" err="1"/>
              <a:t>PLoS</a:t>
            </a:r>
            <a:r>
              <a:rPr lang="en-GB" sz="1200" dirty="0"/>
              <a:t> Medicine 5, e52. </a:t>
            </a:r>
            <a:r>
              <a:rPr lang="en-GB" sz="1200" dirty="0">
                <a:hlinkClick r:id="rId2"/>
              </a:rPr>
              <a:t>https://doi.org/10.1371/journal.pmed.0050052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65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Mendelian randomization: do the instrumental variable assumptions hold?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62472"/>
            <a:ext cx="8639336" cy="4978896"/>
          </a:xfrm>
        </p:spPr>
        <p:txBody>
          <a:bodyPr>
            <a:normAutofit/>
          </a:bodyPr>
          <a:lstStyle/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Relevance</a:t>
            </a:r>
          </a:p>
          <a:p>
            <a:pPr lvl="2"/>
            <a:r>
              <a:rPr lang="en-US" sz="2200" dirty="0"/>
              <a:t>Yes –genotype associates with phenotype. </a:t>
            </a:r>
          </a:p>
          <a:p>
            <a:pPr lvl="2"/>
            <a:r>
              <a:rPr lang="en-US" sz="2200" dirty="0"/>
              <a:t>But </a:t>
            </a:r>
            <a:r>
              <a:rPr lang="en-US" sz="2200" i="1" dirty="0"/>
              <a:t>such associations are typically weak</a:t>
            </a:r>
            <a:r>
              <a:rPr lang="en-US" sz="2200" dirty="0"/>
              <a:t>, which may cause problems (discussed later).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Independence</a:t>
            </a:r>
          </a:p>
          <a:p>
            <a:pPr lvl="2"/>
            <a:r>
              <a:rPr lang="en-US" sz="2200" dirty="0"/>
              <a:t>Potentially yes – there are unlikely to be causes of both </a:t>
            </a:r>
            <a:r>
              <a:rPr lang="en-US" sz="2200" i="1" dirty="0"/>
              <a:t>ALDH2 </a:t>
            </a:r>
            <a:r>
              <a:rPr lang="en-US" sz="2200" dirty="0"/>
              <a:t>genotype and high blood pressure. </a:t>
            </a:r>
          </a:p>
          <a:p>
            <a:pPr lvl="2"/>
            <a:r>
              <a:rPr lang="en-US" sz="2200" dirty="0"/>
              <a:t>But we may need to address problems such as </a:t>
            </a:r>
            <a:r>
              <a:rPr lang="en-US" sz="2200" i="1" dirty="0"/>
              <a:t>population stratification</a:t>
            </a:r>
            <a:r>
              <a:rPr lang="en-US" sz="2200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/>
              <a:t>Exclusion restriction</a:t>
            </a:r>
          </a:p>
          <a:p>
            <a:pPr lvl="2"/>
            <a:r>
              <a:rPr lang="en-US" sz="2200" dirty="0"/>
              <a:t>Potentially yes – </a:t>
            </a:r>
            <a:r>
              <a:rPr lang="en-US" sz="2200" i="1" dirty="0"/>
              <a:t>ALDH2</a:t>
            </a:r>
            <a:r>
              <a:rPr lang="en-US" sz="2200" dirty="0"/>
              <a:t> is known to be involved in alcohol metabolism, and has few detectable effects in non-drinkers. </a:t>
            </a:r>
          </a:p>
          <a:p>
            <a:pPr lvl="2"/>
            <a:r>
              <a:rPr lang="en-US" sz="2200" dirty="0"/>
              <a:t>But in general we need to consider whether there are </a:t>
            </a:r>
            <a:r>
              <a:rPr lang="en-US" sz="2200" i="1" dirty="0"/>
              <a:t>pleiotropic </a:t>
            </a:r>
            <a:r>
              <a:rPr lang="en-US" sz="2200" dirty="0"/>
              <a:t>genotype effects.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0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264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an instrumental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Assess the plausibility of an instrumental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Estimate causal effects with an instrumental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Interpret instrumental variable estimates</a:t>
            </a:r>
          </a:p>
          <a:p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52A7C-CE53-8740-BF7C-70B277C7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80963"/>
            <a:ext cx="8715375" cy="815149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6A5E20CC-9110-4B22-8E0C-11DC3038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264" y="307402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67544" y="44624"/>
            <a:ext cx="8229600" cy="14554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 2: Assessing the instrumental variable assumptions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528" y="4457600"/>
            <a:ext cx="8668196" cy="235577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marL="514350" indent="-514350">
              <a:buClr>
                <a:schemeClr val="tx1"/>
              </a:buClr>
              <a:buFont typeface="+mj-lt"/>
              <a:buAutoNum type="alphaUcPeriod"/>
            </a:pPr>
            <a:r>
              <a:rPr lang="en-GB" sz="2800" kern="0" dirty="0">
                <a:solidFill>
                  <a:schemeClr val="tx1"/>
                </a:solidFill>
              </a:rPr>
              <a:t>Does the instrument associate with the exposure?</a:t>
            </a:r>
          </a:p>
          <a:p>
            <a:pPr marL="514350" indent="-514350">
              <a:buClr>
                <a:schemeClr val="tx1"/>
              </a:buClr>
              <a:buFont typeface="+mj-lt"/>
              <a:buAutoNum type="alphaUcPeriod"/>
            </a:pPr>
            <a:r>
              <a:rPr lang="en-GB" sz="2800" kern="0" dirty="0">
                <a:solidFill>
                  <a:schemeClr val="tx1"/>
                </a:solidFill>
              </a:rPr>
              <a:t>Is the instrument associated with potential confounders?</a:t>
            </a:r>
          </a:p>
          <a:p>
            <a:pPr marL="514350" indent="-514350">
              <a:buClr>
                <a:schemeClr val="tx1"/>
              </a:buClr>
              <a:buFont typeface="+mj-lt"/>
              <a:buAutoNum type="alphaUcPeriod"/>
            </a:pPr>
            <a:r>
              <a:rPr lang="en-GB" sz="2800" kern="0" dirty="0">
                <a:solidFill>
                  <a:schemeClr val="tx1"/>
                </a:solidFill>
              </a:rPr>
              <a:t>Is the instrument associated with potential alternative mediating variables or mechanisms?</a:t>
            </a:r>
          </a:p>
          <a:p>
            <a:endParaRPr lang="en-GB" sz="2800" kern="0" dirty="0">
              <a:solidFill>
                <a:schemeClr val="tx1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5854B50-57F3-4EBE-9873-4D801AAE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264" y="193102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928444E-9589-455E-AB08-0339FC81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64" y="306132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25773-0945-437E-83AF-8EEA75ED6424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4789264" y="2161208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39F5DF-A286-47C9-8A65-5E241C05C40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059264" y="2161208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BA0FFF-01D4-47F8-A61A-3C107E8B2C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06764" y="3291508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5B333847-27EC-4458-9AED-FE5FC908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832" y="3074022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71E3F0-030B-4BF2-9136-401A588C30C8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973164" y="3292304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B9BFE-C8A4-44ED-9F0A-4D30F6E302EF}"/>
              </a:ext>
            </a:extLst>
          </p:cNvPr>
          <p:cNvCxnSpPr>
            <a:cxnSpLocks/>
            <a:stCxn id="4" idx="1"/>
            <a:endCxn id="10" idx="0"/>
          </p:cNvCxnSpPr>
          <p:nvPr/>
        </p:nvCxnSpPr>
        <p:spPr>
          <a:xfrm flipH="1">
            <a:off x="2000498" y="2162002"/>
            <a:ext cx="3423766" cy="9120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20">
            <a:extLst>
              <a:ext uri="{FF2B5EF4-FFF2-40B4-BE49-F238E27FC236}">
                <a16:creationId xmlns:a16="http://schemas.microsoft.com/office/drawing/2014/main" id="{6AAA1233-0BED-4B6A-A515-9C299B1AA1DC}"/>
              </a:ext>
            </a:extLst>
          </p:cNvPr>
          <p:cNvSpPr/>
          <p:nvPr/>
        </p:nvSpPr>
        <p:spPr>
          <a:xfrm>
            <a:off x="3912964" y="2223120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BD0E9B-AC0C-4085-8073-D41F84E6EAB3}"/>
              </a:ext>
            </a:extLst>
          </p:cNvPr>
          <p:cNvGrpSpPr/>
          <p:nvPr/>
        </p:nvGrpSpPr>
        <p:grpSpPr>
          <a:xfrm>
            <a:off x="248692" y="3061320"/>
            <a:ext cx="4396432" cy="1951856"/>
            <a:chOff x="248692" y="3061320"/>
            <a:chExt cx="4396432" cy="19518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E980D6-0369-4115-BAF2-444D07E68B81}"/>
                </a:ext>
              </a:extLst>
            </p:cNvPr>
            <p:cNvSpPr/>
            <p:nvPr/>
          </p:nvSpPr>
          <p:spPr>
            <a:xfrm>
              <a:off x="2699792" y="3061320"/>
              <a:ext cx="1945332" cy="486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5E44B0-A569-4132-9457-0BB32424D0D0}"/>
                </a:ext>
              </a:extLst>
            </p:cNvPr>
            <p:cNvSpPr/>
            <p:nvPr/>
          </p:nvSpPr>
          <p:spPr>
            <a:xfrm>
              <a:off x="248692" y="4469700"/>
              <a:ext cx="578892" cy="5434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758537-D58C-4D8C-B471-60FC719A17C3}"/>
              </a:ext>
            </a:extLst>
          </p:cNvPr>
          <p:cNvGrpSpPr/>
          <p:nvPr/>
        </p:nvGrpSpPr>
        <p:grpSpPr>
          <a:xfrm>
            <a:off x="247576" y="2271657"/>
            <a:ext cx="5337554" cy="3245575"/>
            <a:chOff x="248692" y="1767601"/>
            <a:chExt cx="5337554" cy="32455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E52293-47B4-447B-8301-C3381671D4B0}"/>
                </a:ext>
              </a:extLst>
            </p:cNvPr>
            <p:cNvSpPr/>
            <p:nvPr/>
          </p:nvSpPr>
          <p:spPr>
            <a:xfrm rot="20692357">
              <a:off x="1850591" y="1767601"/>
              <a:ext cx="3735655" cy="6524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39C0FA-6BB6-4F73-91AF-DA2BAA04FC1F}"/>
                </a:ext>
              </a:extLst>
            </p:cNvPr>
            <p:cNvSpPr/>
            <p:nvPr/>
          </p:nvSpPr>
          <p:spPr>
            <a:xfrm>
              <a:off x="248692" y="4469700"/>
              <a:ext cx="578892" cy="5434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Curved Connector 18">
            <a:extLst>
              <a:ext uri="{FF2B5EF4-FFF2-40B4-BE49-F238E27FC236}">
                <a16:creationId xmlns:a16="http://schemas.microsoft.com/office/drawing/2014/main" id="{799ABD06-D8C3-49A4-9848-AC84081D85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5482" y="1258032"/>
            <a:ext cx="298" cy="4630266"/>
          </a:xfrm>
          <a:prstGeom prst="curvedConnector3">
            <a:avLst>
              <a:gd name="adj1" fmla="val 76811409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9828E-8BB9-4640-952D-FB93CA30F73E}"/>
              </a:ext>
            </a:extLst>
          </p:cNvPr>
          <p:cNvGrpSpPr/>
          <p:nvPr/>
        </p:nvGrpSpPr>
        <p:grpSpPr>
          <a:xfrm>
            <a:off x="248692" y="3424581"/>
            <a:ext cx="6843588" cy="3028755"/>
            <a:chOff x="97408" y="2416469"/>
            <a:chExt cx="6843588" cy="302875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4D718F-77A1-4513-A4A6-8E5A4A16D861}"/>
                </a:ext>
              </a:extLst>
            </p:cNvPr>
            <p:cNvSpPr/>
            <p:nvPr/>
          </p:nvSpPr>
          <p:spPr>
            <a:xfrm>
              <a:off x="1468388" y="2416469"/>
              <a:ext cx="5472608" cy="6524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7258FE-709C-4D00-9867-6D424A62F4E2}"/>
                </a:ext>
              </a:extLst>
            </p:cNvPr>
            <p:cNvSpPr/>
            <p:nvPr/>
          </p:nvSpPr>
          <p:spPr>
            <a:xfrm>
              <a:off x="97408" y="4901748"/>
              <a:ext cx="578892" cy="5434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Multiply 21">
            <a:extLst>
              <a:ext uri="{FF2B5EF4-FFF2-40B4-BE49-F238E27FC236}">
                <a16:creationId xmlns:a16="http://schemas.microsoft.com/office/drawing/2014/main" id="{096F412E-4720-416D-8323-A9F6A7F8C075}"/>
              </a:ext>
            </a:extLst>
          </p:cNvPr>
          <p:cNvSpPr/>
          <p:nvPr/>
        </p:nvSpPr>
        <p:spPr>
          <a:xfrm>
            <a:off x="4412208" y="3501008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387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8640"/>
            <a:ext cx="8229600" cy="14554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GB" sz="44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Does the instrument associate with the exposure?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37902" y="1958008"/>
            <a:ext cx="8668196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endParaRPr lang="en-GB" kern="0" dirty="0">
              <a:solidFill>
                <a:schemeClr val="tx1"/>
              </a:solidFill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BD9500D-40D0-4A40-B799-63519AF35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032" y="1896045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193ACF6-5046-574A-99ED-5560340A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532" y="3026345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655C252-309E-6A42-A2E6-7B1A3E08C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032" y="3039045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7ABE5-7787-6545-A4F1-FAB4409B1764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4860032" y="2126231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CF7CB1-E894-5F43-8A99-411579B66078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130032" y="2126231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92687-C06A-454F-8FF4-57EE00FF3B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177532" y="3256531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6EEC5063-0235-AC45-856B-138A851F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776" y="3039045"/>
            <a:ext cx="635000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E835A-137C-EF40-AE8D-B3196FD468FF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2555776" y="3257327"/>
            <a:ext cx="1986756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C4E518E6-ABCD-6F45-B82F-11DDA2C6194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717032"/>
            <a:ext cx="8668196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sz="2800" kern="0" dirty="0">
                <a:solidFill>
                  <a:schemeClr val="tx1"/>
                </a:solidFill>
              </a:rPr>
              <a:t>The instrument-exposure association </a:t>
            </a:r>
            <a:r>
              <a:rPr lang="en-GB" sz="2800" b="1" kern="0" dirty="0">
                <a:solidFill>
                  <a:schemeClr val="tx1"/>
                </a:solidFill>
              </a:rPr>
              <a:t>can be estimated and tested</a:t>
            </a:r>
            <a:r>
              <a:rPr lang="en-GB" sz="2800" kern="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GB" sz="2400" u="sng" kern="0" dirty="0">
                <a:solidFill>
                  <a:schemeClr val="tx1"/>
                </a:solidFill>
              </a:rPr>
              <a:t>Ideally:</a:t>
            </a:r>
            <a:r>
              <a:rPr lang="en-GB" sz="2400" kern="0" dirty="0">
                <a:solidFill>
                  <a:schemeClr val="tx1"/>
                </a:solidFill>
              </a:rPr>
              <a:t> partial F-statistic of instrument-exposure association</a:t>
            </a:r>
          </a:p>
          <a:p>
            <a:pPr lvl="1"/>
            <a:r>
              <a:rPr lang="en-GB" sz="2400" kern="0" dirty="0">
                <a:solidFill>
                  <a:schemeClr val="tx1"/>
                </a:solidFill>
              </a:rPr>
              <a:t>R-squared</a:t>
            </a:r>
          </a:p>
          <a:p>
            <a:pPr lvl="1"/>
            <a:r>
              <a:rPr lang="en-GB" sz="2400" kern="0" dirty="0">
                <a:solidFill>
                  <a:schemeClr val="tx1"/>
                </a:solidFill>
              </a:rPr>
              <a:t>p-value</a:t>
            </a:r>
          </a:p>
          <a:p>
            <a:pPr lvl="1"/>
            <a:r>
              <a:rPr lang="en-GB" sz="2400" kern="0" dirty="0">
                <a:solidFill>
                  <a:schemeClr val="tx1"/>
                </a:solidFill>
              </a:rPr>
              <a:t>Beta (regression coefficient) for instrument-exposure association</a:t>
            </a:r>
          </a:p>
          <a:p>
            <a:pPr lvl="1"/>
            <a:endParaRPr lang="en-GB" sz="2400" kern="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B64F7E-B795-4A28-BE05-1FD842EEAD1D}"/>
              </a:ext>
            </a:extLst>
          </p:cNvPr>
          <p:cNvSpPr/>
          <p:nvPr/>
        </p:nvSpPr>
        <p:spPr>
          <a:xfrm>
            <a:off x="2482652" y="3014243"/>
            <a:ext cx="2161356" cy="486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3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DD9-EF88-6A4E-8FA4-B7E375D7E588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4554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GB" sz="44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Is the instrument associated with potential confounders?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2335015-8321-6945-92FC-890AFB12A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478" y="172276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3B0816C-1FC1-094B-9974-EFBC441D0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978" y="285306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F059978-2869-974F-82B1-1BC4D4E5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478" y="286576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932ED-D793-8140-933A-37A4C034768A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4768478" y="1952948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BA650D-9353-6741-93D3-BF44097BFA11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6038478" y="1952948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AF431E-4C3C-834B-A43B-6CD0756EEA0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85978" y="3083248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80F72207-795F-D54F-83B3-E0943B60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6" y="2865762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9EC06-2E82-D246-8CC1-71C15A0B59DF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952378" y="3084044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CA7120-8692-1E44-8736-64D5C3ED9D1F}"/>
              </a:ext>
            </a:extLst>
          </p:cNvPr>
          <p:cNvCxnSpPr>
            <a:cxnSpLocks/>
            <a:stCxn id="3" idx="1"/>
            <a:endCxn id="9" idx="0"/>
          </p:cNvCxnSpPr>
          <p:nvPr/>
        </p:nvCxnSpPr>
        <p:spPr>
          <a:xfrm flipH="1">
            <a:off x="1979712" y="1953742"/>
            <a:ext cx="3423766" cy="9120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D0962783-9C9E-4247-BF6E-CBB7E8B9D4E7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573016"/>
            <a:ext cx="8668196" cy="2592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sz="2400" kern="0" dirty="0">
                <a:solidFill>
                  <a:schemeClr val="tx1"/>
                </a:solidFill>
              </a:rPr>
              <a:t>The assumption </a:t>
            </a:r>
            <a:r>
              <a:rPr lang="en-GB" sz="2400" b="1" kern="0" dirty="0">
                <a:solidFill>
                  <a:schemeClr val="tx1"/>
                </a:solidFill>
              </a:rPr>
              <a:t>cannot be proved</a:t>
            </a:r>
            <a:r>
              <a:rPr lang="en-GB" sz="2400" kern="0" dirty="0">
                <a:solidFill>
                  <a:schemeClr val="tx1"/>
                </a:solidFill>
              </a:rPr>
              <a:t>, but it can be falsified by finding associations of the instrument with potential confounders</a:t>
            </a:r>
          </a:p>
          <a:p>
            <a:pPr lvl="1"/>
            <a:r>
              <a:rPr lang="en-GB" sz="2000" kern="0" dirty="0">
                <a:solidFill>
                  <a:schemeClr val="tx1"/>
                </a:solidFill>
              </a:rPr>
              <a:t>Limited to measured covariates</a:t>
            </a:r>
          </a:p>
          <a:p>
            <a:r>
              <a:rPr lang="en-GB" sz="2400" kern="0" dirty="0">
                <a:solidFill>
                  <a:schemeClr val="tx1"/>
                </a:solidFill>
              </a:rPr>
              <a:t>Instrument-covariate associations can be estimated and tested </a:t>
            </a:r>
            <a:endParaRPr lang="en-GB" sz="2400" u="sng" kern="0" dirty="0">
              <a:solidFill>
                <a:schemeClr val="tx1"/>
              </a:solidFill>
            </a:endParaRPr>
          </a:p>
          <a:p>
            <a:pPr lvl="1"/>
            <a:r>
              <a:rPr lang="en-GB" sz="2400" u="sng" kern="0" dirty="0">
                <a:solidFill>
                  <a:schemeClr val="tx1"/>
                </a:solidFill>
              </a:rPr>
              <a:t>Ideally:</a:t>
            </a:r>
            <a:r>
              <a:rPr lang="en-GB" sz="2400" kern="0" dirty="0">
                <a:solidFill>
                  <a:schemeClr val="tx1"/>
                </a:solidFill>
              </a:rPr>
              <a:t> Covariate balance plots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7AC0C5-C7A8-458C-83FB-B2AF5AD6FFE6}"/>
              </a:ext>
            </a:extLst>
          </p:cNvPr>
          <p:cNvSpPr/>
          <p:nvPr/>
        </p:nvSpPr>
        <p:spPr>
          <a:xfrm rot="20692357">
            <a:off x="1849475" y="2104935"/>
            <a:ext cx="3735655" cy="652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3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10120"/>
              </p:ext>
            </p:extLst>
          </p:nvPr>
        </p:nvGraphicFramePr>
        <p:xfrm>
          <a:off x="457200" y="1700808"/>
          <a:ext cx="8302557" cy="481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486" y="6502131"/>
            <a:ext cx="231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Thomas, et al. 2013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5B2A6C-A2B3-4852-A858-3B166EEABFF2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4554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GB" sz="44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Is the instrument associated with potential confounders?</a:t>
            </a:r>
          </a:p>
        </p:txBody>
      </p:sp>
    </p:spTree>
    <p:extLst>
      <p:ext uri="{BB962C8B-B14F-4D97-AF65-F5344CB8AC3E}">
        <p14:creationId xmlns:p14="http://schemas.microsoft.com/office/powerpoint/2010/main" val="428272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>
            <a:extLst>
              <a:ext uri="{FF2B5EF4-FFF2-40B4-BE49-F238E27FC236}">
                <a16:creationId xmlns:a16="http://schemas.microsoft.com/office/drawing/2014/main" id="{7E8B0D3B-AF2E-994C-877A-1B9AACED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36912"/>
            <a:ext cx="5072898" cy="3872441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E7A6955-9898-1345-B068-FFE45AC75FC6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916832"/>
            <a:ext cx="4032447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sz="2800" b="1" kern="0" dirty="0">
                <a:solidFill>
                  <a:schemeClr val="tx1"/>
                </a:solidFill>
              </a:rPr>
              <a:t>Covariate balance plots</a:t>
            </a:r>
          </a:p>
          <a:p>
            <a:pPr lvl="1"/>
            <a:r>
              <a:rPr lang="en-GB" sz="2000" kern="0" dirty="0">
                <a:solidFill>
                  <a:schemeClr val="tx1"/>
                </a:solidFill>
              </a:rPr>
              <a:t>Compare </a:t>
            </a:r>
          </a:p>
          <a:p>
            <a:pPr lvl="2"/>
            <a:r>
              <a:rPr lang="en-GB" sz="1600" kern="0" dirty="0">
                <a:solidFill>
                  <a:schemeClr val="tx1"/>
                </a:solidFill>
              </a:rPr>
              <a:t>Covariate-exposure association</a:t>
            </a:r>
          </a:p>
          <a:p>
            <a:pPr lvl="2"/>
            <a:r>
              <a:rPr lang="en-GB" sz="1600" kern="0" dirty="0">
                <a:solidFill>
                  <a:schemeClr val="tx1"/>
                </a:solidFill>
              </a:rPr>
              <a:t>Covariate-instrument association</a:t>
            </a:r>
          </a:p>
          <a:p>
            <a:pPr lvl="2"/>
            <a:r>
              <a:rPr lang="en-GB" sz="1600" kern="0" dirty="0">
                <a:solidFill>
                  <a:schemeClr val="tx1"/>
                </a:solidFill>
              </a:rPr>
              <a:t>Allowing for strength of instrument</a:t>
            </a:r>
          </a:p>
          <a:p>
            <a:pPr lvl="1"/>
            <a:r>
              <a:rPr lang="en-GB" sz="2400" kern="0" dirty="0">
                <a:solidFill>
                  <a:schemeClr val="tx1"/>
                </a:solidFill>
              </a:rPr>
              <a:t>Confidence intervals indicate uncertainty</a:t>
            </a:r>
          </a:p>
          <a:p>
            <a:pPr lvl="1"/>
            <a:endParaRPr lang="en-GB" sz="2400" kern="0" dirty="0">
              <a:solidFill>
                <a:schemeClr val="tx1"/>
              </a:solidFill>
            </a:endParaRPr>
          </a:p>
          <a:p>
            <a:r>
              <a:rPr lang="en-GB" sz="1400" kern="0" dirty="0">
                <a:solidFill>
                  <a:schemeClr val="tx1"/>
                </a:solidFill>
              </a:rPr>
              <a:t>Code and description available in Davies et al. 2017 IJE.</a:t>
            </a:r>
          </a:p>
          <a:p>
            <a:endParaRPr lang="en-GB" sz="1400" kern="0" dirty="0">
              <a:solidFill>
                <a:schemeClr val="tx1"/>
              </a:solidFill>
            </a:endParaRPr>
          </a:p>
          <a:p>
            <a:endParaRPr lang="en-GB" sz="1400" kern="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84572D-588A-49C2-BCA5-A8199709E74A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4554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GB" sz="44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Is the instrument associated with potential confounders?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77CCC-43C8-B34D-8001-F5073A39BBFB}"/>
              </a:ext>
            </a:extLst>
          </p:cNvPr>
          <p:cNvSpPr/>
          <p:nvPr/>
        </p:nvSpPr>
        <p:spPr>
          <a:xfrm>
            <a:off x="-16148" y="600949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Davies, N.M., Thomas, K.H., Taylor, A.E., Taylor, G.M.J., Martin, R.M., Munafò, M.R., Windmeijer, F., 2017. How to compare instrumental variable and conventional regression analyses using negative controls and bias plots. Int J </a:t>
            </a:r>
            <a:r>
              <a:rPr lang="en-GB" sz="1200" dirty="0" err="1"/>
              <a:t>Epidemiol</a:t>
            </a:r>
            <a:r>
              <a:rPr lang="en-GB" sz="1200" dirty="0"/>
              <a:t>. </a:t>
            </a:r>
            <a:r>
              <a:rPr lang="en-GB" sz="1200" dirty="0">
                <a:hlinkClick r:id="rId4"/>
              </a:rPr>
              <a:t>https://doi.org/10.1093/ije/dyx014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524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BE0-F292-3842-B2EB-53B06A305B25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45544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tx1"/>
              </a:buClr>
            </a:pPr>
            <a:r>
              <a:rPr lang="en-GB" sz="4400" b="1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Is the instrument associated with potential alternative mediating variables or mechanisms?</a:t>
            </a:r>
          </a:p>
          <a:p>
            <a:pPr algn="ctr">
              <a:buClr>
                <a:schemeClr val="tx1"/>
              </a:buClr>
            </a:pPr>
            <a:endParaRPr lang="en-GB" sz="4400" b="1" kern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5D47D4A-558D-8440-B34F-73F27835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080" y="1614638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D859DE0-3921-324A-8CBF-95915799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580" y="2744938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95EA12A-4078-8A48-A083-54CADAE08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2757638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AE3865-3D8D-0043-BFF3-15DB13E950D0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5292080" y="1844824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237056-0A09-6548-A6EE-25BDA00953ED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6562080" y="1844824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B48CF-2116-9F48-A606-81BAEA055A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09580" y="2975124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>
            <a:extLst>
              <a:ext uri="{FF2B5EF4-FFF2-40B4-BE49-F238E27FC236}">
                <a16:creationId xmlns:a16="http://schemas.microsoft.com/office/drawing/2014/main" id="{6C3EC5C9-CB05-964F-A282-8A426C04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648" y="2757638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5FD35C-B0FA-F648-9AFA-164F45677F6C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3475980" y="2975920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B14E313-B5E5-D244-A679-E2A5C190019C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16200000" flipH="1">
            <a:off x="4818298" y="904317"/>
            <a:ext cx="298" cy="4630266"/>
          </a:xfrm>
          <a:prstGeom prst="curvedConnector3">
            <a:avLst>
              <a:gd name="adj1" fmla="val 76811409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A8403AB6-9C25-F04E-967A-8D07B07426C6}"/>
              </a:ext>
            </a:extLst>
          </p:cNvPr>
          <p:cNvSpPr txBox="1">
            <a:spLocks noChangeArrowheads="1"/>
          </p:cNvSpPr>
          <p:nvPr/>
        </p:nvSpPr>
        <p:spPr>
          <a:xfrm>
            <a:off x="481305" y="3976603"/>
            <a:ext cx="8668196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60000"/>
              <a:buFont typeface="Wingdings" panose="05000000000000000000" pitchFamily="2" charset="2"/>
              <a:buChar char="v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0000"/>
              <a:buFont typeface="Wingdings" pitchFamily="2" charset="2"/>
              <a:buChar char="Ø"/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sz="2400" kern="0" dirty="0">
                <a:solidFill>
                  <a:schemeClr val="tx1"/>
                </a:solidFill>
              </a:rPr>
              <a:t>Assumption </a:t>
            </a:r>
            <a:r>
              <a:rPr lang="en-GB" sz="2400" b="1" kern="0" dirty="0">
                <a:solidFill>
                  <a:schemeClr val="tx1"/>
                </a:solidFill>
              </a:rPr>
              <a:t>cannot be proved</a:t>
            </a:r>
            <a:r>
              <a:rPr lang="en-GB" sz="2400" kern="0" dirty="0">
                <a:solidFill>
                  <a:schemeClr val="tx1"/>
                </a:solidFill>
              </a:rPr>
              <a:t>, only falsified </a:t>
            </a:r>
          </a:p>
          <a:p>
            <a:r>
              <a:rPr lang="en-GB" sz="2400" kern="0" dirty="0">
                <a:solidFill>
                  <a:schemeClr val="tx1"/>
                </a:solidFill>
              </a:rPr>
              <a:t>Estimate instrument-mediator associations</a:t>
            </a:r>
          </a:p>
          <a:p>
            <a:r>
              <a:rPr lang="en-GB" sz="2400" kern="0" dirty="0">
                <a:solidFill>
                  <a:schemeClr val="tx1"/>
                </a:solidFill>
              </a:rPr>
              <a:t>Estimate heterogeneity in effect across different instruments</a:t>
            </a:r>
          </a:p>
          <a:p>
            <a:pPr lvl="1"/>
            <a:r>
              <a:rPr lang="en-GB" sz="2000" kern="0" dirty="0">
                <a:solidFill>
                  <a:schemeClr val="tx1"/>
                </a:solidFill>
              </a:rPr>
              <a:t>Hausman test</a:t>
            </a:r>
          </a:p>
          <a:p>
            <a:pPr lvl="1"/>
            <a:r>
              <a:rPr lang="en-GB" sz="2000" kern="0" dirty="0">
                <a:solidFill>
                  <a:schemeClr val="tx1"/>
                </a:solidFill>
              </a:rPr>
              <a:t>Pleiotropy - MR-Egger, weighted median </a:t>
            </a:r>
          </a:p>
          <a:p>
            <a:r>
              <a:rPr lang="en-GB" sz="2400" kern="0" dirty="0">
                <a:solidFill>
                  <a:schemeClr val="tx1"/>
                </a:solidFill>
              </a:rPr>
              <a:t>Rarely evaluated in applied papers outside of Mendelian randomization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5C3AEE-37B9-4337-9F87-BF7E7A7DF948}"/>
              </a:ext>
            </a:extLst>
          </p:cNvPr>
          <p:cNvSpPr/>
          <p:nvPr/>
        </p:nvSpPr>
        <p:spPr>
          <a:xfrm>
            <a:off x="2123728" y="3070078"/>
            <a:ext cx="5256584" cy="5073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8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2400" dirty="0"/>
              <a:t>Instrumental variable estimators:</a:t>
            </a:r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000" b="1" dirty="0"/>
              <a:t>Instrument-outcome association</a:t>
            </a:r>
            <a:r>
              <a:rPr lang="en-GB" sz="2000" dirty="0"/>
              <a:t>: A valid test of the null hypothesis that the exposure does not cause the outcome.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Is the intention to treat estimate in an RCT with non-compliance</a:t>
            </a:r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2000" b="1" dirty="0"/>
              <a:t>Wald type estimators</a:t>
            </a:r>
            <a:r>
              <a:rPr lang="en-GB" sz="2000" dirty="0"/>
              <a:t>: The ratio of the: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instrument-outcome and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Instrument-exposure associations, i.e.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GB" sz="1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Estimates of the </a:t>
            </a:r>
            <a:r>
              <a:rPr lang="en-GB" sz="2000" b="1" dirty="0"/>
              <a:t>size of the causal effect</a:t>
            </a:r>
            <a:r>
              <a:rPr lang="en-GB" sz="2000" dirty="0"/>
              <a:t> of the exposure on the outcome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The effect of taking the treatment in an RCT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sz="2000" dirty="0"/>
              <a:t>Many different estimators – all with similar underlying logic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94647" y="3717032"/>
                <a:ext cx="1217513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𝐼𝑉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47" y="3717032"/>
                <a:ext cx="1217513" cy="734047"/>
              </a:xfrm>
              <a:prstGeom prst="rect">
                <a:avLst/>
              </a:prstGeom>
              <a:blipFill>
                <a:blip r:embed="rId2"/>
                <a:stretch>
                  <a:fillRect t="-17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025A1B4-4D23-0B4E-A484-A8DBF43F1F5A}"/>
              </a:ext>
            </a:extLst>
          </p:cNvPr>
          <p:cNvSpPr txBox="1">
            <a:spLocks/>
          </p:cNvSpPr>
          <p:nvPr/>
        </p:nvSpPr>
        <p:spPr>
          <a:xfrm>
            <a:off x="457200" y="116632"/>
            <a:ext cx="8229600" cy="136815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 3: </a:t>
            </a:r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causal effects with an instrumental variable</a:t>
            </a:r>
          </a:p>
          <a:p>
            <a:pPr algn="ctr"/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GB" sz="43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Two-stage least squares: how to do it by hand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GB" sz="2400" dirty="0"/>
              <a:t>	</a:t>
            </a:r>
          </a:p>
          <a:p>
            <a:pPr marL="609600" indent="-609600">
              <a:buFontTx/>
              <a:buAutoNum type="arabicPeriod"/>
            </a:pPr>
            <a:r>
              <a:rPr lang="en-GB" sz="2400" dirty="0"/>
              <a:t>Regress exposure on instrument</a:t>
            </a:r>
          </a:p>
          <a:p>
            <a:pPr marL="609600" indent="-609600">
              <a:buFontTx/>
              <a:buAutoNum type="arabicPeriod"/>
            </a:pPr>
            <a:r>
              <a:rPr lang="en-GB" sz="2400" dirty="0"/>
              <a:t>Calculate fitted (predicted) values of the exposure</a:t>
            </a:r>
            <a:endParaRPr lang="en-GB" sz="2400" i="1" dirty="0"/>
          </a:p>
          <a:p>
            <a:pPr marL="609600" indent="-609600">
              <a:buFontTx/>
              <a:buAutoNum type="arabicPeriod"/>
            </a:pPr>
            <a:r>
              <a:rPr lang="en-GB" sz="2400" dirty="0"/>
              <a:t>Regress outcome on the fitted values of the exposure</a:t>
            </a:r>
          </a:p>
          <a:p>
            <a:pPr marL="609600" indent="-609600">
              <a:buFontTx/>
              <a:buAutoNum type="arabicPeriod"/>
            </a:pPr>
            <a:r>
              <a:rPr lang="en-GB" sz="2400" dirty="0"/>
              <a:t>Fix the standard errors</a:t>
            </a:r>
          </a:p>
          <a:p>
            <a:pPr marL="609600" indent="-609600">
              <a:buFontTx/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This can be done manually, or using an existing command in Stata or R. For example, </a:t>
            </a:r>
            <a:r>
              <a:rPr lang="en-GB" sz="2400" dirty="0" err="1"/>
              <a:t>ivregress</a:t>
            </a:r>
            <a:r>
              <a:rPr lang="en-GB" sz="2400" dirty="0"/>
              <a:t> or ivreg2 or </a:t>
            </a:r>
            <a:r>
              <a:rPr lang="en-GB" sz="2400" dirty="0" err="1"/>
              <a:t>ivmodel</a:t>
            </a:r>
            <a:r>
              <a:rPr lang="en-GB" sz="2400" dirty="0"/>
              <a:t> in R. </a:t>
            </a:r>
          </a:p>
        </p:txBody>
      </p:sp>
    </p:spTree>
    <p:extLst>
      <p:ext uri="{BB962C8B-B14F-4D97-AF65-F5344CB8AC3E}">
        <p14:creationId xmlns:p14="http://schemas.microsoft.com/office/powerpoint/2010/main" val="18042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Stata output in an example dataset: effect of BMI on SBP.  </a:t>
            </a:r>
            <a:r>
              <a:rPr lang="en-GB" sz="2400" dirty="0">
                <a:solidFill>
                  <a:srgbClr val="FF0000"/>
                </a:solidFill>
              </a:rPr>
              <a:t>Manual TSLS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C3174-4B09-B04A-9F43-2AACA1D47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" r="-1"/>
          <a:stretch/>
        </p:blipFill>
        <p:spPr>
          <a:xfrm>
            <a:off x="1763688" y="502241"/>
            <a:ext cx="5639149" cy="631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3BCFF-43CA-3B4C-BB18-A124B070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3300"/>
            <a:ext cx="8077200" cy="4851400"/>
          </a:xfrm>
          <a:prstGeom prst="rect">
            <a:avLst/>
          </a:prstGeom>
        </p:spPr>
      </p:pic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10600" y="6324600"/>
            <a:ext cx="381000" cy="457200"/>
          </a:xfrm>
          <a:noFill/>
        </p:spPr>
        <p:txBody>
          <a:bodyPr/>
          <a:lstStyle/>
          <a:p>
            <a:fld id="{1064F0AC-2366-4F98-B617-6E66258DB983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107504" y="129679"/>
            <a:ext cx="3201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TSLS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ivregress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40636" y="179388"/>
            <a:ext cx="1512888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200" dirty="0"/>
              <a:t>SE now bigger was 0.170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923928" y="908720"/>
            <a:ext cx="2664296" cy="3433886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76414"/>
            <a:ext cx="6819900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3043239"/>
            <a:ext cx="4210050" cy="3590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F84C52-F37F-41A4-9E10-741C5302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04800"/>
            <a:ext cx="8568952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instrumental variables?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63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75961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ivreg2</a:t>
            </a:r>
            <a:r>
              <a:rPr lang="en-GB" sz="3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Stata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1520" y="1124745"/>
            <a:ext cx="8712968" cy="490820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ivreg2 outcome (exposure=instrument1 instrument2) , robust first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(exposure)</a:t>
            </a:r>
          </a:p>
          <a:p>
            <a:pPr marL="609600" indent="-609600">
              <a:buFontTx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Allows multiple instruments and exposures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robust</a:t>
            </a:r>
            <a:r>
              <a:rPr lang="en-GB" dirty="0">
                <a:cs typeface="Courier New" panose="02070309020205020404" pitchFamily="49" charset="0"/>
              </a:rPr>
              <a:t> = robust standard errors allowing for non-normality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GB" dirty="0">
                <a:cs typeface="Courier New" panose="02070309020205020404" pitchFamily="49" charset="0"/>
              </a:rPr>
              <a:t> = report the “first stage” regression between the instrument and the exposure and tests of the instrument strength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(exposure)</a:t>
            </a:r>
            <a:r>
              <a:rPr lang="en-GB" dirty="0">
                <a:cs typeface="Courier New" panose="02070309020205020404" pitchFamily="49" charset="0"/>
              </a:rPr>
              <a:t> report the </a:t>
            </a:r>
            <a:r>
              <a:rPr lang="en-GB" dirty="0" err="1">
                <a:cs typeface="Courier New" panose="02070309020205020404" pitchFamily="49" charset="0"/>
              </a:rPr>
              <a:t>Hausman</a:t>
            </a:r>
            <a:r>
              <a:rPr lang="en-GB" dirty="0">
                <a:cs typeface="Courier New" panose="02070309020205020404" pitchFamily="49" charset="0"/>
              </a:rPr>
              <a:t> test for difference between the IV and OLS estimates</a:t>
            </a:r>
          </a:p>
          <a:p>
            <a:endParaRPr lang="en-GB" sz="1100" dirty="0"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ivreg2</a:t>
            </a:r>
            <a:r>
              <a:rPr lang="en-GB" dirty="0">
                <a:cs typeface="Courier New" panose="02070309020205020404" pitchFamily="49" charset="0"/>
              </a:rPr>
              <a:t> and other packages have lots of other useful functions – see the help file</a:t>
            </a:r>
          </a:p>
          <a:p>
            <a:r>
              <a:rPr lang="en-GB" dirty="0">
                <a:cs typeface="Courier New" panose="02070309020205020404" pitchFamily="49" charset="0"/>
              </a:rPr>
              <a:t>Continuous outcomes are reported on the </a:t>
            </a:r>
            <a:r>
              <a:rPr lang="en-GB" b="1" dirty="0">
                <a:cs typeface="Courier New" panose="02070309020205020404" pitchFamily="49" charset="0"/>
              </a:rPr>
              <a:t>mean difference scale</a:t>
            </a:r>
            <a:r>
              <a:rPr lang="en-GB" dirty="0">
                <a:cs typeface="Courier New" panose="02070309020205020404" pitchFamily="49" charset="0"/>
              </a:rPr>
              <a:t> per unit change in the exposure</a:t>
            </a:r>
          </a:p>
          <a:p>
            <a:r>
              <a:rPr lang="en-GB" dirty="0">
                <a:cs typeface="Courier New" panose="02070309020205020404" pitchFamily="49" charset="0"/>
              </a:rPr>
              <a:t>Binary outcomes are reported on the </a:t>
            </a:r>
            <a:r>
              <a:rPr lang="en-GB" b="1" dirty="0">
                <a:cs typeface="Courier New" panose="02070309020205020404" pitchFamily="49" charset="0"/>
              </a:rPr>
              <a:t>risk difference scale</a:t>
            </a:r>
            <a:r>
              <a:rPr lang="en-GB" dirty="0">
                <a:cs typeface="Courier New" panose="02070309020205020404" pitchFamily="49" charset="0"/>
              </a:rPr>
              <a:t> (robust SEs vital)</a:t>
            </a:r>
          </a:p>
        </p:txBody>
      </p:sp>
    </p:spTree>
    <p:extLst>
      <p:ext uri="{BB962C8B-B14F-4D97-AF65-F5344CB8AC3E}">
        <p14:creationId xmlns:p14="http://schemas.microsoft.com/office/powerpoint/2010/main" val="247628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903894-0CE6-CF4A-BCD1-0A9471D6FA86}"/>
              </a:ext>
            </a:extLst>
          </p:cNvPr>
          <p:cNvSpPr txBox="1"/>
          <p:nvPr/>
        </p:nvSpPr>
        <p:spPr>
          <a:xfrm>
            <a:off x="6914162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F-statistic=654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B2D3D-AAA2-CB4B-9D5B-FEF07F826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18" y="0"/>
            <a:ext cx="5107363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CC0531-B7EB-014E-9E18-B42F41995641}"/>
              </a:ext>
            </a:extLst>
          </p:cNvPr>
          <p:cNvCxnSpPr>
            <a:cxnSpLocks/>
          </p:cNvCxnSpPr>
          <p:nvPr/>
        </p:nvCxnSpPr>
        <p:spPr>
          <a:xfrm flipH="1">
            <a:off x="6804248" y="629980"/>
            <a:ext cx="720080" cy="30150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5B69E3-ED7B-2D40-9F2E-FC8F1B2AF5DE}"/>
              </a:ext>
            </a:extLst>
          </p:cNvPr>
          <p:cNvSpPr txBox="1"/>
          <p:nvPr/>
        </p:nvSpPr>
        <p:spPr>
          <a:xfrm>
            <a:off x="323528" y="47251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Endogeneity 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A8703D-2CDF-D04D-A66D-98879CF38A65}"/>
              </a:ext>
            </a:extLst>
          </p:cNvPr>
          <p:cNvCxnSpPr/>
          <p:nvPr/>
        </p:nvCxnSpPr>
        <p:spPr>
          <a:xfrm>
            <a:off x="1187624" y="5229200"/>
            <a:ext cx="5328592" cy="6480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011205-B4C1-0A4F-93B0-408046362B2C}"/>
              </a:ext>
            </a:extLst>
          </p:cNvPr>
          <p:cNvSpPr txBox="1"/>
          <p:nvPr/>
        </p:nvSpPr>
        <p:spPr>
          <a:xfrm>
            <a:off x="-25247" y="-131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TSLS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ivreg2</a:t>
            </a:r>
          </a:p>
        </p:txBody>
      </p:sp>
    </p:spTree>
    <p:extLst>
      <p:ext uri="{BB962C8B-B14F-4D97-AF65-F5344CB8AC3E}">
        <p14:creationId xmlns:p14="http://schemas.microsoft.com/office/powerpoint/2010/main" val="279295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/>
          </a:bodyPr>
          <a:lstStyle/>
          <a:p>
            <a:pPr algn="ctr"/>
            <a: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two stage least squares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" y="1196752"/>
            <a:ext cx="7931224" cy="532142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Assumes homoskedasticity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I.e. normally distributed error terms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Weak instrument bias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For a single instrument, the F statistic for its association with exposure should be at least 15.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Additional problems when you have multiple instruments each of which only explains a small proportion of the variation in the exposure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May not work well for binary or survival outcomes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Many outcomes in epidemiology are binary (e.g. disease or not)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Estimating odds and risk ratios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Which are standard for clinical journals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GB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GB" sz="24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5320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Useful Instrumental variable </a:t>
            </a:r>
            <a:b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" y="1412776"/>
            <a:ext cx="7931224" cy="51054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Generalised Method of Moments (GMM)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1800" dirty="0"/>
              <a:t>robust to heteroscedasticity (non-normal outcomes)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Limited information maximum likelihood (LIML) and Continuously Updating Estimator (CUE)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1800" dirty="0"/>
              <a:t>Consistent even if instruments are weak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Control function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1800" dirty="0"/>
              <a:t>Useful for ratio outcomes (e.g. causal OR, RR)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dirty="0"/>
              <a:t>Structural mean models (SMM)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GB" sz="1800" dirty="0"/>
              <a:t>Useful for ratio outcomes (e.g. causal OR, RR)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000" dirty="0">
                <a:solidFill>
                  <a:srgbClr val="FF0000"/>
                </a:solidFill>
              </a:rPr>
              <a:t>Detailed description and comparison of different IV methods - see Palmer et al., </a:t>
            </a:r>
            <a:r>
              <a:rPr lang="en-GB" sz="2000" i="1" dirty="0">
                <a:solidFill>
                  <a:srgbClr val="FF0000"/>
                </a:solidFill>
              </a:rPr>
              <a:t>Am J Epi</a:t>
            </a:r>
            <a:r>
              <a:rPr lang="en-GB" sz="2000" dirty="0">
                <a:solidFill>
                  <a:srgbClr val="FF0000"/>
                </a:solidFill>
              </a:rPr>
              <a:t>, 2011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GB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GB" sz="2400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endParaRPr lang="en-GB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A38282-2684-194B-970A-1A4F98D2B0D7}"/>
              </a:ext>
            </a:extLst>
          </p:cNvPr>
          <p:cNvSpPr/>
          <p:nvPr/>
        </p:nvSpPr>
        <p:spPr>
          <a:xfrm>
            <a:off x="2096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Palmer, T.M., Sterne, J.A.C., </a:t>
            </a:r>
            <a:r>
              <a:rPr lang="en-GB" sz="1200" dirty="0" err="1"/>
              <a:t>Harbord</a:t>
            </a:r>
            <a:r>
              <a:rPr lang="en-GB" sz="1200" dirty="0"/>
              <a:t>, R.M., Lawlor, D.A., Sheehan, N.A., Meng, S., </a:t>
            </a:r>
            <a:r>
              <a:rPr lang="en-GB" sz="1200" dirty="0" err="1"/>
              <a:t>Granell</a:t>
            </a:r>
            <a:r>
              <a:rPr lang="en-GB" sz="1200" dirty="0"/>
              <a:t>, R., Smith, G.D., </a:t>
            </a:r>
            <a:r>
              <a:rPr lang="en-GB" sz="1200" dirty="0" err="1"/>
              <a:t>Didelez</a:t>
            </a:r>
            <a:r>
              <a:rPr lang="en-GB" sz="1200" dirty="0"/>
              <a:t>, V., 2011. Instrumental Variable Estimation of Causal Risk Ratios and Causal Odds Ratios in Mendelian Randomization Analyses. Am J </a:t>
            </a:r>
            <a:r>
              <a:rPr lang="en-GB" sz="1200" dirty="0" err="1"/>
              <a:t>Epidemiol</a:t>
            </a:r>
            <a:r>
              <a:rPr lang="en-GB" sz="1200" dirty="0"/>
              <a:t> 173, 1392–1403. </a:t>
            </a:r>
            <a:r>
              <a:rPr lang="en-GB" sz="1200" dirty="0">
                <a:hlinkClick r:id="rId2"/>
              </a:rPr>
              <a:t>https://doi.org/10.1093/aje/kwr026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0808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pPr algn="ctr"/>
            <a: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calculators</a:t>
            </a:r>
            <a:endParaRPr lang="en-US" sz="3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1524002"/>
            <a:ext cx="7200900" cy="4114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5536" y="594928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see:</a:t>
            </a:r>
          </a:p>
          <a:p>
            <a:r>
              <a:rPr lang="en-US" dirty="0"/>
              <a:t>S. Burgess, </a:t>
            </a:r>
            <a:r>
              <a:rPr lang="en-US" i="1" dirty="0"/>
              <a:t>International Journal of Epidemiology</a:t>
            </a:r>
            <a:r>
              <a:rPr lang="en-US" dirty="0"/>
              <a:t>. </a:t>
            </a:r>
            <a:r>
              <a:rPr lang="en-US" b="1" dirty="0"/>
              <a:t>43</a:t>
            </a:r>
            <a:r>
              <a:rPr lang="en-US" dirty="0"/>
              <a:t>, 922–929 (2014).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calculations for physicians prescribing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335838" cy="4351338"/>
          </a:xfrm>
        </p:spPr>
        <p:txBody>
          <a:bodyPr>
            <a:noAutofit/>
          </a:bodyPr>
          <a:lstStyle/>
          <a:p>
            <a:r>
              <a:rPr lang="en-US" sz="2000" dirty="0"/>
              <a:t>Power calculator available for physicians' prescribing preferences</a:t>
            </a:r>
          </a:p>
          <a:p>
            <a:r>
              <a:rPr lang="en-US" sz="2000" dirty="0"/>
              <a:t>Power is higher with:</a:t>
            </a:r>
          </a:p>
          <a:p>
            <a:pPr lvl="1"/>
            <a:r>
              <a:rPr lang="en-US" sz="2000" dirty="0"/>
              <a:t>Evenly balanced treatments</a:t>
            </a:r>
          </a:p>
          <a:p>
            <a:pPr lvl="1"/>
            <a:r>
              <a:rPr lang="en-US" sz="2000" dirty="0"/>
              <a:t>Big differences in physician</a:t>
            </a:r>
            <a:br>
              <a:rPr lang="en-US" sz="2000" dirty="0"/>
            </a:br>
            <a:r>
              <a:rPr lang="en-US" sz="2000" dirty="0"/>
              <a:t>preferences</a:t>
            </a:r>
          </a:p>
          <a:p>
            <a:pPr lvl="1"/>
            <a:r>
              <a:rPr lang="en-US" sz="2000" dirty="0"/>
              <a:t>Larger samples</a:t>
            </a:r>
          </a:p>
          <a:p>
            <a:pPr lvl="1"/>
            <a:r>
              <a:rPr lang="en-US" sz="2000" dirty="0"/>
              <a:t>Larger causal effects</a:t>
            </a:r>
          </a:p>
          <a:p>
            <a:r>
              <a:rPr lang="en-US" sz="2000" dirty="0"/>
              <a:t>Online power calculator available here: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venexia.shinyapps.io</a:t>
            </a:r>
            <a:r>
              <a:rPr lang="en-US" sz="2000" dirty="0"/>
              <a:t>/</a:t>
            </a:r>
            <a:r>
              <a:rPr lang="en-US" sz="2000" dirty="0" err="1"/>
              <a:t>PharmIV</a:t>
            </a:r>
            <a:r>
              <a:rPr lang="en-US" sz="2000" dirty="0"/>
              <a:t>/</a:t>
            </a:r>
          </a:p>
          <a:p>
            <a:r>
              <a:rPr lang="en-US" sz="2000" dirty="0"/>
              <a:t>Limitations</a:t>
            </a:r>
          </a:p>
          <a:p>
            <a:pPr lvl="1"/>
            <a:r>
              <a:rPr lang="en-US" sz="2000" dirty="0"/>
              <a:t>Continuous outcomes only</a:t>
            </a:r>
          </a:p>
          <a:p>
            <a:endParaRPr lang="en-US" sz="2000" dirty="0"/>
          </a:p>
          <a:p>
            <a:r>
              <a:rPr lang="en-US" sz="2000" dirty="0"/>
              <a:t>Walker, Davies, </a:t>
            </a:r>
            <a:r>
              <a:rPr lang="en-US" sz="2000" dirty="0" err="1"/>
              <a:t>Windmeijer</a:t>
            </a:r>
            <a:r>
              <a:rPr lang="en-US" sz="2000" dirty="0"/>
              <a:t>, Burgess, Martin, </a:t>
            </a:r>
            <a:r>
              <a:rPr lang="en-US" sz="2000" i="1" dirty="0"/>
              <a:t>International Journal of Epidemiology</a:t>
            </a:r>
            <a:r>
              <a:rPr lang="en-US" sz="2000" dirty="0"/>
              <a:t> (2017), doi:10.1093/</a:t>
            </a:r>
            <a:r>
              <a:rPr lang="en-US" sz="2000" dirty="0" err="1"/>
              <a:t>ije</a:t>
            </a:r>
            <a:r>
              <a:rPr lang="en-US" sz="2000" dirty="0"/>
              <a:t>/dyx090.</a:t>
            </a:r>
          </a:p>
          <a:p>
            <a:endParaRPr lang="en-US" sz="2000" dirty="0"/>
          </a:p>
        </p:txBody>
      </p:sp>
      <p:pic>
        <p:nvPicPr>
          <p:cNvPr id="5" name="Picture 7" descr="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4114800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96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power calculator</a:t>
            </a:r>
            <a:endParaRPr lang="en-US" sz="3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http://glimmer.rstudio.com/kn3in/mRnd/</a:t>
            </a:r>
            <a:endParaRPr lang="en-US" dirty="0"/>
          </a:p>
          <a:p>
            <a:endParaRPr lang="en-GB" dirty="0"/>
          </a:p>
          <a:p>
            <a:r>
              <a:rPr lang="en-GB" dirty="0"/>
              <a:t>May work best in Internet Explorer</a:t>
            </a:r>
          </a:p>
          <a:p>
            <a:endParaRPr lang="en-GB" dirty="0"/>
          </a:p>
          <a:p>
            <a:r>
              <a:rPr lang="en-GB" dirty="0"/>
              <a:t>Power </a:t>
            </a:r>
            <a:r>
              <a:rPr lang="en-GB" u="sng" dirty="0"/>
              <a:t>far lower</a:t>
            </a:r>
            <a:r>
              <a:rPr lang="en-GB" dirty="0"/>
              <a:t> for binary outcomes</a:t>
            </a:r>
          </a:p>
          <a:p>
            <a:endParaRPr lang="en-GB" dirty="0"/>
          </a:p>
          <a:p>
            <a:r>
              <a:rPr lang="en-GB" dirty="0"/>
              <a:t>Note there is currently no two-sample power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5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75F9-E9C7-ED45-BD72-F6947FBC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20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 4: Interpreting instrumental variable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8F74-95D1-7F4A-A9D4-9D2169B4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856984" cy="5256584"/>
          </a:xfrm>
        </p:spPr>
        <p:txBody>
          <a:bodyPr>
            <a:normAutofit/>
          </a:bodyPr>
          <a:lstStyle/>
          <a:p>
            <a:r>
              <a:rPr lang="en-US" sz="2400" dirty="0"/>
              <a:t>The three assumptions define an instrumental variable</a:t>
            </a:r>
          </a:p>
          <a:p>
            <a:r>
              <a:rPr lang="en-US" sz="2400" dirty="0"/>
              <a:t>Without a further, fourth, ‘point identifying assumption’ instrumental variable analyses only estimate bounds on the causal effect of exposure</a:t>
            </a:r>
          </a:p>
          <a:p>
            <a:pPr lvl="1"/>
            <a:r>
              <a:rPr lang="en-US" sz="2000" dirty="0"/>
              <a:t>These bounds are imprecise but require relatively weak assumptions</a:t>
            </a:r>
          </a:p>
          <a:p>
            <a:pPr lvl="1"/>
            <a:r>
              <a:rPr lang="en-US" sz="2000" dirty="0"/>
              <a:t>The instrument-outcome association – tests whether exposure affects the outcome but not the direction of the causal effect</a:t>
            </a:r>
          </a:p>
          <a:p>
            <a:pPr lvl="1"/>
            <a:endParaRPr lang="en-US" sz="2000" dirty="0"/>
          </a:p>
          <a:p>
            <a:r>
              <a:rPr lang="en-US" sz="2400" dirty="0"/>
              <a:t>Possible point identifying assumptions</a:t>
            </a:r>
          </a:p>
          <a:p>
            <a:pPr lvl="1"/>
            <a:r>
              <a:rPr lang="en-US" sz="2000" dirty="0"/>
              <a:t>Constant causal effect</a:t>
            </a:r>
          </a:p>
          <a:p>
            <a:pPr lvl="1"/>
            <a:r>
              <a:rPr lang="en-US" sz="2000" dirty="0"/>
              <a:t>Monotonic effect of the instrument on the exposure</a:t>
            </a:r>
          </a:p>
          <a:p>
            <a:pPr lvl="1"/>
            <a:r>
              <a:rPr lang="en-US" sz="2000" dirty="0"/>
              <a:t>No effect modification of the instrument</a:t>
            </a:r>
          </a:p>
        </p:txBody>
      </p:sp>
    </p:spTree>
    <p:extLst>
      <p:ext uri="{BB962C8B-B14F-4D97-AF65-F5344CB8AC3E}">
        <p14:creationId xmlns:p14="http://schemas.microsoft.com/office/powerpoint/2010/main" val="2868179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D38E-059E-7742-A646-B5C29876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point identification?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B4AE-A41D-C347-8A78-5D6CDB67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68" y="1340768"/>
            <a:ext cx="85739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Point identification is estimation of a specific parameter for the effect of exposure (or treatment) on the outcome</a:t>
            </a:r>
          </a:p>
          <a:p>
            <a:pPr lvl="1"/>
            <a:r>
              <a:rPr lang="en-US" sz="2000" dirty="0"/>
              <a:t>i.e. a single number or point, e.g. the average effect of treatment</a:t>
            </a:r>
          </a:p>
          <a:p>
            <a:r>
              <a:rPr lang="en-US" sz="2400" dirty="0"/>
              <a:t>Without a </a:t>
            </a:r>
            <a:r>
              <a:rPr lang="en-US" sz="2400" u="sng" dirty="0"/>
              <a:t>fourth IV assumption </a:t>
            </a:r>
            <a:r>
              <a:rPr lang="en-US" sz="2400" dirty="0"/>
              <a:t>the three core IV assumptions only bound the treatment effect</a:t>
            </a:r>
          </a:p>
          <a:p>
            <a:r>
              <a:rPr lang="en-US" sz="2400" dirty="0"/>
              <a:t>Bounds are easy to calculate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ivbounds</a:t>
            </a:r>
            <a:r>
              <a:rPr lang="en-US" sz="2400" dirty="0"/>
              <a:t> command) in Stata</a:t>
            </a:r>
          </a:p>
          <a:p>
            <a:r>
              <a:rPr lang="en-US" sz="2400" dirty="0"/>
              <a:t>But bounds are typically very wide and imprecise</a:t>
            </a:r>
          </a:p>
          <a:p>
            <a:r>
              <a:rPr lang="en-US" sz="2400" dirty="0"/>
              <a:t>Thus the precision of and inference from IV estimates depends on the </a:t>
            </a:r>
            <a:r>
              <a:rPr lang="en-US" sz="2400" u="sng" dirty="0"/>
              <a:t>fourth assumption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0539D-B47D-6C49-B9CF-BBD9CEF71254}"/>
              </a:ext>
            </a:extLst>
          </p:cNvPr>
          <p:cNvSpPr/>
          <p:nvPr/>
        </p:nvSpPr>
        <p:spPr>
          <a:xfrm>
            <a:off x="18876" y="6169708"/>
            <a:ext cx="9125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Swanson, S.A., Hernán, M.A., Miller, M., Robins, J.M., Richardson, T.S., 2018. Partial Identification of the Average Treatment Effect Using Instrumental Variables: Review of Methods for Binary Instruments, Treatments, and Outcomes. Journal of the American Statistical Association 113, 933–947. </a:t>
            </a:r>
            <a:r>
              <a:rPr lang="en-GB" sz="1200" dirty="0">
                <a:hlinkClick r:id="rId2"/>
              </a:rPr>
              <a:t>https://doi.org/10.1080/01621459.2018.1434530</a:t>
            </a:r>
            <a:endParaRPr lang="en-GB" sz="12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6D903-6CBA-6C47-85AF-31614FCF6FC8}"/>
              </a:ext>
            </a:extLst>
          </p:cNvPr>
          <p:cNvSpPr/>
          <p:nvPr/>
        </p:nvSpPr>
        <p:spPr>
          <a:xfrm>
            <a:off x="40456" y="5455909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Palmer, T.M., </a:t>
            </a:r>
            <a:r>
              <a:rPr lang="en-GB" sz="1200" dirty="0" err="1"/>
              <a:t>Ramsahai</a:t>
            </a:r>
            <a:r>
              <a:rPr lang="en-GB" sz="1200" dirty="0"/>
              <a:t>, R.R., </a:t>
            </a:r>
            <a:r>
              <a:rPr lang="en-GB" sz="1200" dirty="0" err="1"/>
              <a:t>Didelez</a:t>
            </a:r>
            <a:r>
              <a:rPr lang="en-GB" sz="1200" dirty="0"/>
              <a:t>, V., Sheehan, N.A., 2011. Nonparametric Bounds for the Causal Effect in a Binary Instrumental-Variable Model. The Stata Journal: Promoting communications on statistics and Stata 11, 345–367. </a:t>
            </a:r>
            <a:r>
              <a:rPr lang="en-GB" sz="1200" dirty="0">
                <a:hlinkClick r:id="rId3"/>
              </a:rPr>
              <a:t>https://doi.org/10.1177/1536867X1101100302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431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9618-DFBB-DB45-A7AE-FAAB5B55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  <a:latin typeface="+mn-lt"/>
              </a:rPr>
              <a:t>Point identifying assumptions: </a:t>
            </a:r>
            <a:br>
              <a:rPr lang="en-US" sz="3800" b="1" dirty="0">
                <a:solidFill>
                  <a:srgbClr val="0070C0"/>
                </a:solidFill>
                <a:latin typeface="+mn-lt"/>
              </a:rPr>
            </a:br>
            <a:r>
              <a:rPr lang="en-US" sz="3800" b="1" u="sng" dirty="0">
                <a:solidFill>
                  <a:srgbClr val="0070C0"/>
                </a:solidFill>
                <a:latin typeface="+mn-lt"/>
              </a:rPr>
              <a:t>the fourth IV </a:t>
            </a:r>
            <a:r>
              <a:rPr lang="en-US" sz="3800" b="1" dirty="0">
                <a:solidFill>
                  <a:srgbClr val="0070C0"/>
                </a:solidFill>
                <a:latin typeface="+mn-lt"/>
              </a:rPr>
              <a:t>assumption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CDF434-A480-1844-902C-70E24DB12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74312"/>
              </p:ext>
            </p:extLst>
          </p:nvPr>
        </p:nvGraphicFramePr>
        <p:xfrm>
          <a:off x="628650" y="1825625"/>
          <a:ext cx="7886700" cy="208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13930099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50294906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12381267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7511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Constant effect of the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treatment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Implausible for binary outcomes.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No effect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effect of treatment in the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who are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Monotonicity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average treatment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who exposure was affected by the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Unidentified sub-group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702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9869C9-662A-9048-9ACC-DFA59C7C07B8}"/>
              </a:ext>
            </a:extLst>
          </p:cNvPr>
          <p:cNvSpPr txBox="1"/>
          <p:nvPr/>
        </p:nvSpPr>
        <p:spPr>
          <a:xfrm>
            <a:off x="971600" y="458112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4th IV assumptions are available…</a:t>
            </a:r>
          </a:p>
        </p:txBody>
      </p:sp>
    </p:spTree>
    <p:extLst>
      <p:ext uri="{BB962C8B-B14F-4D97-AF65-F5344CB8AC3E}">
        <p14:creationId xmlns:p14="http://schemas.microsoft.com/office/powerpoint/2010/main" val="32657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instrumental variables?</a:t>
            </a:r>
            <a:endParaRPr lang="en-US" sz="3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632"/>
            <a:ext cx="7886700" cy="4917331"/>
          </a:xfrm>
        </p:spPr>
        <p:txBody>
          <a:bodyPr>
            <a:noAutofit/>
          </a:bodyPr>
          <a:lstStyle/>
          <a:p>
            <a:r>
              <a:rPr lang="en-US" sz="2400" dirty="0"/>
              <a:t>Most statistical methods for observational data assume that all potential confounders are measured.</a:t>
            </a:r>
          </a:p>
          <a:p>
            <a:r>
              <a:rPr lang="en-US" sz="2400" dirty="0"/>
              <a:t>This implies that exposures were randomly allocated conditional on observed confounders.</a:t>
            </a:r>
          </a:p>
          <a:p>
            <a:endParaRPr lang="en-US" sz="2400" dirty="0"/>
          </a:p>
          <a:p>
            <a:r>
              <a:rPr lang="en-US" sz="2400" dirty="0"/>
              <a:t>This is a very strong assumption!</a:t>
            </a:r>
          </a:p>
          <a:p>
            <a:r>
              <a:rPr lang="en-US" sz="2400" dirty="0"/>
              <a:t>Is it likely to hold?</a:t>
            </a:r>
          </a:p>
          <a:p>
            <a:endParaRPr lang="en-US" sz="2400" dirty="0"/>
          </a:p>
          <a:p>
            <a:r>
              <a:rPr lang="en-US" sz="2400" dirty="0"/>
              <a:t>Instrumental variables depend on different assumptions</a:t>
            </a:r>
          </a:p>
          <a:p>
            <a:r>
              <a:rPr lang="en-US" sz="2400" dirty="0"/>
              <a:t>They do not require measures of all the confounders of the exposure-disease relationship.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160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2DCF-24FC-5642-9BB8-204E1693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1. Constant effect of the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5F34-E5D6-A148-9E32-FC5526EE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assumption requires that the exposure has the same effect on the outcome in everyone.</a:t>
            </a:r>
          </a:p>
          <a:p>
            <a:endParaRPr lang="en-US" dirty="0"/>
          </a:p>
          <a:p>
            <a:r>
              <a:rPr lang="en-US" dirty="0"/>
              <a:t>Target parameter: The average treatment effect</a:t>
            </a:r>
          </a:p>
          <a:p>
            <a:r>
              <a:rPr lang="en-US" dirty="0"/>
              <a:t>Relevant population: Everyone</a:t>
            </a:r>
          </a:p>
          <a:p>
            <a:endParaRPr lang="en-US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Rarely plausible for continuous outcomes</a:t>
            </a:r>
          </a:p>
          <a:p>
            <a:pPr lvl="2"/>
            <a:r>
              <a:rPr lang="en-US" dirty="0"/>
              <a:t>Are the effects of a treatment likely to be identical for everyone?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Implausible for binary outcomes</a:t>
            </a:r>
          </a:p>
          <a:p>
            <a:pPr lvl="2"/>
            <a:r>
              <a:rPr lang="en-US" dirty="0"/>
              <a:t>Only plausible if treatment entirely determines outcome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81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4771-DBA5-A444-A51A-85991BAE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2. No effect modification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4790-E861-1145-B14D-0C2E73C4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assumption assumes that the effects of the exposure are the same irrespective of the value of the instrument.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 parameter: The average effect of treatment on the treated</a:t>
            </a:r>
          </a:p>
          <a:p>
            <a:r>
              <a:rPr lang="en-US" dirty="0"/>
              <a:t>Relevant population: Those who are treated</a:t>
            </a:r>
          </a:p>
          <a:p>
            <a:endParaRPr lang="en-US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Plausible for binary and continuous outcomes</a:t>
            </a:r>
          </a:p>
          <a:p>
            <a:pPr lvl="1"/>
            <a:r>
              <a:rPr lang="en-US" dirty="0"/>
              <a:t>Can be used to identify causal risk-ratios and odds-ratios</a:t>
            </a:r>
          </a:p>
          <a:p>
            <a:pPr lvl="1"/>
            <a:r>
              <a:rPr lang="en-US" dirty="0"/>
              <a:t>Theory based on binary exposures, interpretation less clear for continuous exposures</a:t>
            </a:r>
          </a:p>
          <a:p>
            <a:pPr lvl="1"/>
            <a:r>
              <a:rPr lang="en-US" dirty="0"/>
              <a:t>Potentially not externally </a:t>
            </a:r>
            <a:r>
              <a:rPr lang="en-US"/>
              <a:t>valid for </a:t>
            </a:r>
            <a:r>
              <a:rPr lang="en-US" dirty="0"/>
              <a:t>those who were not treated</a:t>
            </a:r>
          </a:p>
        </p:txBody>
      </p:sp>
    </p:spTree>
    <p:extLst>
      <p:ext uri="{BB962C8B-B14F-4D97-AF65-F5344CB8AC3E}">
        <p14:creationId xmlns:p14="http://schemas.microsoft.com/office/powerpoint/2010/main" val="944703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C9F7-0441-004B-AC75-DD75E61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+mn-lt"/>
              </a:rPr>
              <a:t>3. Monotonic effect of the exposure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182-7345-1B42-AE76-D64DB700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assumption assumes that the instrument affects the likelihood of exposure in the same direction in everyone. I.e. it always increases, or always decreases the likelihood of exposure</a:t>
            </a:r>
          </a:p>
          <a:p>
            <a:endParaRPr lang="en-US" dirty="0"/>
          </a:p>
          <a:p>
            <a:r>
              <a:rPr lang="en-US" dirty="0"/>
              <a:t>Target parameter: The local average treatment effect</a:t>
            </a:r>
          </a:p>
          <a:p>
            <a:r>
              <a:rPr lang="en-US" dirty="0"/>
              <a:t>Relevant population: Those whose treatment status is affected by the instrument</a:t>
            </a:r>
          </a:p>
          <a:p>
            <a:endParaRPr lang="en-US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Plausible for binary and continuous outcomes</a:t>
            </a:r>
          </a:p>
          <a:p>
            <a:pPr lvl="1"/>
            <a:r>
              <a:rPr lang="en-US" dirty="0"/>
              <a:t>Easy to interpret for binary exposures, more complex for continuous exposures</a:t>
            </a:r>
          </a:p>
          <a:p>
            <a:pPr lvl="1"/>
            <a:r>
              <a:rPr lang="en-US" dirty="0"/>
              <a:t>Relates to poorly defined sub-group of the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806669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 of instrumental variable analysis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6248" y="1484784"/>
            <a:ext cx="8778240" cy="439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GB" sz="2400" dirty="0"/>
              <a:t>Low statistical power</a:t>
            </a:r>
          </a:p>
          <a:p>
            <a:pPr lvl="2">
              <a:defRPr/>
            </a:pPr>
            <a:r>
              <a:rPr lang="en-GB" sz="2000" i="1" dirty="0">
                <a:solidFill>
                  <a:srgbClr val="FF0000"/>
                </a:solidFill>
              </a:rPr>
              <a:t>Solutions - increase explanatory power/R</a:t>
            </a:r>
            <a:r>
              <a:rPr lang="en-GB" sz="2000" i="1" baseline="30000" dirty="0">
                <a:solidFill>
                  <a:srgbClr val="FF0000"/>
                </a:solidFill>
              </a:rPr>
              <a:t>2</a:t>
            </a:r>
            <a:r>
              <a:rPr lang="en-GB" sz="2000" i="1" dirty="0">
                <a:solidFill>
                  <a:srgbClr val="FF0000"/>
                </a:solidFill>
              </a:rPr>
              <a:t> of IV / increase sample size</a:t>
            </a:r>
          </a:p>
          <a:p>
            <a:pPr lvl="1">
              <a:defRPr/>
            </a:pPr>
            <a:r>
              <a:rPr lang="en-GB" sz="2400" dirty="0"/>
              <a:t>Lack of robust instruments for studying modifiable exposures</a:t>
            </a:r>
          </a:p>
          <a:p>
            <a:pPr lvl="2">
              <a:defRPr/>
            </a:pPr>
            <a:r>
              <a:rPr lang="en-GB" sz="2000" i="1" dirty="0">
                <a:solidFill>
                  <a:srgbClr val="FF0000"/>
                </a:solidFill>
              </a:rPr>
              <a:t>More data, or modify the question</a:t>
            </a:r>
          </a:p>
          <a:p>
            <a:pPr lvl="1">
              <a:defRPr/>
            </a:pPr>
            <a:r>
              <a:rPr lang="en-GB" sz="2400" dirty="0"/>
              <a:t>Point identifying assumptions untestable</a:t>
            </a:r>
          </a:p>
          <a:p>
            <a:pPr lvl="2">
              <a:defRPr/>
            </a:pPr>
            <a:r>
              <a:rPr lang="en-GB" sz="2000" i="1" dirty="0">
                <a:solidFill>
                  <a:srgbClr val="FF0000"/>
                </a:solidFill>
              </a:rPr>
              <a:t>Currently no solution: BUT conventional methods depend on strong untestable assumptions</a:t>
            </a:r>
          </a:p>
          <a:p>
            <a:pPr lvl="1">
              <a:defRPr/>
            </a:pPr>
            <a:r>
              <a:rPr lang="en-GB" sz="2400" dirty="0"/>
              <a:t>Sample selection bias/collider bias</a:t>
            </a:r>
          </a:p>
          <a:p>
            <a:pPr lvl="2">
              <a:defRPr/>
            </a:pPr>
            <a:r>
              <a:rPr lang="en-GB" sz="2000" i="1" dirty="0">
                <a:solidFill>
                  <a:srgbClr val="FF0000"/>
                </a:solidFill>
              </a:rPr>
              <a:t>Use multiple samples, or statistically model selection process</a:t>
            </a:r>
          </a:p>
          <a:p>
            <a:pPr>
              <a:defRPr/>
            </a:pPr>
            <a:endParaRPr lang="en-GB" dirty="0"/>
          </a:p>
        </p:txBody>
      </p:sp>
      <p:pic>
        <p:nvPicPr>
          <p:cNvPr id="5" name="Picture 2" descr="http://www.hankpank.net/banksy/pix_large/PICT57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176" y="4477393"/>
            <a:ext cx="1234344" cy="16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" y="5463542"/>
            <a:ext cx="6663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Davies, N.M., Davey Smith, G., Windmeijer, F., Martin, R.M., 2013. Issues in the reporting and conduct of instrumental variable studies: a systematic review. Epidemiology 24, 363–369. </a:t>
            </a:r>
            <a:r>
              <a:rPr lang="en-GB" sz="1200" dirty="0">
                <a:hlinkClick r:id="rId4"/>
              </a:rPr>
              <a:t>https://doi.org/10.1097/EDE.0b013e31828abafb</a:t>
            </a:r>
            <a:endParaRPr lang="en-GB" sz="1200" dirty="0"/>
          </a:p>
          <a:p>
            <a:endParaRPr lang="en-GB" sz="1200" dirty="0">
              <a:effectLst/>
            </a:endParaRPr>
          </a:p>
          <a:p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461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51" y="1165894"/>
            <a:ext cx="827881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800" dirty="0"/>
              <a:t>Three steps for running an instrumental variable study: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Define an instrumental variable</a:t>
            </a:r>
          </a:p>
          <a:p>
            <a:pPr marL="714375" lvl="1" indent="-371475">
              <a:lnSpc>
                <a:spcPct val="100000"/>
              </a:lnSpc>
              <a:spcBef>
                <a:spcPts val="1200"/>
              </a:spcBef>
            </a:pPr>
            <a:r>
              <a:rPr lang="en-US" sz="2500" dirty="0"/>
              <a:t>Often, no plausible IV can be found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Assess the plausibility of an instrumental variable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Estimate causal effects with an instrumental variable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52A7C-CE53-8740-BF7C-70B277C7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80963"/>
            <a:ext cx="8715375" cy="815149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4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05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03" y="18864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IV </a:t>
            </a:r>
            <a:r>
              <a:rPr lang="en-GB" b="1" dirty="0"/>
              <a:t>estimation</a:t>
            </a:r>
            <a:r>
              <a:rPr lang="nb-NO" b="1" dirty="0"/>
              <a:t> in R</a:t>
            </a:r>
          </a:p>
          <a:p>
            <a:r>
              <a:rPr lang="nb-NO" dirty="0" err="1"/>
              <a:t>ivmodel</a:t>
            </a:r>
            <a:r>
              <a:rPr lang="nb-NO" dirty="0"/>
              <a:t> Jiang, </a:t>
            </a:r>
            <a:r>
              <a:rPr lang="nb-NO" dirty="0" err="1"/>
              <a:t>Kang</a:t>
            </a:r>
            <a:r>
              <a:rPr lang="nb-NO" dirty="0"/>
              <a:t>, Small, M. H. </a:t>
            </a:r>
            <a:r>
              <a:rPr lang="nb-NO" dirty="0" err="1"/>
              <a:t>Kang</a:t>
            </a:r>
            <a:r>
              <a:rPr lang="nb-NO" dirty="0"/>
              <a:t>, (2017).</a:t>
            </a:r>
          </a:p>
          <a:p>
            <a:pPr marL="0" indent="0">
              <a:buNone/>
            </a:pPr>
            <a:r>
              <a:rPr lang="en-US" b="1" dirty="0"/>
              <a:t>IV estimation in </a:t>
            </a:r>
            <a:r>
              <a:rPr lang="en-US" b="1" dirty="0" err="1"/>
              <a:t>Stata</a:t>
            </a:r>
            <a:endParaRPr lang="en-US" b="1" dirty="0"/>
          </a:p>
          <a:p>
            <a:r>
              <a:rPr lang="en-US" dirty="0"/>
              <a:t>ivreg2 Baum, Schaffer, </a:t>
            </a:r>
            <a:r>
              <a:rPr lang="en-US" dirty="0" err="1"/>
              <a:t>Stillman</a:t>
            </a:r>
            <a:r>
              <a:rPr lang="en-US" dirty="0"/>
              <a:t>, </a:t>
            </a:r>
            <a:r>
              <a:rPr lang="en-US" i="1" dirty="0"/>
              <a:t>IVREG2: </a:t>
            </a:r>
            <a:r>
              <a:rPr lang="en-US" i="1" dirty="0" err="1"/>
              <a:t>Stata</a:t>
            </a:r>
            <a:r>
              <a:rPr lang="en-US" i="1" dirty="0"/>
              <a:t> module for extended instrumental variables/2SLS and GMM estimation</a:t>
            </a:r>
            <a:r>
              <a:rPr lang="en-US" dirty="0"/>
              <a:t> (2013; http://</a:t>
            </a:r>
            <a:r>
              <a:rPr lang="en-US" dirty="0" err="1"/>
              <a:t>EconPapers.repec.org</a:t>
            </a:r>
            <a:r>
              <a:rPr lang="en-US" dirty="0"/>
              <a:t>/RePEc:boc:bocode:s425401).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58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Excellent textbooks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Hernán MA, Robins JM (2018).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Causal Inference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Boca Raton: Chapman &amp; Hall/CRC, forthcoming.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Burgess S, Thompson SG.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Mendelian randomization: methods for using genetic variants in causal estimation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Boca Raton: : CRC Press, Taylor &amp; Francis Group 2015.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Angrist JD, Pischke J-S.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Mastering ’metrics: the path from cause to effect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Princeton ; Oxford: : Princeton University Press 2015.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VanderWeele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TJ.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Explanation in causal inference: methods for mediation and interaction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New York: : Oxford University Press 2015.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Imbens G, Rubin DB.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Causal inference for statistics, social, and biomedical sciences: an introduction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New York: : Cambridge University Press 2015.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08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875" y="972745"/>
            <a:ext cx="90011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Instrumental variable methodology papers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Davies, N.M., Thomas, K.H., Taylor, A.E., Taylor, G.M.J., Martin, R.M., Munafò, M.R., Windmeijer, F., 2017. How to compare instrumental variable and conventional regression analyses using negative controls and bias plots. Int J Epidemiol.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https://doi.org/10.1093/ije/dyx014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Jackson, J.W., Swanson, S.A., 2015. Toward a Clearer Portrayal of Confounding Bias in Instrumental Variable Applications. Epidemiology 26, 498–504.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https://doi.org/10.1097/EDE.0000000000000287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N. M. Davies, G. Davey Smith, F. Windmeijer, R. M. Martin, </a:t>
            </a:r>
            <a:r>
              <a:rPr lang="en-US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Issues in the reporting and conduct of instrumental variable studies: a systematic review. </a:t>
            </a:r>
            <a:r>
              <a:rPr 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Epidemiology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363–369 (2013).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P. S. Clarke, F. Windmeijer, </a:t>
            </a:r>
            <a:r>
              <a:rPr lang="en-US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Instrumental Variable Estimators for Binary Outcomes. </a:t>
            </a:r>
            <a:r>
              <a:rPr 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Journal of the American Statistical Association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107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1638–1652 (2012).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Balke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&amp; Pearl,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Bounds on treatment effects from studies with imperfect compliance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600" i="1" dirty="0">
                <a:latin typeface="Calibri" panose="020F0502020204030204" pitchFamily="34" charset="0"/>
                <a:cs typeface="Calibri" panose="020F0502020204030204" pitchFamily="34" charset="0"/>
              </a:rPr>
              <a:t>Am J Epidemiol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1997, 92, 1172-1176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Jackson JW, Swanson SA.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Toward a Clearer Portrayal of Confounding Bias in Instrumental Variable Applications. Epidemiology.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2015 Jul;26(4):498–504.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Swanson SA, Hernán MA.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Think Globally, Act Globally: An Epidemiologist’s Perspective on Instrumental Variable Estimation.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Statistical Science. 2014 Aug;29(3):371–4.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A. Inoue, G. Solon,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Two-Sample Instrumental Variables Estimators. 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Review of Economics and Statistics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92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557–561 (2010).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M. A. Hernán, J. Robins,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Instruments for causal inference: an epidemiologist’s dream?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Epidemiology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360–372 (2006).</a:t>
            </a:r>
          </a:p>
          <a:p>
            <a:pPr marL="285750" indent="-285750">
              <a:buFont typeface="Wingdings" charset="2"/>
              <a:buChar char="§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CB0F0B-B8FB-4CAC-B7BA-3CCBC8B9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(2)</a:t>
            </a:r>
          </a:p>
        </p:txBody>
      </p:sp>
    </p:spTree>
    <p:extLst>
      <p:ext uri="{BB962C8B-B14F-4D97-AF65-F5344CB8AC3E}">
        <p14:creationId xmlns:p14="http://schemas.microsoft.com/office/powerpoint/2010/main" val="550563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00" y="92845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Mendelian randomization methods papers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G. Davey Smith, G.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Hemani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Mendelian randomization: genetic anchors for causal inference in epidemiological studies.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Human Molecular Genetics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R89–R98 (2014).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G. Davey Smith,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Random Allocation in Observational Data: How Small But Robust Effects Could Facilitate Hypothesis-free Causal Inference.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Epidemiology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460–463 (2011).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Taylor AE, Davies NM, Ware JJ,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VanderWeele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T, Smith GD, Munafò MR.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Mendelian randomization in health research: Using appropriate genetic variants and avoiding biased estimates.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Economics and Human Biology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2014;13(100):99-106. doi:10.1016/j.ehb.2013.12.002.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Davies, N.M., Holmes, M.V., Davey Smith, G., 2018. Reading Mendelian randomisation studies: a guide, glossary, and checklist for clinicians. BMJ k601.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https://doi.org/10.1136/bmj.k601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S. Burgess, N. M. Davies, S. G. Thompson,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Instrumental Variable Analysis with a Nonlinear Exposure–Outcome Relationship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Epidemiology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877–885 (2014).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T. M. Palmer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Instrumental Variable Estimation of Causal Risk Ratios and Causal Odds Ratios in Mendelian Randomization Analyses.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Am J Epidemiol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173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1392–1403 (2011).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N. M. Davies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The many weak instruments problem and Mendelian randomization.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Statistics in Medicine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454–468 (2015).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57D712-00B0-4BC2-94F0-7F93190E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(3)</a:t>
            </a:r>
          </a:p>
        </p:txBody>
      </p:sp>
    </p:spTree>
    <p:extLst>
      <p:ext uri="{BB962C8B-B14F-4D97-AF65-F5344CB8AC3E}">
        <p14:creationId xmlns:p14="http://schemas.microsoft.com/office/powerpoint/2010/main" val="195399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772400" cy="4114800"/>
          </a:xfrm>
        </p:spPr>
        <p:txBody>
          <a:bodyPr>
            <a:normAutofit lnSpcReduction="10000"/>
          </a:bodyPr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Mendel randomisation ‘classics’ and other commentaries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Davey Smith G, Ebrahim S.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'Mendelian randomization': can genetic epidemiology contribute to understanding environmental determinants of disease?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Int J Epidemiol. 2003 Feb;32(1):1-22.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Davey Smith G, Ebrahim S.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What can mendelian randomisation tell us about modifiable behavioural and environmental exposures?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BMJ. 2005 May 7;330(7499):1076-9.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Davey Smith G.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Use of genetic markers and gene-diet interactions for interrogating population-level causal influences of diet on health.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Genes and nutrition. 2011; 6 (1):27-43.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On independent assortment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Davey Smith G, Lawlor DA,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Harbord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R, et al. </a:t>
            </a:r>
            <a:r>
              <a:rPr lang="en-GB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Clustered environments and randomized genes: a fundamental distinction between conventional and genetic epidemiology.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Med. 2007 Dec;4(12):e352.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0F37C2-27D3-4218-A7BD-BCCA18CF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(4)</a:t>
            </a:r>
          </a:p>
        </p:txBody>
      </p:sp>
    </p:spTree>
    <p:extLst>
      <p:ext uri="{BB962C8B-B14F-4D97-AF65-F5344CB8AC3E}">
        <p14:creationId xmlns:p14="http://schemas.microsoft.com/office/powerpoint/2010/main" val="10573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80000" y="1460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127500" y="25908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969000" y="2603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12" name="Straight Arrow Connector 11"/>
          <p:cNvCxnSpPr>
            <a:stCxn id="22530" idx="1"/>
            <a:endCxn id="22531" idx="0"/>
          </p:cNvCxnSpPr>
          <p:nvPr/>
        </p:nvCxnSpPr>
        <p:spPr>
          <a:xfrm flipH="1">
            <a:off x="4445000" y="1690688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530" idx="3"/>
            <a:endCxn id="22532" idx="0"/>
          </p:cNvCxnSpPr>
          <p:nvPr/>
        </p:nvCxnSpPr>
        <p:spPr>
          <a:xfrm>
            <a:off x="5715000" y="1690688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531" idx="3"/>
            <a:endCxn id="22532" idx="1"/>
          </p:cNvCxnSpPr>
          <p:nvPr/>
        </p:nvCxnSpPr>
        <p:spPr>
          <a:xfrm>
            <a:off x="4762500" y="2820988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683568" y="2603502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28" name="Straight Arrow Connector 27"/>
          <p:cNvCxnSpPr>
            <a:stCxn id="22537" idx="3"/>
            <a:endCxn id="22531" idx="1"/>
          </p:cNvCxnSpPr>
          <p:nvPr/>
        </p:nvCxnSpPr>
        <p:spPr>
          <a:xfrm flipV="1">
            <a:off x="2628900" y="2821784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323528" y="404664"/>
            <a:ext cx="8507288" cy="99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an instrumental variable (1)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0" y="3732211"/>
            <a:ext cx="942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/>
              <a:t>Instrumental variables (Z) are defined by </a:t>
            </a:r>
            <a:r>
              <a:rPr lang="en-GB" sz="2400" u="sng" dirty="0"/>
              <a:t>three assumptions</a:t>
            </a:r>
            <a:r>
              <a:rPr lang="en-GB" sz="2400" dirty="0"/>
              <a:t>:</a:t>
            </a:r>
          </a:p>
          <a:p>
            <a:pPr>
              <a:defRPr/>
            </a:pPr>
            <a:endParaRPr lang="en-GB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/>
              <a:t>Are associated with the exposure </a:t>
            </a:r>
            <a:r>
              <a:rPr lang="en-GB" sz="2400" dirty="0">
                <a:solidFill>
                  <a:srgbClr val="FF0000"/>
                </a:solidFill>
              </a:rPr>
              <a:t>(Z associates with X)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GB" sz="2400" dirty="0">
                <a:solidFill>
                  <a:srgbClr val="FF0000"/>
                </a:solidFill>
              </a:rPr>
              <a:t>AKA </a:t>
            </a:r>
            <a:r>
              <a:rPr lang="en-GB" sz="2400" i="1" dirty="0">
                <a:solidFill>
                  <a:srgbClr val="FF0000"/>
                </a:solidFill>
              </a:rPr>
              <a:t>The relevance assumption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2400" dirty="0"/>
          </a:p>
          <a:p>
            <a:pPr marL="457200" indent="-457200">
              <a:buFont typeface="+mj-lt"/>
              <a:buAutoNum type="arabicPeriod"/>
              <a:defRPr/>
            </a:pPr>
            <a:endParaRPr lang="en-GB" sz="2400" i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861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2964C2-9862-4C7D-9D66-D8223F3ED6B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152402" y="806998"/>
            <a:ext cx="900112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More examples of Mendelian randomisation studies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Chen L, Davey Smith G, </a:t>
            </a:r>
            <a:r>
              <a:rPr lang="en-GB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Harbord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RM, Lewis SJ. </a:t>
            </a:r>
            <a:r>
              <a:rPr lang="en-GB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Alcohol intake and blood pressure: a systematic review implementing a Mendelian randomization approach.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Med. 2008 Mar 4;5(3):e52. </a:t>
            </a:r>
          </a:p>
          <a:p>
            <a:pPr marL="285750" indent="-285750">
              <a:buFont typeface="Arial" charset="0"/>
              <a:buChar char="•"/>
            </a:pPr>
            <a:r>
              <a:rPr lang="sv-S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Trompet</a:t>
            </a:r>
            <a:r>
              <a:rPr lang="sv-SE" sz="1500" dirty="0">
                <a:latin typeface="Calibri" panose="020F0502020204030204" pitchFamily="34" charset="0"/>
                <a:cs typeface="Calibri" panose="020F0502020204030204" pitchFamily="34" charset="0"/>
              </a:rPr>
              <a:t> S, </a:t>
            </a:r>
            <a:r>
              <a:rPr lang="sv-S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Jukema</a:t>
            </a:r>
            <a:r>
              <a:rPr lang="sv-SE" sz="1500" dirty="0">
                <a:latin typeface="Calibri" panose="020F0502020204030204" pitchFamily="34" charset="0"/>
                <a:cs typeface="Calibri" panose="020F0502020204030204" pitchFamily="34" charset="0"/>
              </a:rPr>
              <a:t> JW, </a:t>
            </a:r>
            <a:r>
              <a:rPr lang="sv-SE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Katan</a:t>
            </a:r>
            <a:r>
              <a:rPr lang="sv-SE" sz="1500" dirty="0">
                <a:latin typeface="Calibri" panose="020F0502020204030204" pitchFamily="34" charset="0"/>
                <a:cs typeface="Calibri" panose="020F0502020204030204" pitchFamily="34" charset="0"/>
              </a:rPr>
              <a:t> MB et al. </a:t>
            </a:r>
            <a:r>
              <a:rPr lang="en-GB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Apolipoprotein e genotype, plasma cholesterol, and cancer: a Mendelian randomization study. </a:t>
            </a:r>
            <a:r>
              <a:rPr 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Am J </a:t>
            </a:r>
            <a:r>
              <a:rPr lang="pl-PL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Epidemiol</a:t>
            </a:r>
            <a:r>
              <a:rPr lang="pl-PL" sz="1500" dirty="0">
                <a:latin typeface="Calibri" panose="020F0502020204030204" pitchFamily="34" charset="0"/>
                <a:cs typeface="Calibri" panose="020F0502020204030204" pitchFamily="34" charset="0"/>
              </a:rPr>
              <a:t>. 2009 Dec 1;170(11):1415-21.</a:t>
            </a: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Collin SM, Metcalfe C, </a:t>
            </a:r>
            <a:r>
              <a:rPr lang="en-GB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Zuccolo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L, et al. </a:t>
            </a:r>
            <a:r>
              <a:rPr lang="en-GB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Association of folate-pathway gene polymorphisms with the risk of prostate cancer: a population-based nested case-control study, systematic review, and meta-analysis.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Cancer </a:t>
            </a:r>
            <a:r>
              <a:rPr lang="en-GB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Epidemiol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Biomarkers Prev. 2009 Sep;18(9):2528-39. 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 Reactive Protein Coronary Heart Disease Genetics Collaboration. </a:t>
            </a:r>
            <a:r>
              <a:rPr lang="en-GB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C reactive protein and coronary heart disease: </a:t>
            </a:r>
            <a:r>
              <a:rPr lang="en-GB" sz="1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mendelian</a:t>
            </a:r>
            <a:r>
              <a:rPr lang="en-GB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 randomisation analysis based on individual participant data.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BMJ  2011;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342:d548.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Zuccolo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Prenatal alcohol exposure and offspring cognition and school performance. A “Mendelian randomization” natural experiment. </a:t>
            </a:r>
            <a:r>
              <a:rPr 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International Journal of Epidemiology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42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1358–1370 (2013).</a:t>
            </a:r>
          </a:p>
          <a:p>
            <a:pPr marL="358775" indent="-358775">
              <a:lnSpc>
                <a:spcPct val="90000"/>
              </a:lnSpc>
              <a:buFont typeface="Arial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Chen et al. </a:t>
            </a:r>
            <a:r>
              <a:rPr lang="en-GB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Alcohol Intake and Blood Pressure: A Systematic Review Implementing a Mendelian Randomization Approach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.  </a:t>
            </a:r>
            <a:r>
              <a:rPr lang="en-GB" sz="1500" i="1" dirty="0" err="1">
                <a:latin typeface="Calibri" panose="020F0502020204030204" pitchFamily="34" charset="0"/>
                <a:cs typeface="Calibri" panose="020F0502020204030204" pitchFamily="34" charset="0"/>
              </a:rPr>
              <a:t>PLoS</a:t>
            </a:r>
            <a:r>
              <a:rPr lang="en-GB" sz="1500" i="1" dirty="0">
                <a:latin typeface="Calibri" panose="020F0502020204030204" pitchFamily="34" charset="0"/>
                <a:cs typeface="Calibri" panose="020F0502020204030204" pitchFamily="34" charset="0"/>
              </a:rPr>
              <a:t> Med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, March 2008, 5(3)e52</a:t>
            </a:r>
          </a:p>
          <a:p>
            <a:pPr marL="358775" indent="-358775">
              <a:lnSpc>
                <a:spcPct val="90000"/>
              </a:lnSpc>
              <a:buFont typeface="Arial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Lawlor DA, et al. </a:t>
            </a:r>
            <a:r>
              <a:rPr lang="en-US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Exploring causal associations between alcohol and coronary heart disease risk factors: findings from a Mendelian randomization study in the Copenhagen General Population Study. </a:t>
            </a:r>
            <a:r>
              <a:rPr 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European Heart Journal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2013; doi:10.1093/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eurheartj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/eht081</a:t>
            </a: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>
              <a:lnSpc>
                <a:spcPct val="90000"/>
              </a:lnSpc>
              <a:buFont typeface="Arial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Pritchett &amp; Summers. </a:t>
            </a:r>
            <a:r>
              <a:rPr lang="en-GB" sz="1500" u="sng" dirty="0">
                <a:latin typeface="Calibri" panose="020F0502020204030204" pitchFamily="34" charset="0"/>
                <a:cs typeface="Calibri" panose="020F0502020204030204" pitchFamily="34" charset="0"/>
              </a:rPr>
              <a:t>Wealthier is Healthier.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500" i="1" dirty="0">
                <a:latin typeface="Calibri" panose="020F0502020204030204" pitchFamily="34" charset="0"/>
                <a:cs typeface="Calibri" panose="020F0502020204030204" pitchFamily="34" charset="0"/>
              </a:rPr>
              <a:t>Journal of Human Resources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1996; 31,: 841-868</a:t>
            </a: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4F1B43-F5F1-4EEB-80B2-8E918818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pPr algn="ctr"/>
            <a:r>
              <a:rPr lang="en-US" sz="4300" b="1" kern="0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(5)</a:t>
            </a:r>
          </a:p>
        </p:txBody>
      </p:sp>
    </p:spTree>
    <p:extLst>
      <p:ext uri="{BB962C8B-B14F-4D97-AF65-F5344CB8AC3E}">
        <p14:creationId xmlns:p14="http://schemas.microsoft.com/office/powerpoint/2010/main" val="88601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80000" y="1460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127500" y="25908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969000" y="2603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12" name="Straight Arrow Connector 11"/>
          <p:cNvCxnSpPr>
            <a:stCxn id="22530" idx="1"/>
            <a:endCxn id="22531" idx="0"/>
          </p:cNvCxnSpPr>
          <p:nvPr/>
        </p:nvCxnSpPr>
        <p:spPr>
          <a:xfrm flipH="1">
            <a:off x="4445000" y="1690688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530" idx="3"/>
            <a:endCxn id="22532" idx="0"/>
          </p:cNvCxnSpPr>
          <p:nvPr/>
        </p:nvCxnSpPr>
        <p:spPr>
          <a:xfrm>
            <a:off x="5715000" y="1690688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531" idx="3"/>
            <a:endCxn id="22532" idx="1"/>
          </p:cNvCxnSpPr>
          <p:nvPr/>
        </p:nvCxnSpPr>
        <p:spPr>
          <a:xfrm>
            <a:off x="4762500" y="2820988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683568" y="2603502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28" name="Straight Arrow Connector 27"/>
          <p:cNvCxnSpPr>
            <a:stCxn id="22537" idx="3"/>
            <a:endCxn id="22531" idx="1"/>
          </p:cNvCxnSpPr>
          <p:nvPr/>
        </p:nvCxnSpPr>
        <p:spPr>
          <a:xfrm flipV="1">
            <a:off x="2628900" y="2821784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22530" idx="1"/>
            <a:endCxn id="22537" idx="0"/>
          </p:cNvCxnSpPr>
          <p:nvPr/>
        </p:nvCxnSpPr>
        <p:spPr>
          <a:xfrm flipH="1">
            <a:off x="1656234" y="1691482"/>
            <a:ext cx="3423766" cy="9120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568700" y="1752600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0" y="3732211"/>
            <a:ext cx="942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/>
              <a:t>Instrumental variables (Z) are defined by </a:t>
            </a:r>
            <a:r>
              <a:rPr lang="en-GB" sz="2400" u="sng" dirty="0"/>
              <a:t>three assumptions</a:t>
            </a:r>
            <a:r>
              <a:rPr lang="en-GB" sz="2400" dirty="0"/>
              <a:t>:</a:t>
            </a:r>
          </a:p>
          <a:p>
            <a:pPr>
              <a:defRPr/>
            </a:pPr>
            <a:endParaRPr lang="en-GB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Are associated with exposure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GB" sz="2400" i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/>
              <a:t>Have no common cause with the outcome </a:t>
            </a:r>
            <a:r>
              <a:rPr lang="en-GB" sz="2400" dirty="0">
                <a:solidFill>
                  <a:srgbClr val="FF0000"/>
                </a:solidFill>
              </a:rPr>
              <a:t>(Z is independent of C)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GB" sz="2400" dirty="0">
                <a:solidFill>
                  <a:srgbClr val="FF0000"/>
                </a:solidFill>
              </a:rPr>
              <a:t>AKA </a:t>
            </a:r>
            <a:r>
              <a:rPr lang="en-GB" sz="2400" i="1" dirty="0">
                <a:solidFill>
                  <a:srgbClr val="FF0000"/>
                </a:solidFill>
              </a:rPr>
              <a:t>The independence assumption or no confounding</a:t>
            </a:r>
          </a:p>
          <a:p>
            <a:pPr>
              <a:defRPr/>
            </a:pPr>
            <a:r>
              <a:rPr lang="en-GB" sz="2400" dirty="0"/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594292C-B77F-44BC-85A4-6FC1DF5BDD86}"/>
              </a:ext>
            </a:extLst>
          </p:cNvPr>
          <p:cNvSpPr txBox="1">
            <a:spLocks/>
          </p:cNvSpPr>
          <p:nvPr/>
        </p:nvSpPr>
        <p:spPr>
          <a:xfrm>
            <a:off x="323528" y="404664"/>
            <a:ext cx="8507288" cy="99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an instrumental variable (2)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80000" y="1460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C</a:t>
            </a:r>
            <a:endParaRPr lang="en-GB" sz="240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127500" y="25908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X</a:t>
            </a:r>
            <a:endParaRPr lang="en-GB" sz="2400" dirty="0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5969000" y="2603502"/>
            <a:ext cx="635000" cy="461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 dirty="0"/>
              <a:t>Y</a:t>
            </a:r>
            <a:endParaRPr lang="en-GB" sz="2400" dirty="0"/>
          </a:p>
        </p:txBody>
      </p:sp>
      <p:cxnSp>
        <p:nvCxnSpPr>
          <p:cNvPr id="12" name="Straight Arrow Connector 11"/>
          <p:cNvCxnSpPr>
            <a:stCxn id="22530" idx="1"/>
            <a:endCxn id="22531" idx="0"/>
          </p:cNvCxnSpPr>
          <p:nvPr/>
        </p:nvCxnSpPr>
        <p:spPr>
          <a:xfrm flipH="1">
            <a:off x="4445000" y="1690688"/>
            <a:ext cx="635000" cy="900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2530" idx="3"/>
            <a:endCxn id="22532" idx="0"/>
          </p:cNvCxnSpPr>
          <p:nvPr/>
        </p:nvCxnSpPr>
        <p:spPr>
          <a:xfrm>
            <a:off x="5715000" y="1690688"/>
            <a:ext cx="57150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531" idx="3"/>
            <a:endCxn id="22532" idx="1"/>
          </p:cNvCxnSpPr>
          <p:nvPr/>
        </p:nvCxnSpPr>
        <p:spPr>
          <a:xfrm>
            <a:off x="4762500" y="2820988"/>
            <a:ext cx="1206500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683568" y="2603502"/>
            <a:ext cx="194533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b="1"/>
              <a:t>Z</a:t>
            </a:r>
            <a:endParaRPr lang="en-GB" sz="2400"/>
          </a:p>
        </p:txBody>
      </p:sp>
      <p:cxnSp>
        <p:nvCxnSpPr>
          <p:cNvPr id="28" name="Straight Arrow Connector 27"/>
          <p:cNvCxnSpPr>
            <a:stCxn id="22537" idx="3"/>
            <a:endCxn id="22531" idx="1"/>
          </p:cNvCxnSpPr>
          <p:nvPr/>
        </p:nvCxnSpPr>
        <p:spPr>
          <a:xfrm flipV="1">
            <a:off x="2628900" y="2821784"/>
            <a:ext cx="1498600" cy="1255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22530" idx="1"/>
            <a:endCxn id="22537" idx="0"/>
          </p:cNvCxnSpPr>
          <p:nvPr/>
        </p:nvCxnSpPr>
        <p:spPr>
          <a:xfrm flipH="1">
            <a:off x="1656234" y="1691482"/>
            <a:ext cx="3423766" cy="9120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cxnSpLocks/>
            <a:stCxn id="22537" idx="2"/>
            <a:endCxn id="22532" idx="2"/>
          </p:cNvCxnSpPr>
          <p:nvPr/>
        </p:nvCxnSpPr>
        <p:spPr>
          <a:xfrm rot="16200000" flipH="1">
            <a:off x="3971218" y="750181"/>
            <a:ext cx="298" cy="4630266"/>
          </a:xfrm>
          <a:prstGeom prst="curvedConnector3">
            <a:avLst>
              <a:gd name="adj1" fmla="val 76811409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568700" y="1752600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4067944" y="2996952"/>
            <a:ext cx="5588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>
                <a:solidFill>
                  <a:srgbClr val="FF3300"/>
                </a:solidFill>
              </a:ln>
            </a:endParaRPr>
          </a:p>
        </p:txBody>
      </p: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0" y="3732211"/>
            <a:ext cx="9423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/>
              <a:t>Instrumental variables (Z) are defined by </a:t>
            </a:r>
            <a:r>
              <a:rPr lang="en-GB" sz="2400" u="sng" dirty="0"/>
              <a:t>three assumptions</a:t>
            </a:r>
            <a:r>
              <a:rPr lang="en-GB" sz="2400" dirty="0"/>
              <a:t>:</a:t>
            </a:r>
          </a:p>
          <a:p>
            <a:pPr>
              <a:defRPr/>
            </a:pPr>
            <a:endParaRPr lang="en-GB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Are associated with exposure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Have no common cause with the outcome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/>
              <a:t>Do not directly affect outcome Y </a:t>
            </a:r>
            <a:r>
              <a:rPr lang="en-GB" sz="2400" dirty="0">
                <a:solidFill>
                  <a:srgbClr val="FF0000"/>
                </a:solidFill>
              </a:rPr>
              <a:t>(Z is independent of Y given X &amp; C) </a:t>
            </a:r>
          </a:p>
          <a:p>
            <a:pPr marL="914400" lvl="1" indent="-457200">
              <a:buFont typeface="Arial" charset="0"/>
              <a:buChar char="•"/>
              <a:defRPr/>
            </a:pPr>
            <a:r>
              <a:rPr lang="en-GB" sz="2400" dirty="0">
                <a:solidFill>
                  <a:srgbClr val="FF0000"/>
                </a:solidFill>
              </a:rPr>
              <a:t>AKA </a:t>
            </a:r>
            <a:r>
              <a:rPr lang="en-GB" sz="2400" i="1" dirty="0">
                <a:solidFill>
                  <a:srgbClr val="FF0000"/>
                </a:solidFill>
              </a:rPr>
              <a:t>The exclusion restriction criteria</a:t>
            </a:r>
          </a:p>
          <a:p>
            <a:pPr>
              <a:defRPr/>
            </a:pPr>
            <a:r>
              <a:rPr lang="en-GB" sz="2400" dirty="0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58EEEF-2D75-458D-B08B-7FBF8ABBC0C9}"/>
              </a:ext>
            </a:extLst>
          </p:cNvPr>
          <p:cNvSpPr txBox="1">
            <a:spLocks/>
          </p:cNvSpPr>
          <p:nvPr/>
        </p:nvSpPr>
        <p:spPr>
          <a:xfrm>
            <a:off x="323528" y="404664"/>
            <a:ext cx="8507288" cy="990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an instrumental variable (3)</a:t>
            </a:r>
            <a:endParaRPr lang="en-US" sz="4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5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" y="321013"/>
            <a:ext cx="9144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sz="40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potential instrumental 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70512"/>
            <a:ext cx="8568952" cy="475252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Assignment to treatment</a:t>
            </a:r>
            <a:r>
              <a:rPr lang="en-GB" sz="2400" dirty="0"/>
              <a:t> in an RCT with non-compliance</a:t>
            </a:r>
          </a:p>
          <a:p>
            <a:pPr lvl="1" eaLnBrk="1" hangingPunct="1"/>
            <a:r>
              <a:rPr lang="en-GB" sz="2000" dirty="0"/>
              <a:t>Greenland, </a:t>
            </a:r>
            <a:r>
              <a:rPr lang="en-GB" sz="2000" i="1" dirty="0" err="1"/>
              <a:t>Int</a:t>
            </a:r>
            <a:r>
              <a:rPr lang="en-GB" sz="2000" i="1" dirty="0"/>
              <a:t> J </a:t>
            </a:r>
            <a:r>
              <a:rPr lang="en-GB" sz="2000" i="1" dirty="0" err="1"/>
              <a:t>Epid</a:t>
            </a:r>
            <a:r>
              <a:rPr lang="en-GB" sz="2000" dirty="0"/>
              <a:t> 2000</a:t>
            </a:r>
          </a:p>
          <a:p>
            <a:pPr lvl="1" eaLnBrk="1" hangingPunct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GPs’ past prescribing history</a:t>
            </a:r>
            <a:r>
              <a:rPr lang="en-GB" sz="2400" dirty="0"/>
              <a:t> </a:t>
            </a:r>
          </a:p>
          <a:p>
            <a:pPr lvl="1"/>
            <a:r>
              <a:rPr lang="en-GB" sz="2000" dirty="0"/>
              <a:t> Thomas et al., </a:t>
            </a:r>
            <a:r>
              <a:rPr lang="en-GB" sz="2000" i="1" dirty="0"/>
              <a:t>BMJ</a:t>
            </a:r>
            <a:r>
              <a:rPr lang="en-GB" sz="2000" dirty="0"/>
              <a:t>, 2013</a:t>
            </a:r>
          </a:p>
          <a:p>
            <a:pPr lvl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400" b="1" dirty="0"/>
              <a:t>Genotype</a:t>
            </a:r>
            <a:r>
              <a:rPr lang="en-GB" sz="2400" dirty="0"/>
              <a:t> – (Mendelian randomization)</a:t>
            </a:r>
          </a:p>
          <a:p>
            <a:pPr lvl="1" eaLnBrk="1" hangingPunct="1"/>
            <a:r>
              <a:rPr lang="en-GB" sz="2000" dirty="0"/>
              <a:t>Davey Smith &amp; </a:t>
            </a:r>
            <a:r>
              <a:rPr lang="en-GB" sz="2000" dirty="0" err="1"/>
              <a:t>Ebrahim</a:t>
            </a:r>
            <a:r>
              <a:rPr lang="en-GB" sz="2000" dirty="0"/>
              <a:t>, </a:t>
            </a:r>
            <a:r>
              <a:rPr lang="en-GB" sz="2000" i="1" dirty="0" err="1"/>
              <a:t>Int</a:t>
            </a:r>
            <a:r>
              <a:rPr lang="en-GB" sz="2000" i="1" dirty="0"/>
              <a:t> J Epidemiol</a:t>
            </a:r>
            <a:r>
              <a:rPr lang="en-GB" sz="2000" dirty="0"/>
              <a:t>, 2003</a:t>
            </a:r>
          </a:p>
          <a:p>
            <a:pPr eaLnBrk="1" hangingPunct="1"/>
            <a:endParaRPr lang="en-GB" sz="2400" dirty="0"/>
          </a:p>
          <a:p>
            <a:r>
              <a:rPr lang="en-GB" sz="2000" dirty="0"/>
              <a:t>Lots more potential instruments (e.g. geography, time, day of week, wealth, relations characteristics) are discussed in:</a:t>
            </a:r>
          </a:p>
          <a:p>
            <a:pPr lvl="1"/>
            <a:r>
              <a:rPr lang="en-GB" dirty="0">
                <a:effectLst/>
              </a:rPr>
              <a:t>Davies NM, Davey Smith G, Windmeijer F, Martin RM. Issues in the reporting and conduct of instrumental variable studies: a systematic review. Epidemiology. 2013 May;24(3):363–9.</a:t>
            </a:r>
          </a:p>
          <a:p>
            <a:pPr eaLnBrk="1" hangingPunct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8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96" y="278160"/>
            <a:ext cx="89027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spc="-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Instrumental variable example 1: Allocation to treatment in an RCT with non-compliance to assigned intervention</a:t>
            </a:r>
            <a:endParaRPr lang="en-US" dirty="0"/>
          </a:p>
        </p:txBody>
      </p:sp>
      <p:sp>
        <p:nvSpPr>
          <p:cNvPr id="27651" name="Text Box 1026"/>
          <p:cNvSpPr txBox="1">
            <a:spLocks noChangeArrowheads="1"/>
          </p:cNvSpPr>
          <p:nvPr/>
        </p:nvSpPr>
        <p:spPr bwMode="auto">
          <a:xfrm>
            <a:off x="139700" y="3708402"/>
            <a:ext cx="373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Z</a:t>
            </a:r>
            <a:r>
              <a:rPr lang="en-GB" sz="2800" dirty="0"/>
              <a:t> </a:t>
            </a:r>
          </a:p>
          <a:p>
            <a:pPr algn="ctr"/>
            <a:r>
              <a:rPr lang="en-GB" sz="2800" dirty="0"/>
              <a:t>Allocation </a:t>
            </a:r>
          </a:p>
          <a:p>
            <a:pPr algn="ctr"/>
            <a:r>
              <a:rPr lang="en-GB" sz="2800" dirty="0"/>
              <a:t>to treatment</a:t>
            </a:r>
            <a:endParaRPr lang="en-GB" sz="2800" b="1" dirty="0"/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3797300" y="3708402"/>
            <a:ext cx="2819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b="1" dirty="0"/>
              <a:t>X </a:t>
            </a:r>
          </a:p>
          <a:p>
            <a:pPr algn="ctr"/>
            <a:r>
              <a:rPr lang="en-GB" sz="2800" dirty="0"/>
              <a:t>Treatment</a:t>
            </a:r>
          </a:p>
          <a:p>
            <a:pPr algn="ctr"/>
            <a:r>
              <a:rPr lang="en-GB" sz="2800" dirty="0"/>
              <a:t>compliance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6845300" y="3708402"/>
            <a:ext cx="2057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Y </a:t>
            </a:r>
          </a:p>
          <a:p>
            <a:pPr algn="ctr">
              <a:spcBef>
                <a:spcPct val="50000"/>
              </a:spcBef>
            </a:pPr>
            <a:r>
              <a:rPr lang="en-GB" sz="2800" dirty="0"/>
              <a:t>Outcome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4860032" y="1827981"/>
            <a:ext cx="3200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800" b="1" dirty="0"/>
              <a:t>C</a:t>
            </a:r>
            <a:br>
              <a:rPr lang="en-GB" sz="2800" b="1" dirty="0"/>
            </a:br>
            <a:r>
              <a:rPr lang="en-GB" sz="2800" dirty="0"/>
              <a:t>Factors affecting compliance</a:t>
            </a:r>
            <a:endParaRPr lang="en-GB" sz="2800" b="1" dirty="0"/>
          </a:p>
        </p:txBody>
      </p:sp>
      <p:sp>
        <p:nvSpPr>
          <p:cNvPr id="27655" name="Line 1035"/>
          <p:cNvSpPr>
            <a:spLocks noChangeShapeType="1"/>
          </p:cNvSpPr>
          <p:nvPr/>
        </p:nvSpPr>
        <p:spPr bwMode="auto">
          <a:xfrm>
            <a:off x="2349500" y="40132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1036"/>
          <p:cNvSpPr>
            <a:spLocks noChangeShapeType="1"/>
          </p:cNvSpPr>
          <p:nvPr/>
        </p:nvSpPr>
        <p:spPr bwMode="auto">
          <a:xfrm>
            <a:off x="5473700" y="4013200"/>
            <a:ext cx="2209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1037"/>
          <p:cNvSpPr>
            <a:spLocks noChangeShapeType="1"/>
          </p:cNvSpPr>
          <p:nvPr/>
        </p:nvSpPr>
        <p:spPr bwMode="auto">
          <a:xfrm flipH="1">
            <a:off x="5321300" y="3157538"/>
            <a:ext cx="515296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38"/>
          <p:cNvSpPr>
            <a:spLocks noChangeShapeType="1"/>
          </p:cNvSpPr>
          <p:nvPr/>
        </p:nvSpPr>
        <p:spPr bwMode="auto">
          <a:xfrm>
            <a:off x="7149830" y="3157538"/>
            <a:ext cx="609870" cy="5508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1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9700EA66C0494D7E9A9732379FA1A265"/>
  <p:tag name="TPVERSION" val="5"/>
  <p:tag name="TPFULLVERSION" val="5.0.4.2251"/>
  <p:tag name="PPTVERSION" val="15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7788</TotalTime>
  <Words>4310</Words>
  <Application>Microsoft Macintosh PowerPoint</Application>
  <PresentationFormat>On-screen Show (4:3)</PresentationFormat>
  <Paragraphs>466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The principals of instrumental variable analysis</vt:lpstr>
      <vt:lpstr>Objectives</vt:lpstr>
      <vt:lpstr>Why use instrumental variables?</vt:lpstr>
      <vt:lpstr>Why use instrumental variables?</vt:lpstr>
      <vt:lpstr>PowerPoint Presentation</vt:lpstr>
      <vt:lpstr>PowerPoint Presentation</vt:lpstr>
      <vt:lpstr>PowerPoint Presentation</vt:lpstr>
      <vt:lpstr>Three potential instrumental variables</vt:lpstr>
      <vt:lpstr>Instrumental variable example 1: Allocation to treatment in an RCT with non-compliance to assigned intervention</vt:lpstr>
      <vt:lpstr>Instrumental variable example 1: Allocation to treatment in an RCT with non-compliance to assigned intervention</vt:lpstr>
      <vt:lpstr>Greenland 2000</vt:lpstr>
      <vt:lpstr>Greenland 2000</vt:lpstr>
      <vt:lpstr>Greenland 2000: do the instrumental variable assumptions hold?</vt:lpstr>
      <vt:lpstr>PowerPoint Presentation</vt:lpstr>
      <vt:lpstr>Physicians’ prescribing preferences: the effect of varenicline versus Nicotine Replacement Therapy (NRT) </vt:lpstr>
      <vt:lpstr>Thomas et al. 2013: do the instrumental variable assumptions hold?</vt:lpstr>
      <vt:lpstr>PowerPoint Presentation</vt:lpstr>
      <vt:lpstr>Mendelian Randomization example: genes, alcohol and blood pressure</vt:lpstr>
      <vt:lpstr>Mendelian randomization: do the instrumental variable assumptions hold?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Two-stage least squares: how to do it by hand</vt:lpstr>
      <vt:lpstr>PowerPoint Presentation</vt:lpstr>
      <vt:lpstr>PowerPoint Presentation</vt:lpstr>
      <vt:lpstr>PowerPoint Presentation</vt:lpstr>
      <vt:lpstr>PowerPoint Presentation</vt:lpstr>
      <vt:lpstr>Limitations of two stage least squares</vt:lpstr>
      <vt:lpstr>Other Useful Instrumental variable  Estimators</vt:lpstr>
      <vt:lpstr>Power calculators</vt:lpstr>
      <vt:lpstr>Power calculations for physicians prescribing preferences</vt:lpstr>
      <vt:lpstr>Online power calculator</vt:lpstr>
      <vt:lpstr>Section 4: Interpreting instrumental variable estimates</vt:lpstr>
      <vt:lpstr>What is point identification?</vt:lpstr>
      <vt:lpstr>Point identifying assumptions:  the fourth IV assumption</vt:lpstr>
      <vt:lpstr>1. Constant effect of the exposure</vt:lpstr>
      <vt:lpstr>2. No effect modification</vt:lpstr>
      <vt:lpstr>3. Monotonic effect of the exposure</vt:lpstr>
      <vt:lpstr>Limitations of instrumental variable analysis</vt:lpstr>
      <vt:lpstr>Summary</vt:lpstr>
      <vt:lpstr>Useful packages and tools</vt:lpstr>
      <vt:lpstr>References (1)</vt:lpstr>
      <vt:lpstr>References (2)</vt:lpstr>
      <vt:lpstr>References (3)</vt:lpstr>
      <vt:lpstr>References (4)</vt:lpstr>
      <vt:lpstr>References (5)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Stergiakouli</dc:creator>
  <cp:lastModifiedBy>Neil Davies</cp:lastModifiedBy>
  <cp:revision>352</cp:revision>
  <cp:lastPrinted>2015-02-24T17:37:08Z</cp:lastPrinted>
  <dcterms:created xsi:type="dcterms:W3CDTF">2013-10-15T14:48:45Z</dcterms:created>
  <dcterms:modified xsi:type="dcterms:W3CDTF">2020-11-06T09:54:01Z</dcterms:modified>
</cp:coreProperties>
</file>