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d49fc5dd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d49fc5dd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49fc5d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49fc5d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d49fc5d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d49fc5d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d49fc5d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d49fc5d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49fc5d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49fc5d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49fc5dd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49fc5dd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d49fc5d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49fc5d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d49fc5d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d49fc5d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d49fc5dd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d49fc5d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1200"/>
              </a:spcBef>
              <a:spcAft>
                <a:spcPts val="0"/>
              </a:spcAft>
              <a:buNone/>
            </a:pPr>
            <a:r>
              <a:rPr b="1" lang="en" sz="2100">
                <a:solidFill>
                  <a:srgbClr val="FFFFFF"/>
                </a:solidFill>
                <a:latin typeface="Arial"/>
                <a:ea typeface="Arial"/>
                <a:cs typeface="Arial"/>
                <a:sym typeface="Arial"/>
              </a:rPr>
              <a:t>Analysis of the correlation between Housing Sales Prices and Venues in the city of Toronto</a:t>
            </a:r>
            <a:endParaRPr b="1">
              <a:solidFill>
                <a:srgbClr val="FFFFFF"/>
              </a:solidFill>
              <a:latin typeface="Arial"/>
              <a:ea typeface="Arial"/>
              <a:cs typeface="Arial"/>
              <a:sym typeface="Arial"/>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Nathan Monteiro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2" name="Google Shape;15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may be concluded that in the city of Toronto there may be a correlation between higher-priced houses and Tennis Courts, Yoga Studios and Parks in contrast with the relatively lower-priced houses which may be correlated with Pizza Places, Wings Joints, and Coffee Shops.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lang="en"/>
              <a:t>Introduction</a:t>
            </a:r>
            <a:endParaRPr sz="3000">
              <a:solidFill>
                <a:srgbClr val="000000"/>
              </a:solidFill>
              <a:latin typeface="Roboto Mono"/>
              <a:ea typeface="Roboto Mono"/>
              <a:cs typeface="Roboto Mono"/>
              <a:sym typeface="Roboto Mono"/>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real estate agency </a:t>
            </a:r>
            <a:r>
              <a:rPr lang="en"/>
              <a:t>would  like to know whether different venues surrounding the house affect the sale price so that they can effectively price their new developments.</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carry out the analysis a dataset on House Sales needs to be imported which is available here:</a:t>
            </a:r>
            <a:endParaRPr/>
          </a:p>
          <a:p>
            <a:pPr indent="0" lvl="0" marL="457200" rtl="0" algn="l">
              <a:spcBef>
                <a:spcPts val="0"/>
              </a:spcBef>
              <a:spcAft>
                <a:spcPts val="0"/>
              </a:spcAft>
              <a:buNone/>
            </a:pPr>
            <a:r>
              <a:rPr lang="en"/>
              <a:t>https://www.kaggle.com/mnabaee/ontarioproperties/downloads/ontarioproperties.zip/1</a:t>
            </a:r>
            <a:endParaRPr/>
          </a:p>
          <a:p>
            <a:pPr indent="-342900" lvl="0" marL="457200" rtl="0" algn="l">
              <a:spcBef>
                <a:spcPts val="0"/>
              </a:spcBef>
              <a:spcAft>
                <a:spcPts val="0"/>
              </a:spcAft>
              <a:buSzPts val="1800"/>
              <a:buChar char="●"/>
            </a:pPr>
            <a:r>
              <a:rPr lang="en"/>
              <a:t>Calls to the Foursquare API will also need to be made to get access to the venues in a particular area which can be accessed by following the steps here:</a:t>
            </a:r>
            <a:endParaRPr/>
          </a:p>
          <a:p>
            <a:pPr indent="0" lvl="0" marL="457200" rtl="0" algn="l">
              <a:spcBef>
                <a:spcPts val="0"/>
              </a:spcBef>
              <a:spcAft>
                <a:spcPts val="0"/>
              </a:spcAft>
              <a:buNone/>
            </a:pPr>
            <a:r>
              <a:rPr lang="en">
                <a:uFill>
                  <a:noFill/>
                </a:uFill>
                <a:hlinkClick r:id="rId3"/>
              </a:rPr>
              <a:t>https://foursquare.com/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House Sales dataframe is filtered out to only contain entries which are located in Toronto.</a:t>
            </a:r>
            <a:endParaRPr/>
          </a:p>
          <a:p>
            <a:pPr indent="-342900" lvl="0" marL="457200" rtl="0" algn="l">
              <a:spcBef>
                <a:spcPts val="0"/>
              </a:spcBef>
              <a:spcAft>
                <a:spcPts val="0"/>
              </a:spcAft>
              <a:buSzPts val="1800"/>
              <a:buChar char="●"/>
            </a:pPr>
            <a:r>
              <a:rPr lang="en"/>
              <a:t>A new dataset is created which contains the mean price of houses in each area by grouping the previous dataframe by unique areas and getting the mean.</a:t>
            </a:r>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pic>
        <p:nvPicPr>
          <p:cNvPr id="105" name="Google Shape;105;p16"/>
          <p:cNvPicPr preferRelativeResize="0"/>
          <p:nvPr/>
        </p:nvPicPr>
        <p:blipFill>
          <a:blip r:embed="rId3">
            <a:alphaModFix/>
          </a:blip>
          <a:stretch>
            <a:fillRect/>
          </a:stretch>
        </p:blipFill>
        <p:spPr>
          <a:xfrm>
            <a:off x="529175" y="2886225"/>
            <a:ext cx="4495800" cy="199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Foursquare API</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call is made to the Foursquare API to find the venues in the areas mentioned in the new dataset that we created. This information is used to create a new dataframe with all the surrounding venues in a particular area.</a:t>
            </a:r>
            <a:endParaRPr/>
          </a:p>
        </p:txBody>
      </p:sp>
      <p:pic>
        <p:nvPicPr>
          <p:cNvPr id="112" name="Google Shape;112;p17"/>
          <p:cNvPicPr preferRelativeResize="0"/>
          <p:nvPr/>
        </p:nvPicPr>
        <p:blipFill>
          <a:blip r:embed="rId3">
            <a:alphaModFix/>
          </a:blip>
          <a:stretch>
            <a:fillRect/>
          </a:stretch>
        </p:blipFill>
        <p:spPr>
          <a:xfrm>
            <a:off x="248775" y="2519175"/>
            <a:ext cx="5175125" cy="219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Encoding the data</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order to be able to fit the data using the k-means algorithm, it needs to encoded which is done using a one-hot encoder.</a:t>
            </a:r>
            <a:endParaRPr/>
          </a:p>
          <a:p>
            <a:pPr indent="-342900" lvl="0" marL="457200" rtl="0" algn="l">
              <a:spcBef>
                <a:spcPts val="0"/>
              </a:spcBef>
              <a:spcAft>
                <a:spcPts val="0"/>
              </a:spcAft>
              <a:buSzPts val="1800"/>
              <a:buChar char="●"/>
            </a:pPr>
            <a:r>
              <a:rPr lang="en"/>
              <a:t>And the rows are grouped by neighborhood and by taking the mean of the frequency of occurrence of each category.</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pic>
        <p:nvPicPr>
          <p:cNvPr id="119" name="Google Shape;119;p18"/>
          <p:cNvPicPr preferRelativeResize="0"/>
          <p:nvPr/>
        </p:nvPicPr>
        <p:blipFill>
          <a:blip r:embed="rId3">
            <a:alphaModFix/>
          </a:blip>
          <a:stretch>
            <a:fillRect/>
          </a:stretch>
        </p:blipFill>
        <p:spPr>
          <a:xfrm>
            <a:off x="415275" y="2842425"/>
            <a:ext cx="5943600" cy="168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price variable</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be able to create clusters which take house sales price into consideration as well, the Price column needs to be added to the dataframe. However, it needs to be normalized first so that it does not overpower the other variables.</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pic>
        <p:nvPicPr>
          <p:cNvPr id="126" name="Google Shape;126;p19"/>
          <p:cNvPicPr preferRelativeResize="0"/>
          <p:nvPr/>
        </p:nvPicPr>
        <p:blipFill>
          <a:blip r:embed="rId3">
            <a:alphaModFix/>
          </a:blip>
          <a:stretch>
            <a:fillRect/>
          </a:stretch>
        </p:blipFill>
        <p:spPr>
          <a:xfrm>
            <a:off x="564225" y="2892475"/>
            <a:ext cx="1962150" cy="167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using k-means</a:t>
            </a:r>
            <a:endParaRPr/>
          </a:p>
        </p:txBody>
      </p:sp>
      <p:sp>
        <p:nvSpPr>
          <p:cNvPr id="132" name="Google Shape;132;p20"/>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is fitted to create four clusters</a:t>
            </a:r>
            <a:endParaRPr/>
          </a:p>
          <a:p>
            <a:pPr indent="0" lvl="0" marL="0" rtl="0" algn="l">
              <a:spcBef>
                <a:spcPts val="160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311700" y="1466725"/>
            <a:ext cx="5181600"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196225" y="2182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9" name="Google Shape;139;p21"/>
          <p:cNvSpPr txBox="1"/>
          <p:nvPr/>
        </p:nvSpPr>
        <p:spPr>
          <a:xfrm>
            <a:off x="150600" y="611425"/>
            <a:ext cx="15159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600"/>
              <a:t>Cluster 1</a:t>
            </a:r>
            <a:endParaRPr>
              <a:latin typeface="Roboto"/>
              <a:ea typeface="Roboto"/>
              <a:cs typeface="Roboto"/>
              <a:sym typeface="Roboto"/>
            </a:endParaRPr>
          </a:p>
        </p:txBody>
      </p:sp>
      <p:sp>
        <p:nvSpPr>
          <p:cNvPr id="140" name="Google Shape;140;p21"/>
          <p:cNvSpPr txBox="1"/>
          <p:nvPr/>
        </p:nvSpPr>
        <p:spPr>
          <a:xfrm>
            <a:off x="4323150" y="2670613"/>
            <a:ext cx="15159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600"/>
              <a:t>Cluster 4</a:t>
            </a:r>
            <a:endParaRPr>
              <a:latin typeface="Roboto"/>
              <a:ea typeface="Roboto"/>
              <a:cs typeface="Roboto"/>
              <a:sym typeface="Roboto"/>
            </a:endParaRPr>
          </a:p>
        </p:txBody>
      </p:sp>
      <p:sp>
        <p:nvSpPr>
          <p:cNvPr id="141" name="Google Shape;141;p21"/>
          <p:cNvSpPr txBox="1"/>
          <p:nvPr/>
        </p:nvSpPr>
        <p:spPr>
          <a:xfrm>
            <a:off x="196225" y="2670625"/>
            <a:ext cx="15159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600"/>
              <a:t>Cluster 3</a:t>
            </a:r>
            <a:endParaRPr>
              <a:latin typeface="Roboto"/>
              <a:ea typeface="Roboto"/>
              <a:cs typeface="Roboto"/>
              <a:sym typeface="Roboto"/>
            </a:endParaRPr>
          </a:p>
        </p:txBody>
      </p:sp>
      <p:sp>
        <p:nvSpPr>
          <p:cNvPr id="142" name="Google Shape;142;p21"/>
          <p:cNvSpPr txBox="1"/>
          <p:nvPr/>
        </p:nvSpPr>
        <p:spPr>
          <a:xfrm>
            <a:off x="4347625" y="611425"/>
            <a:ext cx="15159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b="1" lang="en" sz="1600"/>
              <a:t>Cluster 2</a:t>
            </a:r>
            <a:endParaRPr>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126125" y="1322775"/>
            <a:ext cx="4221489" cy="1502125"/>
          </a:xfrm>
          <a:prstGeom prst="rect">
            <a:avLst/>
          </a:prstGeom>
          <a:noFill/>
          <a:ln>
            <a:noFill/>
          </a:ln>
        </p:spPr>
      </p:pic>
      <p:pic>
        <p:nvPicPr>
          <p:cNvPr id="144" name="Google Shape;144;p21"/>
          <p:cNvPicPr preferRelativeResize="0"/>
          <p:nvPr/>
        </p:nvPicPr>
        <p:blipFill>
          <a:blip r:embed="rId4">
            <a:alphaModFix/>
          </a:blip>
          <a:stretch>
            <a:fillRect/>
          </a:stretch>
        </p:blipFill>
        <p:spPr>
          <a:xfrm>
            <a:off x="4347625" y="1272100"/>
            <a:ext cx="4704769" cy="1502125"/>
          </a:xfrm>
          <a:prstGeom prst="rect">
            <a:avLst/>
          </a:prstGeom>
          <a:noFill/>
          <a:ln>
            <a:noFill/>
          </a:ln>
        </p:spPr>
      </p:pic>
      <p:pic>
        <p:nvPicPr>
          <p:cNvPr id="145" name="Google Shape;145;p21"/>
          <p:cNvPicPr preferRelativeResize="0"/>
          <p:nvPr/>
        </p:nvPicPr>
        <p:blipFill>
          <a:blip r:embed="rId5">
            <a:alphaModFix/>
          </a:blip>
          <a:stretch>
            <a:fillRect/>
          </a:stretch>
        </p:blipFill>
        <p:spPr>
          <a:xfrm>
            <a:off x="150588" y="3352225"/>
            <a:ext cx="4172570" cy="1502125"/>
          </a:xfrm>
          <a:prstGeom prst="rect">
            <a:avLst/>
          </a:prstGeom>
          <a:noFill/>
          <a:ln>
            <a:noFill/>
          </a:ln>
        </p:spPr>
      </p:pic>
      <p:pic>
        <p:nvPicPr>
          <p:cNvPr id="146" name="Google Shape;146;p21"/>
          <p:cNvPicPr preferRelativeResize="0"/>
          <p:nvPr/>
        </p:nvPicPr>
        <p:blipFill>
          <a:blip r:embed="rId6">
            <a:alphaModFix/>
          </a:blip>
          <a:stretch>
            <a:fillRect/>
          </a:stretch>
        </p:blipFill>
        <p:spPr>
          <a:xfrm>
            <a:off x="4347620" y="3321625"/>
            <a:ext cx="4514229" cy="15633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