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70" r:id="rId14"/>
    <p:sldId id="267" r:id="rId15"/>
    <p:sldId id="268" r:id="rId16"/>
    <p:sldId id="280" r:id="rId17"/>
    <p:sldId id="269" r:id="rId18"/>
    <p:sldId id="272" r:id="rId19"/>
    <p:sldId id="278" r:id="rId20"/>
    <p:sldId id="273" r:id="rId21"/>
    <p:sldId id="274" r:id="rId22"/>
    <p:sldId id="276" r:id="rId23"/>
    <p:sldId id="275" r:id="rId24"/>
    <p:sldId id="279" r:id="rId25"/>
    <p:sldId id="27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7D8D2-8B36-4EC4-970F-4C936F9B728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9F734-B0B4-4FC7-A0D7-16669873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9F734-B0B4-4FC7-A0D7-166698736D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9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429D0B-9E1C-42E5-84BE-81B34BA8FE55}" type="datetime1">
              <a:rPr lang="en-US" smtClean="0"/>
              <a:t>12/7/2017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FFF80C-58CD-4BC3-A2C2-327D1F3C5B30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811C13-38EC-452A-AD88-A5506CAF8633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47DB7D-5E0C-47B5-916E-BBC1B7E0628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4D4A9B-EDFC-4EFB-8BDA-322C9FCB3DBF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4DF67-39D3-47A4-BBB3-F7FAF41BBD4B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9784EB-EDE9-4335-A1B5-DD1376779191}" type="datetime1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2678D7-2C0D-4633-B0C5-29FC98BBF2EB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8C464B-0751-459E-AE41-1466F24BEA76}" type="datetime1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8641998-4274-45D8-900D-2869FEE688A9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6D71ED-6BF4-4113-B579-4844FCDE9EE2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5D3AF8-A4C8-4288-A99D-C8E95BAFEC9C}" type="datetime1">
              <a:rPr lang="en-US" smtClean="0"/>
              <a:t>12/7/2017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Capacity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5 December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4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0" t="22986" r="22807" b="8750"/>
          <a:stretch/>
        </p:blipFill>
        <p:spPr bwMode="auto">
          <a:xfrm>
            <a:off x="1371600" y="1371600"/>
            <a:ext cx="7010400" cy="482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3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Component level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(Inside the System)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9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Queuing Network </a:t>
            </a:r>
            <a:r>
              <a:rPr lang="en-US" sz="2400" dirty="0" smtClean="0"/>
              <a:t>= resource + queue of 					</a:t>
            </a:r>
            <a:r>
              <a:rPr lang="en-US" sz="1800" dirty="0" smtClean="0"/>
              <a:t>(</a:t>
            </a:r>
            <a:r>
              <a:rPr lang="en-US" sz="1800" dirty="0" err="1" smtClean="0"/>
              <a:t>CPU,disk</a:t>
            </a:r>
            <a:r>
              <a:rPr lang="en-US" sz="1800" dirty="0" smtClean="0"/>
              <a:t>)</a:t>
            </a:r>
            <a:r>
              <a:rPr lang="en-US" sz="2400" dirty="0"/>
              <a:t>	</a:t>
            </a:r>
            <a:r>
              <a:rPr lang="en-US" sz="2400" dirty="0" smtClean="0"/>
              <a:t>  requests</a:t>
            </a:r>
          </a:p>
          <a:p>
            <a:endParaRPr lang="en-US" sz="2400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endParaRPr lang="en-US" sz="2000" i="1" dirty="0"/>
          </a:p>
          <a:p>
            <a:r>
              <a:rPr lang="en-US" sz="2000" i="1" dirty="0" smtClean="0"/>
              <a:t>Described as, S(n) : average service time per request when n request at queue.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Load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independent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resource</a:t>
            </a:r>
            <a:r>
              <a:rPr lang="en-US" sz="2000" dirty="0" smtClean="0"/>
              <a:t>: S(n) is constant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Load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dependent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resource</a:t>
            </a:r>
            <a:r>
              <a:rPr lang="en-US" sz="2000" dirty="0" smtClean="0"/>
              <a:t>: S(n) depends on load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Delay resource</a:t>
            </a:r>
            <a:r>
              <a:rPr lang="en-US" sz="2000" dirty="0" smtClean="0"/>
              <a:t>: No queuing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Networks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71109" y="2400300"/>
            <a:ext cx="13716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61509" y="2743200"/>
            <a:ext cx="609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1527" y="2743200"/>
            <a:ext cx="609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2743200"/>
            <a:ext cx="609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5742709" y="3009900"/>
            <a:ext cx="762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59527" y="3009900"/>
            <a:ext cx="762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09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4"/>
                </a:solidFill>
              </a:rPr>
              <a:t>Open Class QN: Unbounded </a:t>
            </a:r>
            <a:r>
              <a:rPr lang="en-US" sz="2000" dirty="0" smtClean="0">
                <a:solidFill>
                  <a:schemeClr val="accent4"/>
                </a:solidFill>
              </a:rPr>
              <a:t>Requests</a:t>
            </a:r>
          </a:p>
          <a:p>
            <a:pPr lvl="1"/>
            <a:endParaRPr lang="en-US" sz="1600" dirty="0">
              <a:solidFill>
                <a:schemeClr val="accent4"/>
              </a:solidFill>
            </a:endParaRPr>
          </a:p>
          <a:p>
            <a:r>
              <a:rPr lang="en-US" sz="2000" dirty="0">
                <a:solidFill>
                  <a:schemeClr val="accent4"/>
                </a:solidFill>
              </a:rPr>
              <a:t>Close Class QN: Fixed number of </a:t>
            </a:r>
            <a:r>
              <a:rPr lang="en-US" sz="2000" dirty="0" smtClean="0">
                <a:solidFill>
                  <a:schemeClr val="accent4"/>
                </a:solidFill>
              </a:rPr>
              <a:t>requests</a:t>
            </a:r>
          </a:p>
          <a:p>
            <a:endParaRPr lang="en-US" sz="2000" dirty="0">
              <a:solidFill>
                <a:schemeClr val="accent4"/>
              </a:solidFill>
            </a:endParaRPr>
          </a:p>
          <a:p>
            <a:r>
              <a:rPr lang="en-US" sz="2000" dirty="0" smtClean="0"/>
              <a:t>Closed class model is used for a system with maximum degree of multiprogramming under heavy load, e.g., A C/S</a:t>
            </a:r>
          </a:p>
          <a:p>
            <a:pPr marL="393192" lvl="1" indent="0">
              <a:buNone/>
            </a:pPr>
            <a:r>
              <a:rPr lang="en-US" sz="2000" dirty="0" smtClean="0"/>
              <a:t>Network with limited number of clients sending requests to a multithreaded server.</a:t>
            </a:r>
            <a:endParaRPr lang="en-US" sz="1600" dirty="0" smtClean="0"/>
          </a:p>
          <a:p>
            <a:endParaRPr lang="en-US" sz="2000" dirty="0">
              <a:solidFill>
                <a:schemeClr val="accent4"/>
              </a:solidFill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accent4"/>
              </a:solidFill>
            </a:endParaRPr>
          </a:p>
          <a:p>
            <a:endParaRPr lang="en-US" sz="2000" dirty="0" smtClean="0">
              <a:solidFill>
                <a:schemeClr val="accent4"/>
              </a:solidFill>
            </a:endParaRPr>
          </a:p>
          <a:p>
            <a:pPr lvl="1"/>
            <a:endParaRPr lang="en-US" sz="1600" dirty="0">
              <a:solidFill>
                <a:schemeClr val="accent4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of QN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7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l-GR" sz="2400" dirty="0" smtClean="0"/>
                  <a:t>λ</a:t>
                </a:r>
                <a:r>
                  <a:rPr lang="en-US" sz="2400" dirty="0" smtClean="0"/>
                  <a:t>  : average arrival rate at QN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sz="2400" dirty="0" smtClean="0"/>
                  <a:t>k  : number of queues</a:t>
                </a:r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: average throughput of QN</a:t>
                </a:r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: average number of visits to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: average service time of a request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 smtClean="0"/>
                  <a:t> average waiting time of a request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: average throughput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: average response time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: average residence time of a request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109728" indent="0">
                  <a:lnSpc>
                    <a:spcPts val="3000"/>
                  </a:lnSpc>
                  <a:buNone/>
                </a:pPr>
                <a:endParaRPr lang="en-US" sz="2400" dirty="0" smtClean="0"/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229600" cy="4525963"/>
              </a:xfrm>
              <a:blipFill rotWithShape="1">
                <a:blip r:embed="rId2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QN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0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1"/>
                <a:ext cx="82296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Input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l-GR" sz="20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pPr marL="109728" indent="0">
                  <a:buNone/>
                </a:pPr>
                <a:r>
                  <a:rPr lang="en-US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	Here, </a:t>
                </a:r>
                <a:r>
                  <a:rPr lang="en-US" sz="2000" dirty="0" err="1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US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represents queue, r represents class.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stands 	for  service demand of class r request at queue </a:t>
                </a:r>
                <a:r>
                  <a:rPr lang="en-US" sz="2000" dirty="0" err="1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US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 marL="109728" indent="0">
                  <a:buNone/>
                </a:pPr>
                <a:endParaRPr lang="en-US" sz="20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λ</m:t>
                        </m:r>
                      </m:e>
                    </m:acc>
                  </m:oMath>
                </a14:m>
                <a:r>
                  <a:rPr lang="en-US" sz="20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 is denotes as set of arrival rates of each class: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l-GR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λ</m:t>
                          </m:r>
                        </m:e>
                      </m:acc>
                      <m:r>
                        <a:rPr lang="en-US" sz="2000" b="0" i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lang="en-US" sz="2000" dirty="0" smtClean="0"/>
                  <a:t>Utilization</a:t>
                </a:r>
                <a:r>
                  <a:rPr lang="en-US" sz="2000" dirty="0" smtClean="0"/>
                  <a:t>:</a:t>
                </a:r>
              </a:p>
              <a:p>
                <a:pPr marL="393192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l-GR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</a:rPr>
                                <m:t>λ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𝑋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20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𝑋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393192" lvl="1" indent="0">
                  <a:buNone/>
                </a:pPr>
                <a:endParaRPr lang="en-US" sz="2000" dirty="0" smtClean="0"/>
              </a:p>
              <a:p>
                <a:pPr lvl="1"/>
                <a:r>
                  <a:rPr lang="en-US" sz="2000" dirty="0" smtClean="0"/>
                  <a:t>Average residence time of class r request at resource </a:t>
                </a:r>
                <a:r>
                  <a:rPr lang="en-US" sz="2000" i="1" dirty="0" err="1"/>
                  <a:t>i</a:t>
                </a:r>
                <a:endParaRPr lang="en-US" sz="2000" i="1" dirty="0" smtClean="0"/>
              </a:p>
              <a:p>
                <a:pPr marL="393192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l-GR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λ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1 −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l-GR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/>
                                  </a:rPr>
                                  <m:t>λ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sz="2000" dirty="0" smtClean="0"/>
                  <a:t>	</a:t>
                </a:r>
                <a:r>
                  <a:rPr lang="en-US" sz="2000" dirty="0" smtClean="0"/>
                  <a:t>for queuing </a:t>
                </a:r>
                <a:r>
                  <a:rPr lang="en-US" sz="2000" dirty="0" smtClean="0"/>
                  <a:t>Resource</a:t>
                </a:r>
              </a:p>
              <a:p>
                <a:pPr marL="630936" lvl="2" indent="0" algn="ctr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630936" lvl="2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= 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800" dirty="0" smtClean="0"/>
                  <a:t>	 </a:t>
                </a:r>
                <a:r>
                  <a:rPr lang="en-US" sz="1800" dirty="0" smtClean="0"/>
                  <a:t>for delay resource</a:t>
                </a:r>
                <a:endParaRPr lang="en-US" sz="1800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1"/>
                <a:ext cx="8229600" cy="4953000"/>
              </a:xfrm>
              <a:blipFill rotWithShape="1">
                <a:blip r:embed="rId2"/>
                <a:stretch>
                  <a:fillRect t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Equations : </a:t>
            </a:r>
            <a:r>
              <a:rPr lang="en-US" sz="3200" dirty="0" smtClean="0"/>
              <a:t>Open </a:t>
            </a:r>
            <a:r>
              <a:rPr lang="en-US" sz="3200" dirty="0" err="1" smtClean="0"/>
              <a:t>QN,multiclass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2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000" dirty="0" smtClean="0"/>
              </a:p>
              <a:p>
                <a:pPr marL="365760" lvl="1" indent="-256032"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r>
                  <a:rPr lang="en-US" sz="2000" dirty="0"/>
                  <a:t>Average number of class r request at resource </a:t>
                </a:r>
                <a:r>
                  <a:rPr lang="en-US" sz="2000" i="1" dirty="0" err="1"/>
                  <a:t>i</a:t>
                </a:r>
                <a:endParaRPr lang="en-US" sz="2000" i="1" dirty="0"/>
              </a:p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l-GR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λ</m:t>
                            </m:r>
                          </m:e>
                        </m:acc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0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l-GR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/>
                                  </a:rPr>
                                  <m:t>λ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1 −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l-GR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/>
                                  </a:rPr>
                                  <m:t>λ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sz="2000" dirty="0" smtClean="0"/>
              </a:p>
              <a:p>
                <a:pPr marL="109728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Average class r request response time</a:t>
                </a:r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000" i="1" smtClean="0">
                                  <a:latin typeface="Cambria Math"/>
                                </a:rPr>
                                <m:t>λ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l-GR" sz="20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sz="2000" b="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Average number of requests at resource </a:t>
                </a:r>
                <a:r>
                  <a:rPr lang="en-US" sz="2000" dirty="0" err="1" smtClean="0"/>
                  <a:t>i</a:t>
                </a:r>
                <a:endParaRPr lang="en-US" sz="2000" dirty="0" smtClean="0"/>
              </a:p>
              <a:p>
                <a:pPr marL="630936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l-GR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</a:rPr>
                                <m:t>λ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𝑟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l-GR" sz="20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Equations .. </a:t>
            </a:r>
            <a:r>
              <a:rPr lang="en-US" sz="3200" dirty="0"/>
              <a:t>Open </a:t>
            </a:r>
            <a:r>
              <a:rPr lang="en-US" sz="3200" dirty="0" err="1"/>
              <a:t>QN,multiclass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8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0037"/>
                <a:ext cx="8229600" cy="4525963"/>
              </a:xfrm>
            </p:spPr>
            <p:txBody>
              <a:bodyPr/>
              <a:lstStyle/>
              <a:p>
                <a:r>
                  <a:rPr lang="en-US" sz="2000" dirty="0" smtClean="0"/>
                  <a:t>Residence Time</a:t>
                </a:r>
              </a:p>
              <a:p>
                <a:pPr marL="914400" lvl="3" indent="0">
                  <a:buNone/>
                </a:pPr>
                <a:r>
                  <a:rPr lang="en-US" sz="1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	delay resource</a:t>
                </a:r>
              </a:p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[1+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]  </m:t>
                    </m:r>
                  </m:oMath>
                </a14:m>
                <a:r>
                  <a:rPr lang="en-US" sz="2000" dirty="0" smtClean="0"/>
                  <a:t> queuing resource</a:t>
                </a:r>
              </a:p>
              <a:p>
                <a:pPr marL="109728" indent="0" algn="ctr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Throughput equation</a:t>
                </a:r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Queue length</a:t>
                </a:r>
              </a:p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 smtClean="0"/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0037"/>
                <a:ext cx="8229600" cy="4525963"/>
              </a:xfrm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Equations: </a:t>
            </a:r>
            <a:r>
              <a:rPr lang="en-US" sz="3200" dirty="0" smtClean="0"/>
              <a:t>Closed </a:t>
            </a:r>
            <a:r>
              <a:rPr lang="en-US" sz="3200" dirty="0" smtClean="0"/>
              <a:t>QN, single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66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Requests from 50 clients.</a:t>
            </a:r>
          </a:p>
          <a:p>
            <a:r>
              <a:rPr lang="en-US" sz="2000" dirty="0" smtClean="0"/>
              <a:t>Each request takes 15 </a:t>
            </a:r>
            <a:r>
              <a:rPr lang="en-US" sz="2000" dirty="0" err="1" smtClean="0"/>
              <a:t>ms</a:t>
            </a:r>
            <a:r>
              <a:rPr lang="en-US" sz="2000" dirty="0" smtClean="0"/>
              <a:t> CPU time.</a:t>
            </a:r>
          </a:p>
          <a:p>
            <a:r>
              <a:rPr lang="en-US" sz="2000" dirty="0" smtClean="0"/>
              <a:t>Each request reads 5 records and takes 9 </a:t>
            </a:r>
            <a:r>
              <a:rPr lang="en-US" sz="2000" dirty="0" err="1" smtClean="0"/>
              <a:t>ms</a:t>
            </a:r>
            <a:r>
              <a:rPr lang="en-US" sz="2000" dirty="0"/>
              <a:t> </a:t>
            </a:r>
            <a:r>
              <a:rPr lang="en-US" sz="2000" dirty="0" smtClean="0"/>
              <a:t>per </a:t>
            </a:r>
            <a:r>
              <a:rPr lang="en-US" sz="2000" dirty="0" smtClean="0"/>
              <a:t>record</a:t>
            </a:r>
            <a:endParaRPr lang="en-US" sz="2000" dirty="0" smtClean="0"/>
          </a:p>
          <a:p>
            <a:r>
              <a:rPr lang="en-US" sz="2000" dirty="0"/>
              <a:t>What is throughput, average time at resources?</a:t>
            </a:r>
          </a:p>
          <a:p>
            <a:pPr marL="109728" indent="0">
              <a:buNone/>
            </a:pPr>
            <a:endParaRPr lang="en-US" sz="2000" dirty="0"/>
          </a:p>
          <a:p>
            <a:r>
              <a:rPr lang="en-US" sz="2000" dirty="0" smtClean="0"/>
              <a:t>Service Demand at disk  = 5x9 = 45 </a:t>
            </a:r>
            <a:r>
              <a:rPr lang="en-US" sz="2000" dirty="0" err="1" smtClean="0"/>
              <a:t>ms</a:t>
            </a:r>
            <a:endParaRPr lang="en-US" sz="2000" dirty="0"/>
          </a:p>
          <a:p>
            <a:r>
              <a:rPr lang="en-US" sz="2000" dirty="0" smtClean="0"/>
              <a:t>Calculate parameters using </a:t>
            </a:r>
            <a:r>
              <a:rPr lang="en-US" sz="2000" dirty="0" smtClean="0"/>
              <a:t>MVA (Mean Value Analysis) equations </a:t>
            </a:r>
            <a:r>
              <a:rPr lang="en-US" sz="2000" dirty="0" smtClean="0"/>
              <a:t>for closed model.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As number of request increases, throughput saturates at 0.0222 transactions/msec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Database Server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6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470034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9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724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Performance measures:</a:t>
            </a:r>
          </a:p>
          <a:p>
            <a:pPr lvl="2"/>
            <a:r>
              <a:rPr lang="en-US" sz="2000" dirty="0" smtClean="0"/>
              <a:t>Response time, throughput, resource utilization, resource queue length</a:t>
            </a:r>
          </a:p>
          <a:p>
            <a:r>
              <a:rPr lang="en-US" sz="2400" i="1" dirty="0" smtClean="0"/>
              <a:t>Analytic models</a:t>
            </a:r>
            <a:r>
              <a:rPr lang="en-US" sz="2400" dirty="0" smtClean="0"/>
              <a:t> are based on statistical formulas and computational algorithms</a:t>
            </a:r>
          </a:p>
          <a:p>
            <a:r>
              <a:rPr lang="en-US" sz="2400" i="1" dirty="0" smtClean="0"/>
              <a:t>Simulation models</a:t>
            </a:r>
            <a:r>
              <a:rPr lang="en-US" sz="2400" dirty="0" smtClean="0"/>
              <a:t> mimic the behavior of system.</a:t>
            </a:r>
            <a:endParaRPr lang="en-US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accent1"/>
                </a:solidFill>
              </a:rPr>
              <a:t>System level models</a:t>
            </a:r>
            <a:r>
              <a:rPr lang="en-US" sz="2400" dirty="0" smtClean="0"/>
              <a:t> does not consider internal details. System is considered as a “black box” and only average throughput is used.</a:t>
            </a:r>
            <a:endParaRPr lang="en-US" sz="2400" dirty="0"/>
          </a:p>
          <a:p>
            <a:r>
              <a:rPr lang="en-US" sz="2400" dirty="0" smtClean="0">
                <a:solidFill>
                  <a:schemeClr val="accent1"/>
                </a:solidFill>
              </a:rPr>
              <a:t>Component level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models</a:t>
            </a:r>
            <a:r>
              <a:rPr lang="en-US" sz="2400" dirty="0" smtClean="0"/>
              <a:t> takes into account different resources of the system: disk, CPU, network…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2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7467600" cy="47879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6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7344399" cy="48768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69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3" t="19873" r="22190" b="15337"/>
          <a:stretch/>
        </p:blipFill>
        <p:spPr>
          <a:xfrm>
            <a:off x="1143000" y="1295400"/>
            <a:ext cx="6930511" cy="48006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1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620000" cy="49530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8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Performance of web servers can be analyzed at high level, system’s point of view or component’s point of view.</a:t>
            </a:r>
          </a:p>
          <a:p>
            <a:pPr marL="109728" indent="0">
              <a:buNone/>
            </a:pPr>
            <a:endParaRPr lang="en-US" sz="2400" dirty="0" smtClean="0"/>
          </a:p>
          <a:p>
            <a:r>
              <a:rPr lang="en-US" sz="2400" dirty="0" smtClean="0"/>
              <a:t>Analytic models use mathematical algorithms</a:t>
            </a:r>
            <a:r>
              <a:rPr lang="en-US" sz="2400" dirty="0"/>
              <a:t> </a:t>
            </a:r>
            <a:r>
              <a:rPr lang="en-US" sz="2400" dirty="0" smtClean="0"/>
              <a:t>to estimate average throughput, response time, server utilization.</a:t>
            </a:r>
          </a:p>
          <a:p>
            <a:endParaRPr lang="en-US" sz="2400" dirty="0" smtClean="0"/>
          </a:p>
          <a:p>
            <a:r>
              <a:rPr lang="en-US" sz="2400" dirty="0" smtClean="0"/>
              <a:t>Server resources can be modelled as Queuing Networks. From Mean Value Analysis residence time in resource, queue length of a resource can be estimated.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98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Menasce</a:t>
            </a:r>
            <a:r>
              <a:rPr lang="en-US" sz="2000" dirty="0" smtClean="0"/>
              <a:t> A., </a:t>
            </a:r>
            <a:r>
              <a:rPr lang="en-US" sz="2000" dirty="0" err="1" smtClean="0"/>
              <a:t>Almedia</a:t>
            </a:r>
            <a:r>
              <a:rPr lang="en-US" sz="2000" dirty="0" smtClean="0"/>
              <a:t> A.F. , Capacity Planning for Web </a:t>
            </a:r>
            <a:r>
              <a:rPr lang="en-US" sz="2000" dirty="0" smtClean="0"/>
              <a:t>Services: Metrics, models and methods, </a:t>
            </a:r>
            <a:r>
              <a:rPr lang="en-US" sz="2000" dirty="0" smtClean="0"/>
              <a:t>Prentice </a:t>
            </a:r>
            <a:r>
              <a:rPr lang="en-US" sz="2000" dirty="0" smtClean="0"/>
              <a:t>Hall</a:t>
            </a:r>
          </a:p>
          <a:p>
            <a:pPr marL="109728" indent="0">
              <a:buNone/>
            </a:pPr>
            <a:endParaRPr lang="en-US" sz="2000" dirty="0"/>
          </a:p>
          <a:p>
            <a:r>
              <a:rPr lang="en-US" sz="2000" dirty="0" smtClean="0"/>
              <a:t>To download chapter-wise excel sheets</a:t>
            </a:r>
            <a:r>
              <a:rPr lang="en-US" sz="2000" dirty="0" smtClean="0"/>
              <a:t>,</a:t>
            </a:r>
          </a:p>
          <a:p>
            <a:pPr marL="109728" indent="0">
              <a:buNone/>
            </a:pPr>
            <a:r>
              <a:rPr lang="en-US" sz="2000" dirty="0"/>
              <a:t>	</a:t>
            </a:r>
            <a:r>
              <a:rPr lang="en-US" sz="2000" dirty="0"/>
              <a:t>https://cs.gmu.edu/~menasce/webservices/efiles.html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level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is abstract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2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solidFill>
                  <a:schemeClr val="accent1"/>
                </a:solidFill>
              </a:rPr>
              <a:t>Infinite population</a:t>
            </a:r>
            <a:r>
              <a:rPr lang="en-US" sz="2200" dirty="0" smtClean="0"/>
              <a:t>: Arrival rate (</a:t>
            </a:r>
            <a:r>
              <a:rPr lang="el-GR" sz="2200" dirty="0" smtClean="0"/>
              <a:t>λ</a:t>
            </a:r>
            <a:r>
              <a:rPr lang="en-US" sz="2200" dirty="0" smtClean="0"/>
              <a:t>) is not influenced by number of requests that arrived already.</a:t>
            </a:r>
          </a:p>
          <a:p>
            <a:r>
              <a:rPr lang="en-US" sz="2200" dirty="0" smtClean="0"/>
              <a:t>Assumption:</a:t>
            </a:r>
          </a:p>
          <a:p>
            <a:pPr lvl="1"/>
            <a:r>
              <a:rPr lang="en-US" sz="2000" dirty="0" smtClean="0"/>
              <a:t>No request is discarded.</a:t>
            </a:r>
          </a:p>
          <a:p>
            <a:pPr lvl="1"/>
            <a:r>
              <a:rPr lang="en-US" sz="2000" dirty="0" smtClean="0"/>
              <a:t>Throughput (µ) is constant.</a:t>
            </a:r>
            <a:endParaRPr lang="en-US" sz="2000" dirty="0"/>
          </a:p>
          <a:p>
            <a:r>
              <a:rPr lang="en-US" sz="2200" dirty="0" smtClean="0"/>
              <a:t>When the server is in k state and..</a:t>
            </a:r>
          </a:p>
          <a:p>
            <a:pPr lvl="1"/>
            <a:r>
              <a:rPr lang="en-US" sz="2200" dirty="0" smtClean="0"/>
              <a:t> a </a:t>
            </a:r>
            <a:r>
              <a:rPr lang="en-US" sz="2000" dirty="0" smtClean="0"/>
              <a:t>new request comes, state k </a:t>
            </a:r>
            <a:r>
              <a:rPr lang="en-US" sz="2000" dirty="0" smtClean="0">
                <a:sym typeface="Wingdings" panose="05000000000000000000" pitchFamily="2" charset="2"/>
              </a:rPr>
              <a:t> k+1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 a request completes, </a:t>
            </a:r>
            <a:r>
              <a:rPr lang="en-US" sz="2000" dirty="0" smtClean="0">
                <a:sym typeface="Wingdings" panose="05000000000000000000" pitchFamily="2" charset="2"/>
              </a:rPr>
              <a:t>  state </a:t>
            </a:r>
            <a:r>
              <a:rPr lang="en-US" sz="2000" dirty="0" smtClean="0">
                <a:sym typeface="Wingdings" panose="05000000000000000000" pitchFamily="2" charset="2"/>
              </a:rPr>
              <a:t>k  k-1</a:t>
            </a:r>
          </a:p>
          <a:p>
            <a:pPr lvl="1"/>
            <a:endParaRPr lang="en-US" sz="2000" dirty="0" smtClean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393192" lvl="1" indent="0">
              <a:buNone/>
            </a:pPr>
            <a:endParaRPr lang="en-US" sz="2200" dirty="0">
              <a:sym typeface="Wingdings" panose="05000000000000000000" pitchFamily="2" charset="2"/>
            </a:endParaRPr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Infinite</a:t>
            </a:r>
            <a:r>
              <a:rPr lang="en-US" dirty="0" smtClean="0"/>
              <a:t> Queue</a:t>
            </a:r>
            <a:endParaRPr lang="en-US" dirty="0"/>
          </a:p>
        </p:txBody>
      </p:sp>
      <p:pic>
        <p:nvPicPr>
          <p:cNvPr id="3074" name="Picture 2" descr="F:\IIITB\SEM3\RE\Infinite_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49263" y="-1062037"/>
            <a:ext cx="7200000" cy="182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IIITB\SEM3\RE\Infinite_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57576"/>
            <a:ext cx="6309347" cy="171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4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Fraction of time server has k requests</a:t>
                </a:r>
              </a:p>
              <a:p>
                <a:pPr marL="109728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/>
                              </a:rPr>
                              <m:t>λ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λ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Server utilization : </a:t>
                </a:r>
                <a:r>
                  <a:rPr lang="en-US" i="1" dirty="0" smtClean="0">
                    <a:ea typeface="Cambria Math"/>
                  </a:rPr>
                  <a:t>U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l-GR" i="1">
                            <a:latin typeface="Cambria Math"/>
                          </a:rPr>
                          <m:t>𝜆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den>
                    </m:f>
                  </m:oMath>
                </a14:m>
                <a:endParaRPr lang="en-US" i="1" dirty="0" smtClean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Average server throughput : </a:t>
                </a:r>
                <a:r>
                  <a:rPr lang="en-US" sz="2000" i="1" dirty="0" smtClean="0">
                    <a:ea typeface="Cambria Math"/>
                  </a:rPr>
                  <a:t>X = </a:t>
                </a:r>
                <a:r>
                  <a:rPr lang="el-GR" sz="2000" i="1" dirty="0" smtClean="0">
                    <a:ea typeface="Cambria Math"/>
                  </a:rPr>
                  <a:t>λ</a:t>
                </a:r>
                <a:endParaRPr lang="en-US" sz="2000" i="1" dirty="0" smtClean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Average number of request to the server:</a:t>
                </a:r>
              </a:p>
              <a:p>
                <a:pPr marL="109728" indent="0">
                  <a:buNone/>
                </a:pPr>
                <a:r>
                  <a:rPr lang="en-US" dirty="0">
                    <a:ea typeface="Cambria Math"/>
                  </a:rPr>
                  <a:t>	</a:t>
                </a:r>
                <a:r>
                  <a:rPr lang="en-US" i="1" dirty="0" smtClean="0">
                    <a:ea typeface="Cambria Math"/>
                  </a:rPr>
                  <a:t>N</a:t>
                </a:r>
                <a:r>
                  <a:rPr lang="en-US" sz="2000" i="1" dirty="0" smtClean="0">
                    <a:ea typeface="Cambria Math"/>
                  </a:rPr>
                  <a:t> = U/(1 – U)</a:t>
                </a:r>
              </a:p>
              <a:p>
                <a:r>
                  <a:rPr lang="en-US" dirty="0" smtClean="0">
                    <a:ea typeface="Cambria Math"/>
                  </a:rPr>
                  <a:t>Average response time</a:t>
                </a:r>
              </a:p>
              <a:p>
                <a:pPr marL="914400" lvl="3" indent="0">
                  <a:buNone/>
                </a:pPr>
                <a:r>
                  <a:rPr lang="en-US" sz="2000" dirty="0" smtClean="0">
                    <a:ea typeface="Cambria Math"/>
                  </a:rPr>
                  <a:t>R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)/(1 −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Formulas: Infinite queue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2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can not queue all requests</a:t>
            </a:r>
          </a:p>
          <a:p>
            <a:r>
              <a:rPr lang="en-US" dirty="0" smtClean="0"/>
              <a:t>Server rejects new requests coming after W requests are queued.</a:t>
            </a:r>
          </a:p>
          <a:p>
            <a:r>
              <a:rPr lang="en-US" dirty="0" smtClean="0"/>
              <a:t>Up to W </a:t>
            </a:r>
            <a:r>
              <a:rPr lang="en-US" dirty="0" smtClean="0"/>
              <a:t>states are possible.</a:t>
            </a:r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Queue</a:t>
            </a:r>
            <a:endParaRPr lang="en-US" dirty="0"/>
          </a:p>
        </p:txBody>
      </p:sp>
      <p:pic>
        <p:nvPicPr>
          <p:cNvPr id="2050" name="Picture 2" descr="F:\IIITB\SEM3\RE\IMG_20171205_2008323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78" y="3837708"/>
            <a:ext cx="7760622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2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0037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Fraction of time server has k requests</a:t>
                </a:r>
              </a:p>
              <a:p>
                <a:pPr marL="109728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1 −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λ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</a:rPr>
                                      <m:t>λ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1 −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</a:rPr>
                                      <m:t>λ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ea typeface="Cambria Math"/>
                </a:endParaRPr>
              </a:p>
              <a:p>
                <a:r>
                  <a:rPr lang="en-US" dirty="0">
                    <a:ea typeface="Cambria Math"/>
                  </a:rPr>
                  <a:t>Server utilization </a:t>
                </a:r>
                <a:r>
                  <a:rPr lang="en-US" dirty="0" smtClean="0">
                    <a:ea typeface="Cambria Math"/>
                  </a:rPr>
                  <a:t>:</a:t>
                </a:r>
              </a:p>
              <a:p>
                <a:pPr marL="9144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1 −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λ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𝑊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1 −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λ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Average Server throughput</a:t>
                </a:r>
              </a:p>
              <a:p>
                <a:pPr marL="914400" lvl="3" indent="0">
                  <a:buNone/>
                </a:pPr>
                <a:r>
                  <a:rPr lang="en-US" dirty="0" smtClean="0">
                    <a:ea typeface="Cambria Math"/>
                  </a:rPr>
                  <a:t>X = U x </a:t>
                </a:r>
                <a:r>
                  <a:rPr lang="el-GR" dirty="0" smtClean="0">
                    <a:ea typeface="Cambria Math"/>
                  </a:rPr>
                  <a:t>μ</a:t>
                </a:r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0037"/>
                <a:ext cx="8229600" cy="4525963"/>
              </a:xfrm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 smtClean="0"/>
                  <a:t>Equations</a:t>
                </a:r>
                <a:r>
                  <a:rPr lang="en-US" sz="4000" dirty="0" smtClean="0"/>
                  <a:t>: Finite queue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/>
                      </a:rPr>
                      <m:t>λ</m:t>
                    </m:r>
                    <m:r>
                      <a:rPr lang="en-US" sz="4000" b="1" i="1" smtClean="0">
                        <a:latin typeface="Cambria Math"/>
                      </a:rPr>
                      <m:t> </m:t>
                    </m:r>
                    <m:r>
                      <a:rPr lang="en-US" sz="4000" b="1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m:rPr>
                        <m:sty m:val="p"/>
                      </m:rPr>
                      <a:rPr lang="el-GR" sz="4000" i="1">
                        <a:latin typeface="Cambria Math"/>
                      </a:rPr>
                      <m:t>μ</m:t>
                    </m:r>
                  </m:oMath>
                </a14:m>
                <a:r>
                  <a:rPr lang="en-US" sz="4000" dirty="0" smtClean="0"/>
                  <a:t>)</a:t>
                </a:r>
                <a:endParaRPr lang="en-US" sz="4000" dirty="0"/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3037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0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Average number of requests in the server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latin typeface="Cambria Math"/>
                                    </a:rPr>
                                    <m:t>λ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latin typeface="Cambria Math"/>
                                    </a:rPr>
                                    <m:t>μ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λ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μ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λ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μ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𝑊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λ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μ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λ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μ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Average response time</a:t>
                </a:r>
              </a:p>
              <a:p>
                <a:pPr marL="393192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R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dirty="0" smtClean="0"/>
                  <a:t>/X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 </a:t>
            </a:r>
            <a:r>
              <a:rPr lang="en-US" dirty="0" smtClean="0"/>
              <a:t>..finite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1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search engine with N servers receives 500 requests/sec.</a:t>
            </a:r>
          </a:p>
          <a:p>
            <a:r>
              <a:rPr lang="en-US" dirty="0" smtClean="0"/>
              <a:t>Arrival rate to each server is 500/N.</a:t>
            </a:r>
          </a:p>
          <a:p>
            <a:r>
              <a:rPr lang="en-US" dirty="0" smtClean="0"/>
              <a:t>Throughput of each server is 20 request/sec.</a:t>
            </a:r>
          </a:p>
          <a:p>
            <a:r>
              <a:rPr lang="en-US" dirty="0" smtClean="0"/>
              <a:t>W is 200 requests.</a:t>
            </a:r>
          </a:p>
          <a:p>
            <a:r>
              <a:rPr lang="en-US" dirty="0" smtClean="0"/>
              <a:t>Plot Average response time vs number of servers.</a:t>
            </a:r>
          </a:p>
          <a:p>
            <a:r>
              <a:rPr lang="en-US" u="sng" dirty="0">
                <a:solidFill>
                  <a:schemeClr val="accent1"/>
                </a:solidFill>
              </a:rPr>
              <a:t>T</a:t>
            </a:r>
            <a:r>
              <a:rPr lang="en-US" u="sng" dirty="0" smtClean="0">
                <a:solidFill>
                  <a:schemeClr val="accent1"/>
                </a:solidFill>
              </a:rPr>
              <a:t>o get rejection rate below 5% and maximum response time as 2 seconds, minimum 26 servers needed. 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82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430</TotalTime>
  <Words>869</Words>
  <Application>Microsoft Office PowerPoint</Application>
  <PresentationFormat>On-screen Show (4:3)</PresentationFormat>
  <Paragraphs>173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Web Capacity Models</vt:lpstr>
      <vt:lpstr>Overview</vt:lpstr>
      <vt:lpstr>System level Models</vt:lpstr>
      <vt:lpstr>Infinite Queue</vt:lpstr>
      <vt:lpstr>Formulas: Infinite queue</vt:lpstr>
      <vt:lpstr>Finite Queue</vt:lpstr>
      <vt:lpstr>Equations: Finite queue (λ ≠μ)</vt:lpstr>
      <vt:lpstr>Formulas ..finite queue</vt:lpstr>
      <vt:lpstr>Example</vt:lpstr>
      <vt:lpstr>Plot</vt:lpstr>
      <vt:lpstr>Component level models</vt:lpstr>
      <vt:lpstr>Queuing Networks</vt:lpstr>
      <vt:lpstr>Class of QN</vt:lpstr>
      <vt:lpstr>QN Parameters</vt:lpstr>
      <vt:lpstr>Equations : Open QN,multiclass</vt:lpstr>
      <vt:lpstr>Equations .. Open QN,multiclass</vt:lpstr>
      <vt:lpstr>Equations: Closed QN, single class</vt:lpstr>
      <vt:lpstr>Example: Database Server </vt:lpstr>
      <vt:lpstr>Calculations</vt:lpstr>
      <vt:lpstr>Results</vt:lpstr>
      <vt:lpstr>Results..</vt:lpstr>
      <vt:lpstr>Results..</vt:lpstr>
      <vt:lpstr>Results..</vt:lpstr>
      <vt:lpstr>Conclusion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Capacity Models</dc:title>
  <dc:creator>Hari Om</dc:creator>
  <cp:lastModifiedBy>Nihar Desai</cp:lastModifiedBy>
  <cp:revision>60</cp:revision>
  <dcterms:created xsi:type="dcterms:W3CDTF">2006-08-16T00:00:00Z</dcterms:created>
  <dcterms:modified xsi:type="dcterms:W3CDTF">2017-12-07T13:04:03Z</dcterms:modified>
</cp:coreProperties>
</file>