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A0253C-5246-4FBC-9E1B-A536BD0F5DB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CADEDE-667E-434D-8DC3-C057A2DB51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October,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8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servers to handle more traffic</a:t>
            </a:r>
          </a:p>
          <a:p>
            <a:r>
              <a:rPr lang="en-US" dirty="0" smtClean="0"/>
              <a:t>Web cluster: an architecture consisting of multiple web servers &amp; mechanisms to route incoming requests among sever nodes.</a:t>
            </a:r>
          </a:p>
          <a:p>
            <a:r>
              <a:rPr lang="en-US" dirty="0" smtClean="0"/>
              <a:t>Web switch: maps virtual IP address to actual server address. </a:t>
            </a:r>
            <a:r>
              <a:rPr lang="en-US" sz="2800" dirty="0" smtClean="0"/>
              <a:t>(switch address = cluster address)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Layer4, Layer7 </a:t>
            </a:r>
          </a:p>
          <a:p>
            <a:r>
              <a:rPr lang="en-US" dirty="0" smtClean="0"/>
              <a:t>Round-robin, DNS-based, server based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2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IIITB\SEM3\IMG_20171009_12105680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t="42885" r="3464" b="22831"/>
          <a:stretch/>
        </p:blipFill>
        <p:spPr bwMode="auto">
          <a:xfrm>
            <a:off x="1763688" y="2204864"/>
            <a:ext cx="5929901" cy="291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Bandwidth and latency</a:t>
            </a:r>
          </a:p>
          <a:p>
            <a:pPr lvl="1"/>
            <a:r>
              <a:rPr lang="en-US" dirty="0" smtClean="0"/>
              <a:t>Latency: time needed for a bit to travel across network</a:t>
            </a:r>
          </a:p>
          <a:p>
            <a:pPr lvl="1"/>
            <a:r>
              <a:rPr lang="en-US" dirty="0" smtClean="0"/>
              <a:t>Bandwidth:  rate of data transfer</a:t>
            </a:r>
          </a:p>
          <a:p>
            <a:endParaRPr lang="en-US" dirty="0"/>
          </a:p>
          <a:p>
            <a:r>
              <a:rPr lang="en-US" dirty="0" smtClean="0"/>
              <a:t>Traffic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bursty</a:t>
            </a:r>
            <a:r>
              <a:rPr lang="en-US" dirty="0" smtClean="0"/>
              <a:t>(random)  behavior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difficulty in sizing server capacity and bandwidth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degradation during peak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is a service available to user via internet, that complete tasks or conduct transactions.</a:t>
            </a:r>
          </a:p>
          <a:p>
            <a:r>
              <a:rPr lang="en-US" dirty="0" smtClean="0"/>
              <a:t>Examples: electronic payment, storage services, content distribution</a:t>
            </a:r>
          </a:p>
          <a:p>
            <a:r>
              <a:rPr lang="en-US" dirty="0" smtClean="0"/>
              <a:t>Execution: Single site vs different sites</a:t>
            </a:r>
          </a:p>
          <a:p>
            <a:r>
              <a:rPr lang="en-US" dirty="0" smtClean="0"/>
              <a:t>Problems: insufficient bandwidth, uneven server loads, failure of third-party service</a:t>
            </a:r>
          </a:p>
          <a:p>
            <a:r>
              <a:rPr lang="en-US" dirty="0" smtClean="0"/>
              <a:t>SLA: Service Level Agreement 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481328"/>
            <a:ext cx="8229600" cy="4525963"/>
          </a:xfrm>
        </p:spPr>
        <p:txBody>
          <a:bodyPr/>
          <a:lstStyle/>
          <a:p>
            <a:r>
              <a:rPr lang="en-US" dirty="0" smtClean="0"/>
              <a:t>Metrics: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nd-to-end response time</a:t>
            </a:r>
          </a:p>
          <a:p>
            <a:pPr lvl="1"/>
            <a:r>
              <a:rPr lang="en-US" dirty="0" smtClean="0"/>
              <a:t>Site response time</a:t>
            </a:r>
          </a:p>
          <a:p>
            <a:pPr lvl="1"/>
            <a:r>
              <a:rPr lang="en-US" dirty="0" smtClean="0"/>
              <a:t>Throughput in requests/sec</a:t>
            </a:r>
          </a:p>
          <a:p>
            <a:pPr lvl="1"/>
            <a:r>
              <a:rPr lang="en-US" dirty="0" smtClean="0"/>
              <a:t>Throughput in Mbps</a:t>
            </a:r>
          </a:p>
          <a:p>
            <a:pPr lvl="1"/>
            <a:r>
              <a:rPr lang="en-US" dirty="0" smtClean="0"/>
              <a:t>Errors per second</a:t>
            </a:r>
          </a:p>
          <a:p>
            <a:pPr lvl="1"/>
            <a:r>
              <a:rPr lang="en-US" dirty="0" smtClean="0"/>
              <a:t>Visitors per 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24X7 uninterruptible service</a:t>
            </a:r>
          </a:p>
          <a:p>
            <a:pPr lvl="1"/>
            <a:r>
              <a:rPr lang="en-US" dirty="0" smtClean="0"/>
              <a:t>Small call drop index</a:t>
            </a:r>
          </a:p>
          <a:p>
            <a:pPr lvl="1"/>
            <a:r>
              <a:rPr lang="en-US" dirty="0" smtClean="0"/>
              <a:t>Large coverage</a:t>
            </a:r>
          </a:p>
          <a:p>
            <a:pPr lvl="1"/>
            <a:r>
              <a:rPr lang="en-US" dirty="0" smtClean="0"/>
              <a:t>Short repair time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IIITB\SEM3\IMG_20170918_09045190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38293" r="1861" b="8444"/>
          <a:stretch/>
        </p:blipFill>
        <p:spPr bwMode="auto">
          <a:xfrm>
            <a:off x="1043608" y="1124744"/>
            <a:ext cx="7128792" cy="4807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3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u="sng" dirty="0" smtClean="0"/>
              <a:t>Web servers</a:t>
            </a:r>
            <a:r>
              <a:rPr lang="en-US" dirty="0" smtClean="0"/>
              <a:t>: 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Listens HTTP requests coming from client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Establishes client-server connection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Sends requested file, returns to listening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Multiple requests: fork, multithreading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Dynamic webpages : client-side programs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In-kernel services : speedup </a:t>
            </a:r>
            <a:r>
              <a:rPr lang="en-US" dirty="0" err="1" smtClean="0"/>
              <a:t>delivery,vulnerable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u="sng" dirty="0" smtClean="0"/>
              <a:t>Application Servers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software that handles operations between customer and company’s back-end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CGI scripts: new processes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</a:t>
            </a:r>
            <a:r>
              <a:rPr lang="en-US" dirty="0" err="1" smtClean="0"/>
              <a:t>FastCGI</a:t>
            </a:r>
            <a:r>
              <a:rPr lang="en-US" dirty="0" smtClean="0"/>
              <a:t>: scripts communicates with 		    webserver through TCP or IPC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Applications within web-server context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Transaction &amp; database servers</a:t>
            </a:r>
          </a:p>
          <a:p>
            <a:pPr marL="109728" indent="0">
              <a:buNone/>
            </a:pPr>
            <a:endParaRPr lang="en-US" u="sng" dirty="0" smtClean="0"/>
          </a:p>
          <a:p>
            <a:pPr>
              <a:buFontTx/>
              <a:buChar char="-"/>
            </a:pPr>
            <a:r>
              <a:rPr lang="en-US" dirty="0" smtClean="0"/>
              <a:t>Transaction server integrates the components needed to execute transaction: database systems, OS, communication system.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Database systems are high-power server or mainframes which provides access to shared data.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IIITB\SEM3\IMG_20171009_12101127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26355" r="2247" b="24668"/>
          <a:stretch/>
        </p:blipFill>
        <p:spPr bwMode="auto">
          <a:xfrm>
            <a:off x="1187624" y="1628800"/>
            <a:ext cx="6696744" cy="46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35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287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Web Services</vt:lpstr>
      <vt:lpstr>Web Services</vt:lpstr>
      <vt:lpstr>Performance</vt:lpstr>
      <vt:lpstr>Performance</vt:lpstr>
      <vt:lpstr>Delay</vt:lpstr>
      <vt:lpstr>Server Architectures</vt:lpstr>
      <vt:lpstr>Server Architectures…</vt:lpstr>
      <vt:lpstr>Server Architectures…</vt:lpstr>
      <vt:lpstr>Multi-tier Architecture</vt:lpstr>
      <vt:lpstr>Load Balancing</vt:lpstr>
      <vt:lpstr>Load Balancing</vt:lpstr>
      <vt:lpstr>Network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 Desai</dc:creator>
  <cp:lastModifiedBy>Nihar Desai</cp:lastModifiedBy>
  <cp:revision>16</cp:revision>
  <dcterms:created xsi:type="dcterms:W3CDTF">2017-10-09T00:18:20Z</dcterms:created>
  <dcterms:modified xsi:type="dcterms:W3CDTF">2017-10-09T02:15:25Z</dcterms:modified>
</cp:coreProperties>
</file>