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Capacity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5 December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2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724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Performance measures:</a:t>
            </a:r>
          </a:p>
          <a:p>
            <a:pPr lvl="2"/>
            <a:r>
              <a:rPr lang="en-US" sz="2000" dirty="0" smtClean="0"/>
              <a:t>Response time, throughput, resource utilization, resource queue length</a:t>
            </a:r>
          </a:p>
          <a:p>
            <a:r>
              <a:rPr lang="en-US" sz="2400" i="1" dirty="0" smtClean="0"/>
              <a:t>Analytic models</a:t>
            </a:r>
            <a:r>
              <a:rPr lang="en-US" sz="2400" dirty="0" smtClean="0"/>
              <a:t> are based on statistical formulas and computational algorithms</a:t>
            </a:r>
          </a:p>
          <a:p>
            <a:r>
              <a:rPr lang="en-US" sz="2400" i="1" dirty="0" smtClean="0"/>
              <a:t>Simulation models</a:t>
            </a:r>
            <a:r>
              <a:rPr lang="en-US" sz="2400" dirty="0" smtClean="0"/>
              <a:t> mimic the behavior of system.</a:t>
            </a:r>
            <a:endParaRPr lang="en-US" dirty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accent1"/>
                </a:solidFill>
              </a:rPr>
              <a:t>System level models</a:t>
            </a:r>
            <a:r>
              <a:rPr lang="en-US" sz="2400" dirty="0" smtClean="0"/>
              <a:t> does not consider internal details. System is considered as a “black box” and only average throughput is used.</a:t>
            </a:r>
            <a:endParaRPr lang="en-US" sz="2400" dirty="0"/>
          </a:p>
          <a:p>
            <a:r>
              <a:rPr lang="en-US" sz="2400" dirty="0" smtClean="0">
                <a:solidFill>
                  <a:schemeClr val="accent1"/>
                </a:solidFill>
              </a:rPr>
              <a:t>Component level</a:t>
            </a:r>
            <a:r>
              <a:rPr lang="en-US" sz="2400" dirty="0" smtClean="0"/>
              <a:t> models takes into account different resources of the system: disk, CPU, network…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Overview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4892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solidFill>
                  <a:schemeClr val="accent1"/>
                </a:solidFill>
              </a:rPr>
              <a:t>Infinite population</a:t>
            </a:r>
            <a:r>
              <a:rPr lang="en-US" sz="2200" dirty="0" smtClean="0"/>
              <a:t>: Arrival rate (</a:t>
            </a:r>
            <a:r>
              <a:rPr lang="el-GR" sz="2200" dirty="0" smtClean="0"/>
              <a:t>λ</a:t>
            </a:r>
            <a:r>
              <a:rPr lang="en-US" sz="2200" dirty="0" smtClean="0"/>
              <a:t>) is not influenced by number of requests that arrived already.</a:t>
            </a:r>
          </a:p>
          <a:p>
            <a:r>
              <a:rPr lang="en-US" sz="2200" dirty="0" smtClean="0"/>
              <a:t>Assumption:</a:t>
            </a:r>
          </a:p>
          <a:p>
            <a:pPr lvl="1"/>
            <a:r>
              <a:rPr lang="en-US" sz="2000" dirty="0" smtClean="0"/>
              <a:t>No request is discarded.</a:t>
            </a:r>
          </a:p>
          <a:p>
            <a:pPr lvl="1"/>
            <a:r>
              <a:rPr lang="en-US" sz="2000" dirty="0" smtClean="0"/>
              <a:t>Throughput (µ) is constant.</a:t>
            </a:r>
            <a:endParaRPr lang="en-US" sz="2000" dirty="0"/>
          </a:p>
          <a:p>
            <a:r>
              <a:rPr lang="en-US" sz="2200" dirty="0" smtClean="0"/>
              <a:t>When the server is in k state and..</a:t>
            </a:r>
          </a:p>
          <a:p>
            <a:pPr lvl="1"/>
            <a:r>
              <a:rPr lang="en-US" sz="2200" dirty="0" smtClean="0"/>
              <a:t> a </a:t>
            </a:r>
            <a:r>
              <a:rPr lang="en-US" sz="2000" dirty="0" smtClean="0"/>
              <a:t>new request comes, state k </a:t>
            </a:r>
            <a:r>
              <a:rPr lang="en-US" sz="2000" dirty="0" smtClean="0">
                <a:sym typeface="Wingdings" panose="05000000000000000000" pitchFamily="2" charset="2"/>
              </a:rPr>
              <a:t> k+1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 a request completes, states k  k-1</a:t>
            </a:r>
          </a:p>
          <a:p>
            <a:pPr lvl="1"/>
            <a:endParaRPr lang="en-US" sz="2000" dirty="0" smtClean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pPr marL="109728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393192" lvl="1" indent="0">
              <a:buNone/>
            </a:pPr>
            <a:endParaRPr lang="en-US" sz="2200" dirty="0">
              <a:sym typeface="Wingdings" panose="05000000000000000000" pitchFamily="2" charset="2"/>
            </a:endParaRPr>
          </a:p>
          <a:p>
            <a:pPr marL="393192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Infinite</a:t>
            </a:r>
            <a:r>
              <a:rPr lang="en-US" dirty="0" smtClean="0"/>
              <a:t> Queue</a:t>
            </a:r>
            <a:endParaRPr lang="en-US" dirty="0"/>
          </a:p>
        </p:txBody>
      </p:sp>
      <p:pic>
        <p:nvPicPr>
          <p:cNvPr id="3074" name="Picture 2" descr="F:\IIITB\SEM3\RE\Infinite_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49263" y="-1062037"/>
            <a:ext cx="7200000" cy="182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IIITB\SEM3\RE\Infinite_q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57576"/>
            <a:ext cx="6309347" cy="171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4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Fraction of time server has k requests</a:t>
                </a:r>
              </a:p>
              <a:p>
                <a:pPr marL="109728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/>
                              </a:rPr>
                              <m:t>λ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</a:rPr>
                                  <m:t>λ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Server utilization : </a:t>
                </a:r>
                <a:r>
                  <a:rPr lang="en-US" i="1" dirty="0" smtClean="0">
                    <a:ea typeface="Cambria Math"/>
                  </a:rPr>
                  <a:t>U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l-GR" i="1">
                            <a:latin typeface="Cambria Math"/>
                          </a:rPr>
                          <m:t>𝜆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den>
                    </m:f>
                  </m:oMath>
                </a14:m>
                <a:endParaRPr lang="en-US" i="1" dirty="0" smtClean="0"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Average server throughput : </a:t>
                </a:r>
                <a:r>
                  <a:rPr lang="en-US" sz="2000" i="1" dirty="0" smtClean="0">
                    <a:ea typeface="Cambria Math"/>
                  </a:rPr>
                  <a:t>X = </a:t>
                </a:r>
                <a:r>
                  <a:rPr lang="el-GR" sz="2000" i="1" dirty="0" smtClean="0">
                    <a:ea typeface="Cambria Math"/>
                  </a:rPr>
                  <a:t>λ</a:t>
                </a:r>
                <a:endParaRPr lang="en-US" sz="2000" i="1" dirty="0" smtClean="0"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Average number of request to the server:</a:t>
                </a:r>
              </a:p>
              <a:p>
                <a:pPr marL="109728" indent="0">
                  <a:buNone/>
                </a:pPr>
                <a:r>
                  <a:rPr lang="en-US" dirty="0">
                    <a:ea typeface="Cambria Math"/>
                  </a:rPr>
                  <a:t>	</a:t>
                </a:r>
                <a:r>
                  <a:rPr lang="en-US" i="1" dirty="0" smtClean="0">
                    <a:ea typeface="Cambria Math"/>
                  </a:rPr>
                  <a:t>N</a:t>
                </a:r>
                <a:r>
                  <a:rPr lang="en-US" sz="2000" i="1" dirty="0" smtClean="0">
                    <a:ea typeface="Cambria Math"/>
                  </a:rPr>
                  <a:t> = U/(1 – U)</a:t>
                </a:r>
              </a:p>
              <a:p>
                <a:r>
                  <a:rPr lang="en-US" dirty="0" smtClean="0">
                    <a:ea typeface="Cambria Math"/>
                  </a:rPr>
                  <a:t>Average response time</a:t>
                </a:r>
              </a:p>
              <a:p>
                <a:pPr marL="914400" lvl="3" indent="0">
                  <a:buNone/>
                </a:pPr>
                <a:r>
                  <a:rPr lang="en-US" sz="2000" dirty="0" smtClean="0">
                    <a:ea typeface="Cambria Math"/>
                  </a:rPr>
                  <a:t>R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𝜇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)/(1 −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𝑈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22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can not queue all requests</a:t>
            </a:r>
          </a:p>
          <a:p>
            <a:r>
              <a:rPr lang="en-US" dirty="0" smtClean="0"/>
              <a:t>Server rejects new requests coming after W requests are queued.</a:t>
            </a:r>
          </a:p>
          <a:p>
            <a:r>
              <a:rPr lang="en-US" dirty="0" smtClean="0"/>
              <a:t>W states are possible.</a:t>
            </a:r>
          </a:p>
          <a:p>
            <a:endParaRPr lang="en-US" dirty="0"/>
          </a:p>
          <a:p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Queue</a:t>
            </a:r>
            <a:endParaRPr lang="en-US" dirty="0"/>
          </a:p>
        </p:txBody>
      </p:sp>
      <p:pic>
        <p:nvPicPr>
          <p:cNvPr id="2050" name="Picture 2" descr="F:\IIITB\SEM3\RE\IMG_20171205_2008323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78" y="3837708"/>
            <a:ext cx="7760622" cy="149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02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70037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Fraction of time server has k requests</a:t>
                </a:r>
              </a:p>
              <a:p>
                <a:pPr marL="109728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  <m:r>
                              <a:rPr lang="en-US" i="1">
                                <a:latin typeface="Cambria Math"/>
                              </a:rPr>
                              <m:t> 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</a:rPr>
                                  <m:t>λ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</a:rPr>
                                      <m:t>λ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−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</a:rPr>
                                      <m:t>λ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ea typeface="Cambria Math"/>
                </a:endParaRPr>
              </a:p>
              <a:p>
                <a:r>
                  <a:rPr lang="en-US" dirty="0">
                    <a:ea typeface="Cambria Math"/>
                  </a:rPr>
                  <a:t>Server utilization </a:t>
                </a:r>
                <a:r>
                  <a:rPr lang="en-US" dirty="0" smtClean="0">
                    <a:ea typeface="Cambria Math"/>
                  </a:rPr>
                  <a:t>:</a:t>
                </a:r>
              </a:p>
              <a:p>
                <a:pPr marL="9144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λ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λ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𝑊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−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λ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</m:t>
                      </m:r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Average Server throughput</a:t>
                </a:r>
              </a:p>
              <a:p>
                <a:pPr marL="914400" lvl="3" indent="0">
                  <a:buNone/>
                </a:pPr>
                <a:r>
                  <a:rPr lang="en-US" dirty="0" smtClean="0">
                    <a:ea typeface="Cambria Math"/>
                  </a:rPr>
                  <a:t>X = U x </a:t>
                </a:r>
                <a:r>
                  <a:rPr lang="el-GR" dirty="0" smtClean="0">
                    <a:ea typeface="Cambria Math"/>
                  </a:rPr>
                  <a:t>μ</a:t>
                </a:r>
                <a:endParaRPr lang="en-US" dirty="0">
                  <a:ea typeface="Cambria Math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70037"/>
                <a:ext cx="8229600" cy="4525963"/>
              </a:xfrm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0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Average number of requests in the server</a:t>
                </a: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latin typeface="Cambria Math"/>
                                    </a:rPr>
                                    <m:t>λ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latin typeface="Cambria Math"/>
                                    </a:rPr>
                                    <m:t>μ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λ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μ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λ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μ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𝑊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λ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μ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λ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μ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Average response time</a:t>
                </a:r>
              </a:p>
              <a:p>
                <a:pPr marL="393192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R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dirty="0" smtClean="0"/>
                  <a:t>/X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 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1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search engine with N servers receives 500 requests/sec.</a:t>
            </a:r>
          </a:p>
          <a:p>
            <a:r>
              <a:rPr lang="en-US" dirty="0" smtClean="0"/>
              <a:t>Arrival rate to each server is 500/N.</a:t>
            </a:r>
          </a:p>
          <a:p>
            <a:r>
              <a:rPr lang="en-US" dirty="0" smtClean="0"/>
              <a:t>Throughput of each server is 20 request/sec.</a:t>
            </a:r>
          </a:p>
          <a:p>
            <a:r>
              <a:rPr lang="en-US" dirty="0" smtClean="0"/>
              <a:t>W is 200 requests.</a:t>
            </a:r>
          </a:p>
          <a:p>
            <a:r>
              <a:rPr lang="en-US" dirty="0" smtClean="0"/>
              <a:t>Plot Average response time vs number of servers.</a:t>
            </a:r>
          </a:p>
          <a:p>
            <a:r>
              <a:rPr lang="en-US" u="sng" dirty="0">
                <a:solidFill>
                  <a:schemeClr val="accent1"/>
                </a:solidFill>
              </a:rPr>
              <a:t>T</a:t>
            </a:r>
            <a:r>
              <a:rPr lang="en-US" u="sng" dirty="0" smtClean="0">
                <a:solidFill>
                  <a:schemeClr val="accent1"/>
                </a:solidFill>
              </a:rPr>
              <a:t>o get rejection rate below 5% and maximum response time as 2 seconds, minimum 26 servers needed. 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8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0" t="22986" r="22807" b="8750"/>
          <a:stretch/>
        </p:blipFill>
        <p:spPr bwMode="auto">
          <a:xfrm>
            <a:off x="1371600" y="1371600"/>
            <a:ext cx="7010400" cy="482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037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102</TotalTime>
  <Words>313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Web Capacity Models</vt:lpstr>
      <vt:lpstr>Overview</vt:lpstr>
      <vt:lpstr>Infinite Queue</vt:lpstr>
      <vt:lpstr>Formulas</vt:lpstr>
      <vt:lpstr>Finite Queue</vt:lpstr>
      <vt:lpstr>Formulas</vt:lpstr>
      <vt:lpstr>Formulas ..</vt:lpstr>
      <vt:lpstr>Example</vt:lpstr>
      <vt:lpstr>Plot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Capacity Models</dc:title>
  <dc:creator>Hari Om</dc:creator>
  <cp:lastModifiedBy>Nihar Desai</cp:lastModifiedBy>
  <cp:revision>15</cp:revision>
  <dcterms:created xsi:type="dcterms:W3CDTF">2006-08-16T00:00:00Z</dcterms:created>
  <dcterms:modified xsi:type="dcterms:W3CDTF">2017-12-05T14:52:31Z</dcterms:modified>
</cp:coreProperties>
</file>