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52" r:id="rId2"/>
    <p:sldId id="404" r:id="rId3"/>
    <p:sldId id="440" r:id="rId4"/>
    <p:sldId id="442" r:id="rId5"/>
    <p:sldId id="443" r:id="rId6"/>
    <p:sldId id="441" r:id="rId7"/>
    <p:sldId id="463" r:id="rId8"/>
    <p:sldId id="466" r:id="rId9"/>
    <p:sldId id="464" r:id="rId10"/>
    <p:sldId id="444" r:id="rId11"/>
    <p:sldId id="445" r:id="rId12"/>
    <p:sldId id="446" r:id="rId13"/>
    <p:sldId id="403" r:id="rId14"/>
    <p:sldId id="467" r:id="rId15"/>
    <p:sldId id="469" r:id="rId16"/>
    <p:sldId id="450" r:id="rId17"/>
    <p:sldId id="451" r:id="rId18"/>
    <p:sldId id="453" r:id="rId19"/>
    <p:sldId id="452" r:id="rId20"/>
    <p:sldId id="455" r:id="rId21"/>
    <p:sldId id="456" r:id="rId22"/>
    <p:sldId id="460" r:id="rId23"/>
    <p:sldId id="461" r:id="rId24"/>
    <p:sldId id="462" r:id="rId25"/>
    <p:sldId id="425" r:id="rId26"/>
    <p:sldId id="468" r:id="rId27"/>
    <p:sldId id="411" r:id="rId28"/>
    <p:sldId id="41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44345" autoAdjust="0"/>
  </p:normalViewPr>
  <p:slideViewPr>
    <p:cSldViewPr snapToGrid="0">
      <p:cViewPr varScale="1">
        <p:scale>
          <a:sx n="87" d="100"/>
          <a:sy n="87" d="100"/>
        </p:scale>
        <p:origin x="5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87C0A-6A70-44B1-AEA4-14763C34F04A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AC368-301D-4519-8A92-DEB82314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6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C368-301D-4519-8A92-DEB82314D4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96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C368-301D-4519-8A92-DEB82314D4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21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huge performance improvement, although it requires cooperation from the scripter. Instead of using a partial </a:t>
            </a:r>
            <a:r>
              <a:rPr lang="en-US" dirty="0" err="1" smtClean="0"/>
              <a:t>XPath</a:t>
            </a:r>
            <a:r>
              <a:rPr lang="en-US" dirty="0" smtClean="0"/>
              <a:t>, use a simple absolute </a:t>
            </a:r>
            <a:r>
              <a:rPr lang="en-US" dirty="0" err="1" smtClean="0"/>
              <a:t>AXPath</a:t>
            </a:r>
            <a:r>
              <a:rPr lang="en-US" dirty="0" smtClean="0"/>
              <a:t>. This is based on the OS X accessibility structure, which you can view in Accessibility Inspector. The paths are "simple" because only a limited subset of </a:t>
            </a:r>
            <a:r>
              <a:rPr lang="en-US" dirty="0" err="1" smtClean="0"/>
              <a:t>XPath</a:t>
            </a:r>
            <a:r>
              <a:rPr lang="en-US" dirty="0" smtClean="0"/>
              <a:t> syntax is supported. Locating objects by </a:t>
            </a:r>
            <a:r>
              <a:rPr lang="en-US" dirty="0" err="1" smtClean="0"/>
              <a:t>XPath</a:t>
            </a:r>
            <a:r>
              <a:rPr lang="en-US" dirty="0" smtClean="0"/>
              <a:t> is highly optimized when using absolute </a:t>
            </a:r>
            <a:r>
              <a:rPr lang="en-US" dirty="0" err="1" smtClean="0"/>
              <a:t>AXPaths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Generating an </a:t>
            </a:r>
            <a:r>
              <a:rPr lang="en-US" dirty="0" err="1" smtClean="0"/>
              <a:t>AXPath</a:t>
            </a:r>
            <a:r>
              <a:rPr lang="en-US" dirty="0" smtClean="0"/>
              <a:t> for an element is easy: while </a:t>
            </a:r>
            <a:r>
              <a:rPr lang="en-US" dirty="0" err="1" smtClean="0"/>
              <a:t>AppiumForMac</a:t>
            </a:r>
            <a:r>
              <a:rPr lang="en-US" dirty="0" smtClean="0"/>
              <a:t> is running, just use the mouse to point to an element, then press the </a:t>
            </a:r>
            <a:r>
              <a:rPr lang="en-US" dirty="0" err="1" smtClean="0"/>
              <a:t>fn</a:t>
            </a:r>
            <a:r>
              <a:rPr lang="en-US" dirty="0" smtClean="0"/>
              <a:t> (function) key for a couple of seconds. </a:t>
            </a:r>
            <a:r>
              <a:rPr lang="en-US" dirty="0" err="1" smtClean="0"/>
              <a:t>AppiumForMac</a:t>
            </a:r>
            <a:r>
              <a:rPr lang="en-US" dirty="0" smtClean="0"/>
              <a:t> will build the </a:t>
            </a:r>
            <a:r>
              <a:rPr lang="en-US" dirty="0" err="1" smtClean="0"/>
              <a:t>AXPath</a:t>
            </a:r>
            <a:r>
              <a:rPr lang="en-US" dirty="0" smtClean="0"/>
              <a:t> of the element on screen, and copy it to the clipboard. You can then paste it into your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C368-301D-4519-8A92-DEB82314D4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72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cookie is a dictionary with at least two keys: 'name' and 'value'. The Selenium commands are: </a:t>
            </a:r>
            <a:r>
              <a:rPr lang="en-US" dirty="0" err="1" smtClean="0"/>
              <a:t>get_cookies</a:t>
            </a:r>
            <a:r>
              <a:rPr lang="en-US" dirty="0" smtClean="0"/>
              <a:t>, </a:t>
            </a:r>
            <a:r>
              <a:rPr lang="en-US" dirty="0" err="1" smtClean="0"/>
              <a:t>get_cookie</a:t>
            </a:r>
            <a:r>
              <a:rPr lang="en-US" dirty="0" smtClean="0"/>
              <a:t>(), and </a:t>
            </a:r>
            <a:r>
              <a:rPr lang="en-US" dirty="0" err="1" smtClean="0"/>
              <a:t>addCookie</a:t>
            </a:r>
            <a:r>
              <a:rPr lang="en-US" dirty="0" smtClean="0"/>
              <a:t>().</a:t>
            </a:r>
          </a:p>
          <a:p>
            <a:endParaRPr lang="en-US" dirty="0" smtClean="0"/>
          </a:p>
          <a:p>
            <a:r>
              <a:rPr lang="en-US" dirty="0" smtClean="0"/>
              <a:t>Implicit Timeouts</a:t>
            </a:r>
          </a:p>
          <a:p>
            <a:r>
              <a:rPr lang="en-US" dirty="0" err="1" smtClean="0"/>
              <a:t>AppiumForMac</a:t>
            </a:r>
            <a:r>
              <a:rPr lang="en-US" dirty="0" smtClean="0"/>
              <a:t> supports standard implicit timeouts when finding an element. The default is 0.0 seconds, that is, there will be only one attempt.</a:t>
            </a:r>
          </a:p>
          <a:p>
            <a:r>
              <a:rPr lang="en-US" dirty="0" smtClean="0"/>
              <a:t>For example, to set a 20.5 second timeout, use </a:t>
            </a:r>
            <a:r>
              <a:rPr lang="en-US" dirty="0" err="1" smtClean="0"/>
              <a:t>driver.add_cookie</a:t>
            </a:r>
            <a:r>
              <a:rPr lang="en-US" dirty="0" smtClean="0"/>
              <a:t>({'name': '</a:t>
            </a:r>
            <a:r>
              <a:rPr lang="en-US" dirty="0" err="1" smtClean="0"/>
              <a:t>implicit_timeout</a:t>
            </a:r>
            <a:r>
              <a:rPr lang="en-US" dirty="0" smtClean="0"/>
              <a:t>', 'value': 20.5}).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C368-301D-4519-8A92-DEB82314D4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86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yours mac</a:t>
            </a:r>
            <a:r>
              <a:rPr lang="en-US" baseline="0" dirty="0" smtClean="0"/>
              <a:t>, we need go to folder \examples and  r</a:t>
            </a:r>
            <a:r>
              <a:rPr lang="en-US" dirty="0" smtClean="0"/>
              <a:t>un python</a:t>
            </a:r>
            <a:r>
              <a:rPr lang="en-US" baseline="0" dirty="0" smtClean="0"/>
              <a:t> file (sample_test_calculator.py) and get result.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Before e</a:t>
            </a:r>
            <a:r>
              <a:rPr lang="en-US" dirty="0" smtClean="0"/>
              <a:t>xecute, you should be check your python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appium</a:t>
            </a:r>
            <a:r>
              <a:rPr lang="en-US" baseline="0" dirty="0" smtClean="0"/>
              <a:t> for mac on yours mac.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NOTE: The </a:t>
            </a:r>
            <a:r>
              <a:rPr lang="en-US" dirty="0" err="1" smtClean="0"/>
              <a:t>WebDriver</a:t>
            </a:r>
            <a:r>
              <a:rPr lang="en-US" dirty="0" smtClean="0"/>
              <a:t> server is on port 4622. If you build it yourself, you can change this value in </a:t>
            </a:r>
            <a:r>
              <a:rPr lang="en-US" dirty="0" err="1" smtClean="0"/>
              <a:t>AppiumForMacAppDelegate.m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C368-301D-4519-8A92-DEB82314D4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95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yours mac</a:t>
            </a:r>
            <a:r>
              <a:rPr lang="en-US" baseline="0" dirty="0" smtClean="0"/>
              <a:t>, we need go to folder \examples and  r</a:t>
            </a:r>
            <a:r>
              <a:rPr lang="en-US" dirty="0" smtClean="0"/>
              <a:t>un python</a:t>
            </a:r>
            <a:r>
              <a:rPr lang="en-US" baseline="0" dirty="0" smtClean="0"/>
              <a:t> file (sample_test_calculator.py) and get result.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Before e</a:t>
            </a:r>
            <a:r>
              <a:rPr lang="en-US" dirty="0" smtClean="0"/>
              <a:t>xecute, you should be check your python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appium</a:t>
            </a:r>
            <a:r>
              <a:rPr lang="en-US" baseline="0" dirty="0" smtClean="0"/>
              <a:t> for mac on yours mac.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NOTE: The </a:t>
            </a:r>
            <a:r>
              <a:rPr lang="en-US" dirty="0" err="1" smtClean="0"/>
              <a:t>WebDriver</a:t>
            </a:r>
            <a:r>
              <a:rPr lang="en-US" dirty="0" smtClean="0"/>
              <a:t> server is on port 4622. If you build it yourself, you can change this value in </a:t>
            </a:r>
            <a:r>
              <a:rPr lang="en-US" dirty="0" err="1" smtClean="0"/>
              <a:t>AppiumForMacAppDelegate.m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C368-301D-4519-8A92-DEB82314D4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52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yours mac</a:t>
            </a:r>
            <a:r>
              <a:rPr lang="en-US" baseline="0" dirty="0" smtClean="0"/>
              <a:t>, we need go to folder \examples and  r</a:t>
            </a:r>
            <a:r>
              <a:rPr lang="en-US" dirty="0" smtClean="0"/>
              <a:t>un python</a:t>
            </a:r>
            <a:r>
              <a:rPr lang="en-US" baseline="0" dirty="0" smtClean="0"/>
              <a:t> file (sample_test_calculator.py) and get result.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Before e</a:t>
            </a:r>
            <a:r>
              <a:rPr lang="en-US" dirty="0" smtClean="0"/>
              <a:t>xecute, you should be check your python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appium</a:t>
            </a:r>
            <a:r>
              <a:rPr lang="en-US" baseline="0" dirty="0" smtClean="0"/>
              <a:t> for mac on yours mac.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NOTE: The </a:t>
            </a:r>
            <a:r>
              <a:rPr lang="en-US" dirty="0" err="1" smtClean="0"/>
              <a:t>WebDriver</a:t>
            </a:r>
            <a:r>
              <a:rPr lang="en-US" dirty="0" smtClean="0"/>
              <a:t> server is on port 4622. If you build it yourself, you can change this value in </a:t>
            </a:r>
            <a:r>
              <a:rPr lang="en-US" dirty="0" err="1" smtClean="0"/>
              <a:t>AppiumForMacAppDelegate.m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C368-301D-4519-8A92-DEB82314D4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8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C368-301D-4519-8A92-DEB82314D4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43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 the following window will open. In the edit configurations window, setup as per following image to set up run configuration</a:t>
            </a:r>
          </a:p>
          <a:p>
            <a:endParaRPr lang="en-US" dirty="0" smtClean="0"/>
          </a:p>
          <a:p>
            <a:r>
              <a:rPr lang="en-US" dirty="0" smtClean="0"/>
              <a:t>Once you are done with run configuration, it will appear in </a:t>
            </a:r>
            <a:r>
              <a:rPr lang="en-US" dirty="0" err="1" smtClean="0"/>
              <a:t>pycharm</a:t>
            </a:r>
            <a:r>
              <a:rPr lang="en-US" dirty="0" smtClean="0"/>
              <a:t> window and you can run it from </a:t>
            </a:r>
            <a:r>
              <a:rPr lang="en-US" dirty="0" err="1" smtClean="0"/>
              <a:t>PyCharm</a:t>
            </a:r>
            <a:r>
              <a:rPr lang="en-US" dirty="0" smtClean="0"/>
              <a:t> by clicking play </a:t>
            </a:r>
            <a:r>
              <a:rPr lang="en-US" dirty="0" err="1" smtClean="0"/>
              <a:t>butto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C368-301D-4519-8A92-DEB82314D4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26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C368-301D-4519-8A92-DEB82314D4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645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C368-301D-4519-8A92-DEB82314D4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15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 demo: https://github.com/nmdong/robotframwork/tree/master/appium_for_mac</a:t>
            </a:r>
          </a:p>
          <a:p>
            <a:r>
              <a:rPr lang="en-US" dirty="0" smtClean="0"/>
              <a:t>Website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appium</a:t>
            </a:r>
            <a:r>
              <a:rPr lang="en-US" baseline="0" dirty="0" smtClean="0"/>
              <a:t> for mac: http://appium.io/docs/en/drivers/mac/  </a:t>
            </a:r>
          </a:p>
          <a:p>
            <a:r>
              <a:rPr lang="en-US" baseline="0" dirty="0" err="1" smtClean="0"/>
              <a:t>GitHub</a:t>
            </a:r>
            <a:r>
              <a:rPr lang="en-US" baseline="0" dirty="0" smtClean="0"/>
              <a:t>: https://github.com/appium/appium-for-mac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C368-301D-4519-8A92-DEB82314D4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936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C368-301D-4519-8A92-DEB82314D46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62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C368-301D-4519-8A92-DEB82314D46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27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C368-301D-4519-8A92-DEB82314D46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899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C368-301D-4519-8A92-DEB82314D46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34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 demo: https://github.com/nmdong/robotframwork/tree/master/appium_for_mac</a:t>
            </a:r>
          </a:p>
          <a:p>
            <a:r>
              <a:rPr lang="en-US" dirty="0" smtClean="0"/>
              <a:t>Website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appium</a:t>
            </a:r>
            <a:r>
              <a:rPr lang="en-US" baseline="0" dirty="0" smtClean="0"/>
              <a:t> for mac: http://appium.io/docs/en/drivers/mac/  </a:t>
            </a:r>
          </a:p>
          <a:p>
            <a:r>
              <a:rPr lang="en-US" baseline="0" dirty="0" err="1" smtClean="0"/>
              <a:t>GitHub</a:t>
            </a:r>
            <a:r>
              <a:rPr lang="en-US" baseline="0" dirty="0" smtClean="0"/>
              <a:t>: https://github.com/appium/appium-for-mac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C368-301D-4519-8A92-DEB82314D4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38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Appium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Mac –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WebDriver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perspective JSON wire protocol (HTTP REST API)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WebDriver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 sends HTTP request and waits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WebDriver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takes action and responds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C368-301D-4519-8A92-DEB82314D4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08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PFAssistive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CocoaHTTPServer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WebDriver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command handlers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Appium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Mac – a look inside JSON wire protocol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Accessibility API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mouse/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kbd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hybrid application • AFM to the rescue! Sort of…. • Copy / Paste / Modify – both ways • The future??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Appium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Mac – a hybrid journey at Intuit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C368-301D-4519-8A92-DEB82314D4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84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see the new features in the calculator.py example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C368-301D-4519-8A92-DEB82314D4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95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see the new features in the calculator.py example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C368-301D-4519-8A92-DEB82314D4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72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see the new features in the calculator.py example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C368-301D-4519-8A92-DEB82314D4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8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see the new features in the calculator.py example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C368-301D-4519-8A92-DEB82314D4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1738-DEB3-4B99-B56D-9B2C5A921DD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3FD4-2BDB-40B3-BBF7-A274384F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9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1738-DEB3-4B99-B56D-9B2C5A921DD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3FD4-2BDB-40B3-BBF7-A274384F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1738-DEB3-4B99-B56D-9B2C5A921DD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3FD4-2BDB-40B3-BBF7-A274384F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99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12000"/>
          </a:xfrm>
        </p:spPr>
        <p:txBody>
          <a:bodyPr anchor="t"/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5250"/>
            <a:ext cx="10515600" cy="488315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FontTx/>
              <a:buBlip>
                <a:blip r:embed="rId2"/>
              </a:buBlip>
              <a:defRPr sz="2400">
                <a:solidFill>
                  <a:srgbClr val="007AC2"/>
                </a:solidFill>
              </a:defRPr>
            </a:lvl1pPr>
            <a:lvl2pPr marL="800100" indent="-342900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SzPct val="120000"/>
              <a:buFont typeface="Century Gothic" panose="020B0502020202020204" pitchFamily="34" charset="0"/>
              <a:buChar char="■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257300" indent="-342900">
              <a:lnSpc>
                <a:spcPct val="150000"/>
              </a:lnSpc>
              <a:spcBef>
                <a:spcPts val="0"/>
              </a:spcBef>
              <a:buClr>
                <a:srgbClr val="07C6F9"/>
              </a:buClr>
              <a:buSzPct val="80000"/>
              <a:buFont typeface="Arial" panose="020B0604020202020204" pitchFamily="34" charset="0"/>
              <a:buChar char="►"/>
              <a:defRPr sz="1600" baseline="0">
                <a:solidFill>
                  <a:srgbClr val="007AC2"/>
                </a:solidFill>
              </a:defRPr>
            </a:lvl3pPr>
            <a:lvl4pPr marL="1657350" indent="-285750">
              <a:lnSpc>
                <a:spcPct val="150000"/>
              </a:lnSpc>
              <a:spcBef>
                <a:spcPts val="0"/>
              </a:spcBef>
              <a:buSzPct val="100000"/>
              <a:buFont typeface="Century Gothic" panose="020B0502020202020204" pitchFamily="34" charset="0"/>
              <a:buChar char="●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114550" indent="-28575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38201" y="576989"/>
            <a:ext cx="10515599" cy="735012"/>
          </a:xfrm>
        </p:spPr>
        <p:txBody>
          <a:bodyPr>
            <a:normAutofit/>
          </a:bodyPr>
          <a:lstStyle>
            <a:lvl1pPr marL="0" indent="0" algn="l">
              <a:buNone/>
              <a:defRPr sz="2600">
                <a:solidFill>
                  <a:srgbClr val="249DD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673600" y="6356351"/>
            <a:ext cx="518400" cy="365125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1E7AC574-D48A-4301-A1E5-98A94E31F82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4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1738-DEB3-4B99-B56D-9B2C5A921DD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3FD4-2BDB-40B3-BBF7-A274384F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2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1738-DEB3-4B99-B56D-9B2C5A921DD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3FD4-2BDB-40B3-BBF7-A274384F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8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1738-DEB3-4B99-B56D-9B2C5A921DD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3FD4-2BDB-40B3-BBF7-A274384F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5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1738-DEB3-4B99-B56D-9B2C5A921DD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3FD4-2BDB-40B3-BBF7-A274384F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1738-DEB3-4B99-B56D-9B2C5A921DD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3FD4-2BDB-40B3-BBF7-A274384F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9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1738-DEB3-4B99-B56D-9B2C5A921DD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3FD4-2BDB-40B3-BBF7-A274384F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3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1738-DEB3-4B99-B56D-9B2C5A921DD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3FD4-2BDB-40B3-BBF7-A274384F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8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1738-DEB3-4B99-B56D-9B2C5A921DD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3FD4-2BDB-40B3-BBF7-A274384F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7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41738-DEB3-4B99-B56D-9B2C5A921DD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23FD4-2BDB-40B3-BBF7-A274384F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5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mdong/robotframwork/tree/master/appium_for_ma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www.jetbrains.com/pycharm/download/#section=windows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mdong/robotframwor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ium/appium-for-mac#install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tiff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ppium.io/docs/en/drivers/mac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ium/appium-for-mac#installa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75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13274" y="4815575"/>
            <a:ext cx="9186765" cy="1603332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13275" y="-8710"/>
            <a:ext cx="9186765" cy="104836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1512888" y="6418264"/>
            <a:ext cx="9186863" cy="439737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229DD8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161338" y="6459539"/>
            <a:ext cx="28829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www.tmasolutions.com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611313" y="6465889"/>
            <a:ext cx="28829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TMA Solutions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87484" y="5004707"/>
            <a:ext cx="8927869" cy="757576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FF0000"/>
                </a:solidFill>
              </a:rPr>
              <a:t>Robot framework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Mac Automation - (</a:t>
            </a:r>
            <a:r>
              <a:rPr lang="en-US" sz="2000" dirty="0" err="1" smtClean="0">
                <a:solidFill>
                  <a:srgbClr val="FF0000"/>
                </a:solidFill>
              </a:rPr>
              <a:t>Appium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for </a:t>
            </a:r>
            <a:r>
              <a:rPr lang="en-US" sz="2000" dirty="0" smtClean="0">
                <a:solidFill>
                  <a:srgbClr val="FF0000"/>
                </a:solidFill>
              </a:rPr>
              <a:t>Mac)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609849" y="5822608"/>
            <a:ext cx="6858000" cy="4742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Dong Nguyen</a:t>
            </a:r>
            <a:endParaRPr lang="en-US" sz="2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894" y="180823"/>
            <a:ext cx="1209677" cy="56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067511" y="219446"/>
            <a:ext cx="7638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YOUR QUALITY PARTNER FOR SOFTWARE SOLUTIONS</a:t>
            </a:r>
          </a:p>
        </p:txBody>
      </p:sp>
    </p:spTree>
    <p:extLst>
      <p:ext uri="{BB962C8B-B14F-4D97-AF65-F5344CB8AC3E}">
        <p14:creationId xmlns:p14="http://schemas.microsoft.com/office/powerpoint/2010/main" val="25992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Appium</a:t>
            </a:r>
            <a:r>
              <a:rPr lang="en-US" dirty="0"/>
              <a:t> For </a:t>
            </a:r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8993"/>
            <a:ext cx="10515600" cy="5295325"/>
          </a:xfrm>
        </p:spPr>
        <p:txBody>
          <a:bodyPr>
            <a:normAutofit/>
          </a:bodyPr>
          <a:lstStyle/>
          <a:p>
            <a:r>
              <a:rPr lang="en-US" dirty="0"/>
              <a:t>Native Events: </a:t>
            </a:r>
            <a:r>
              <a:rPr lang="en-US" dirty="0" err="1"/>
              <a:t>AppiumForMac</a:t>
            </a:r>
            <a:r>
              <a:rPr lang="en-US" dirty="0"/>
              <a:t> will generate OS X native keyboard and mouse events using Action syntax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Click.</a:t>
            </a:r>
          </a:p>
          <a:p>
            <a:pPr lvl="2"/>
            <a:r>
              <a:rPr lang="en-US" dirty="0" err="1"/>
              <a:t>ActionChains</a:t>
            </a:r>
            <a:r>
              <a:rPr lang="en-US" dirty="0"/>
              <a:t>(driver).click(element).perform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/>
              <a:t>ActionChains</a:t>
            </a:r>
            <a:r>
              <a:rPr lang="en-US" dirty="0"/>
              <a:t>(driver).click().perform()</a:t>
            </a:r>
            <a:endParaRPr lang="en-US" dirty="0" smtClean="0"/>
          </a:p>
          <a:p>
            <a:pPr lvl="1"/>
            <a:r>
              <a:rPr lang="en-US" dirty="0" smtClean="0"/>
              <a:t>Move to.</a:t>
            </a:r>
          </a:p>
          <a:p>
            <a:pPr lvl="2"/>
            <a:r>
              <a:rPr lang="en-US" dirty="0" err="1"/>
              <a:t>ActionChains</a:t>
            </a:r>
            <a:r>
              <a:rPr lang="en-US" dirty="0"/>
              <a:t>(driver).</a:t>
            </a:r>
            <a:r>
              <a:rPr lang="en-US" dirty="0" err="1"/>
              <a:t>move_to_element</a:t>
            </a:r>
            <a:r>
              <a:rPr lang="en-US" dirty="0"/>
              <a:t>(element).perform()</a:t>
            </a:r>
            <a:endParaRPr lang="en-US" dirty="0" smtClean="0"/>
          </a:p>
          <a:p>
            <a:pPr lvl="1"/>
            <a:r>
              <a:rPr lang="en-US" dirty="0" smtClean="0"/>
              <a:t>Send keys.</a:t>
            </a:r>
          </a:p>
          <a:p>
            <a:pPr lvl="2"/>
            <a:r>
              <a:rPr lang="en-US" dirty="0" err="1"/>
              <a:t>ActionChains</a:t>
            </a:r>
            <a:r>
              <a:rPr lang="en-US" dirty="0"/>
              <a:t>(driver).</a:t>
            </a:r>
            <a:r>
              <a:rPr lang="en-US" dirty="0" err="1"/>
              <a:t>send_keys</a:t>
            </a:r>
            <a:r>
              <a:rPr lang="en-US" dirty="0"/>
              <a:t>('A string to type.').perform</a:t>
            </a:r>
            <a:r>
              <a:rPr lang="en-US" dirty="0" smtClean="0"/>
              <a:t>()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8201" y="660117"/>
            <a:ext cx="10515599" cy="735012"/>
          </a:xfrm>
        </p:spPr>
        <p:txBody>
          <a:bodyPr/>
          <a:lstStyle/>
          <a:p>
            <a:r>
              <a:rPr lang="en-US" dirty="0"/>
              <a:t>New Features For Scripters</a:t>
            </a:r>
          </a:p>
        </p:txBody>
      </p:sp>
    </p:spTree>
    <p:extLst>
      <p:ext uri="{BB962C8B-B14F-4D97-AF65-F5344CB8AC3E}">
        <p14:creationId xmlns:p14="http://schemas.microsoft.com/office/powerpoint/2010/main" val="132472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Appium</a:t>
            </a:r>
            <a:r>
              <a:rPr lang="en-US" dirty="0"/>
              <a:t> For </a:t>
            </a:r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8993"/>
            <a:ext cx="10515600" cy="52953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Absolute </a:t>
            </a:r>
            <a:r>
              <a:rPr lang="en-US" dirty="0" err="1" smtClean="0"/>
              <a:t>AXPath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Accessibility Inspector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/>
              <a:t>Automatic </a:t>
            </a:r>
            <a:r>
              <a:rPr lang="en-US" dirty="0" err="1"/>
              <a:t>AXPath</a:t>
            </a:r>
            <a:r>
              <a:rPr lang="en-US" dirty="0"/>
              <a:t> Recording</a:t>
            </a:r>
            <a:r>
              <a:rPr lang="en-US" b="1" dirty="0" smtClean="0"/>
              <a:t>: </a:t>
            </a:r>
            <a:r>
              <a:rPr lang="en-US" dirty="0"/>
              <a:t>p</a:t>
            </a:r>
            <a:r>
              <a:rPr lang="en-US" dirty="0" smtClean="0"/>
              <a:t>ress </a:t>
            </a:r>
            <a:r>
              <a:rPr lang="en-US" dirty="0" err="1"/>
              <a:t>Fn</a:t>
            </a:r>
            <a:r>
              <a:rPr lang="en-US" dirty="0"/>
              <a:t> twice on </a:t>
            </a:r>
            <a:r>
              <a:rPr lang="en-US" dirty="0" smtClean="0"/>
              <a:t>mac. </a:t>
            </a:r>
          </a:p>
          <a:p>
            <a:pPr lvl="2"/>
            <a:r>
              <a:rPr lang="en-US" dirty="0"/>
              <a:t>"/</a:t>
            </a:r>
            <a:r>
              <a:rPr lang="en-US" dirty="0" err="1"/>
              <a:t>AXApplication</a:t>
            </a:r>
            <a:r>
              <a:rPr lang="en-US" dirty="0"/>
              <a:t>[@</a:t>
            </a:r>
            <a:r>
              <a:rPr lang="en-US" dirty="0" err="1"/>
              <a:t>AXTitle</a:t>
            </a:r>
            <a:r>
              <a:rPr lang="en-US" dirty="0"/>
              <a:t>='Calculator']/</a:t>
            </a:r>
            <a:r>
              <a:rPr lang="en-US" dirty="0" err="1"/>
              <a:t>AXWindow</a:t>
            </a:r>
            <a:r>
              <a:rPr lang="en-US" dirty="0"/>
              <a:t>[@</a:t>
            </a:r>
            <a:r>
              <a:rPr lang="en-US" dirty="0" err="1"/>
              <a:t>AXIdentifier</a:t>
            </a:r>
            <a:r>
              <a:rPr lang="en-US" dirty="0"/>
              <a:t>='_NS:477' and @</a:t>
            </a:r>
            <a:r>
              <a:rPr lang="en-US" dirty="0" err="1"/>
              <a:t>AXSubrole</a:t>
            </a:r>
            <a:r>
              <a:rPr lang="en-US" dirty="0"/>
              <a:t>='</a:t>
            </a:r>
            <a:r>
              <a:rPr lang="en-US" dirty="0" err="1"/>
              <a:t>AXStandardWindow</a:t>
            </a:r>
            <a:r>
              <a:rPr lang="en-US" dirty="0"/>
              <a:t>']/</a:t>
            </a:r>
            <a:r>
              <a:rPr lang="en-US" dirty="0" err="1"/>
              <a:t>AXGroup</a:t>
            </a:r>
            <a:r>
              <a:rPr lang="en-US" dirty="0"/>
              <a:t>[@</a:t>
            </a:r>
            <a:r>
              <a:rPr lang="en-US" dirty="0" err="1"/>
              <a:t>AXIdentifier</a:t>
            </a:r>
            <a:r>
              <a:rPr lang="en-US" dirty="0"/>
              <a:t>='_NS:444']/</a:t>
            </a:r>
            <a:r>
              <a:rPr lang="en-US" dirty="0" err="1"/>
              <a:t>AXButton</a:t>
            </a:r>
            <a:r>
              <a:rPr lang="en-US" dirty="0"/>
              <a:t>[@</a:t>
            </a:r>
            <a:r>
              <a:rPr lang="en-US" dirty="0" err="1"/>
              <a:t>AXTitle</a:t>
            </a:r>
            <a:r>
              <a:rPr lang="en-US" dirty="0"/>
              <a:t>='all clear' and @</a:t>
            </a:r>
            <a:r>
              <a:rPr lang="en-US" dirty="0" err="1"/>
              <a:t>AXIdentifier</a:t>
            </a:r>
            <a:r>
              <a:rPr lang="en-US" dirty="0"/>
              <a:t>='_NS:495']"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8201" y="660117"/>
            <a:ext cx="10515599" cy="735012"/>
          </a:xfrm>
        </p:spPr>
        <p:txBody>
          <a:bodyPr/>
          <a:lstStyle/>
          <a:p>
            <a:r>
              <a:rPr lang="en-US" dirty="0"/>
              <a:t>New Features For Scripters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942" y="1965177"/>
            <a:ext cx="3046095" cy="27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3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Appium</a:t>
            </a:r>
            <a:r>
              <a:rPr lang="en-US" dirty="0"/>
              <a:t> For </a:t>
            </a:r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8993"/>
            <a:ext cx="10515600" cy="5295325"/>
          </a:xfrm>
        </p:spPr>
        <p:txBody>
          <a:bodyPr>
            <a:normAutofit/>
          </a:bodyPr>
          <a:lstStyle/>
          <a:p>
            <a:r>
              <a:rPr lang="en-US" dirty="0"/>
              <a:t>Absolute </a:t>
            </a:r>
            <a:r>
              <a:rPr lang="en-US" dirty="0" err="1" smtClean="0"/>
              <a:t>AXPath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New Session </a:t>
            </a:r>
            <a:r>
              <a:rPr lang="en-US" dirty="0" smtClean="0"/>
              <a:t>Properties: </a:t>
            </a:r>
            <a:r>
              <a:rPr lang="en-US" dirty="0" err="1" smtClean="0"/>
              <a:t>get_cookies</a:t>
            </a:r>
            <a:r>
              <a:rPr lang="en-US" dirty="0"/>
              <a:t>, </a:t>
            </a:r>
            <a:r>
              <a:rPr lang="en-US" dirty="0" err="1"/>
              <a:t>get_cookie</a:t>
            </a:r>
            <a:r>
              <a:rPr lang="en-US" dirty="0"/>
              <a:t>(), and </a:t>
            </a:r>
            <a:r>
              <a:rPr lang="en-US" dirty="0" err="1"/>
              <a:t>addCookie</a:t>
            </a:r>
            <a:r>
              <a:rPr lang="en-US" dirty="0"/>
              <a:t>().</a:t>
            </a:r>
          </a:p>
          <a:p>
            <a:pPr lvl="2"/>
            <a:r>
              <a:rPr lang="en-US" dirty="0"/>
              <a:t>To get all cookies, use </a:t>
            </a:r>
            <a:r>
              <a:rPr lang="en-US" dirty="0" err="1"/>
              <a:t>driver.get_cookies</a:t>
            </a:r>
            <a:r>
              <a:rPr lang="en-US" dirty="0" smtClean="0"/>
              <a:t>().</a:t>
            </a:r>
          </a:p>
          <a:p>
            <a:pPr lvl="2"/>
            <a:r>
              <a:rPr lang="en-US" dirty="0"/>
              <a:t>To get one cookie, use </a:t>
            </a:r>
            <a:r>
              <a:rPr lang="en-US" dirty="0" err="1"/>
              <a:t>driver.get_cookie</a:t>
            </a:r>
            <a:r>
              <a:rPr lang="en-US" dirty="0"/>
              <a:t>('</a:t>
            </a:r>
            <a:r>
              <a:rPr lang="en-US" dirty="0" err="1"/>
              <a:t>cookieName</a:t>
            </a:r>
            <a:r>
              <a:rPr lang="en-US" dirty="0" smtClean="0"/>
              <a:t>').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set a cookie, use </a:t>
            </a:r>
            <a:r>
              <a:rPr lang="en-US" dirty="0" err="1"/>
              <a:t>driver.add_cookie</a:t>
            </a:r>
            <a:r>
              <a:rPr lang="en-US" dirty="0"/>
              <a:t>({'name': '</a:t>
            </a:r>
            <a:r>
              <a:rPr lang="en-US" dirty="0" err="1"/>
              <a:t>cookieName</a:t>
            </a:r>
            <a:r>
              <a:rPr lang="en-US" dirty="0"/>
              <a:t>', 'value': '</a:t>
            </a:r>
            <a:r>
              <a:rPr lang="en-US" dirty="0" err="1"/>
              <a:t>cookieValue</a:t>
            </a:r>
            <a:r>
              <a:rPr lang="en-US" dirty="0" smtClean="0"/>
              <a:t>'}).</a:t>
            </a:r>
          </a:p>
          <a:p>
            <a:pPr lvl="3"/>
            <a:r>
              <a:rPr lang="en-US" dirty="0" smtClean="0"/>
              <a:t>Ex: </a:t>
            </a:r>
          </a:p>
          <a:p>
            <a:pPr lvl="4"/>
            <a:r>
              <a:rPr lang="en-US" dirty="0" err="1" smtClean="0"/>
              <a:t>driver.add_cookie</a:t>
            </a:r>
            <a:r>
              <a:rPr lang="en-US" dirty="0"/>
              <a:t>({'name': '</a:t>
            </a:r>
            <a:r>
              <a:rPr lang="en-US" dirty="0" err="1"/>
              <a:t>mouse_speed</a:t>
            </a:r>
            <a:r>
              <a:rPr lang="en-US" dirty="0"/>
              <a:t>', 'value': 200</a:t>
            </a:r>
            <a:r>
              <a:rPr lang="en-US" dirty="0" smtClean="0"/>
              <a:t>})</a:t>
            </a:r>
          </a:p>
          <a:p>
            <a:pPr lvl="4"/>
            <a:r>
              <a:rPr lang="en-US" dirty="0" err="1"/>
              <a:t>driver.add_cookie</a:t>
            </a:r>
            <a:r>
              <a:rPr lang="en-US" dirty="0"/>
              <a:t>({'name': '</a:t>
            </a:r>
            <a:r>
              <a:rPr lang="en-US" dirty="0" err="1"/>
              <a:t>command_delay</a:t>
            </a:r>
            <a:r>
              <a:rPr lang="en-US" dirty="0"/>
              <a:t>', 'value': 2.5</a:t>
            </a:r>
            <a:r>
              <a:rPr lang="en-US" dirty="0" smtClean="0"/>
              <a:t>})</a:t>
            </a:r>
          </a:p>
          <a:p>
            <a:pPr marL="1371600" lvl="3" indent="0">
              <a:buNone/>
            </a:pPr>
            <a:endParaRPr lang="en-US" dirty="0"/>
          </a:p>
          <a:p>
            <a:pPr lvl="1"/>
            <a:r>
              <a:rPr lang="en-US" dirty="0" smtClean="0"/>
              <a:t>More feature: </a:t>
            </a:r>
          </a:p>
          <a:p>
            <a:pPr lvl="2"/>
            <a:r>
              <a:rPr lang="en-US" dirty="0" smtClean="0">
                <a:hlinkClick r:id="rId3"/>
              </a:rPr>
              <a:t>https://github.com/nmdong/robotframwork/tree/master/appium_for_mac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8201" y="660117"/>
            <a:ext cx="10515599" cy="735012"/>
          </a:xfrm>
        </p:spPr>
        <p:txBody>
          <a:bodyPr/>
          <a:lstStyle/>
          <a:p>
            <a:r>
              <a:rPr lang="en-US" dirty="0"/>
              <a:t>New Features For Scripters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driver.add_cookie({'name': 'command_delay', 'value': 2.5})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00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Sample test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E7AC574-D48A-4301-A1E5-98A94E31F82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65250"/>
            <a:ext cx="10515600" cy="2211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1009650"/>
            <a:ext cx="104203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8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Sample test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E7AC574-D48A-4301-A1E5-98A94E31F82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65250"/>
            <a:ext cx="10515600" cy="22110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Go to </a:t>
            </a:r>
            <a:r>
              <a:rPr lang="en-US" dirty="0" err="1" smtClean="0"/>
              <a:t>appiumformac</a:t>
            </a:r>
            <a:r>
              <a:rPr lang="en-US" dirty="0" smtClean="0"/>
              <a:t>\examples\</a:t>
            </a:r>
            <a:r>
              <a:rPr lang="en-US" dirty="0" err="1" smtClean="0"/>
              <a:t>Sample_Test_Run_Local_Mac</a:t>
            </a:r>
            <a:endParaRPr lang="en-US" dirty="0" smtClean="0"/>
          </a:p>
          <a:p>
            <a:r>
              <a:rPr lang="en-US" dirty="0" smtClean="0"/>
              <a:t>Take </a:t>
            </a:r>
            <a:r>
              <a:rPr lang="en-US" dirty="0" smtClean="0"/>
              <a:t>a look on this sample </a:t>
            </a:r>
            <a:r>
              <a:rPr lang="en-US" dirty="0"/>
              <a:t>test </a:t>
            </a:r>
            <a:r>
              <a:rPr lang="en-US" dirty="0"/>
              <a:t>(sample_test_calculator.py)</a:t>
            </a:r>
            <a:endParaRPr lang="en-US" dirty="0" smtClean="0"/>
          </a:p>
          <a:p>
            <a:r>
              <a:rPr lang="en-US" dirty="0" smtClean="0"/>
              <a:t>Execute and observe the results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Sample test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E7AC574-D48A-4301-A1E5-98A94E31F82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65250"/>
            <a:ext cx="10515600" cy="2211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71" y="1049216"/>
            <a:ext cx="9557657" cy="567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7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Robot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Required </a:t>
            </a:r>
            <a:r>
              <a:rPr lang="en-US" dirty="0" smtClean="0"/>
              <a:t>Software.</a:t>
            </a:r>
          </a:p>
          <a:p>
            <a:pPr lvl="1"/>
            <a:r>
              <a:rPr lang="en-US" dirty="0"/>
              <a:t>Setup </a:t>
            </a:r>
            <a:r>
              <a:rPr lang="en-US" dirty="0" err="1"/>
              <a:t>Pycharm</a:t>
            </a:r>
            <a:r>
              <a:rPr lang="en-US" dirty="0"/>
              <a:t> Community </a:t>
            </a:r>
            <a:r>
              <a:rPr lang="en-US" dirty="0" smtClean="0"/>
              <a:t>Edition.</a:t>
            </a:r>
          </a:p>
          <a:p>
            <a:pPr lvl="1"/>
            <a:r>
              <a:rPr lang="en-US" dirty="0"/>
              <a:t>Install </a:t>
            </a:r>
            <a:r>
              <a:rPr lang="en-US" dirty="0" smtClean="0"/>
              <a:t>python 2.7.x or 3.x.</a:t>
            </a:r>
          </a:p>
          <a:p>
            <a:pPr lvl="1"/>
            <a:r>
              <a:rPr lang="en-US" dirty="0"/>
              <a:t>Configuring </a:t>
            </a:r>
            <a:r>
              <a:rPr lang="en-US" dirty="0" err="1"/>
              <a:t>Pycharm</a:t>
            </a:r>
            <a:r>
              <a:rPr lang="en-US" dirty="0"/>
              <a:t> to run </a:t>
            </a:r>
            <a:r>
              <a:rPr lang="en-US" dirty="0" smtClean="0"/>
              <a:t>TCs robot.</a:t>
            </a:r>
          </a:p>
          <a:p>
            <a:r>
              <a:rPr lang="en-US" dirty="0"/>
              <a:t>Project </a:t>
            </a:r>
            <a:r>
              <a:rPr lang="en-US" dirty="0" smtClean="0"/>
              <a:t>Structure.</a:t>
            </a:r>
          </a:p>
          <a:p>
            <a:pPr lvl="1"/>
            <a:r>
              <a:rPr lang="en-US" dirty="0" smtClean="0"/>
              <a:t>UI Page.</a:t>
            </a:r>
          </a:p>
          <a:p>
            <a:pPr lvl="1"/>
            <a:r>
              <a:rPr lang="en-US" dirty="0"/>
              <a:t>Test </a:t>
            </a:r>
            <a:r>
              <a:rPr lang="en-US" dirty="0" smtClean="0"/>
              <a:t>Methods.</a:t>
            </a:r>
          </a:p>
          <a:p>
            <a:pPr lvl="1"/>
            <a:r>
              <a:rPr lang="en-US" dirty="0"/>
              <a:t>Test suite - Test </a:t>
            </a:r>
            <a:r>
              <a:rPr lang="en-US" dirty="0" smtClean="0"/>
              <a:t>case in </a:t>
            </a:r>
            <a:r>
              <a:rPr lang="en-US" dirty="0"/>
              <a:t>Robot </a:t>
            </a:r>
            <a:r>
              <a:rPr lang="en-US" dirty="0" err="1"/>
              <a:t>FrameWork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Log File in Robot </a:t>
            </a:r>
            <a:r>
              <a:rPr lang="en-US" dirty="0" err="1" smtClean="0"/>
              <a:t>FrameWork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develop </a:t>
            </a:r>
            <a:r>
              <a:rPr lang="en-US" dirty="0" smtClean="0"/>
              <a:t>Functions/TCs/</a:t>
            </a:r>
            <a:r>
              <a:rPr lang="en-US" dirty="0" err="1" smtClean="0"/>
              <a:t>TestSuite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1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Robot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Required </a:t>
            </a:r>
            <a:r>
              <a:rPr lang="en-US" dirty="0" smtClean="0"/>
              <a:t>Software.</a:t>
            </a:r>
          </a:p>
          <a:p>
            <a:pPr lvl="1"/>
            <a:r>
              <a:rPr lang="en-US" dirty="0"/>
              <a:t>Setup </a:t>
            </a:r>
            <a:r>
              <a:rPr lang="en-US" dirty="0" err="1"/>
              <a:t>Pycharm</a:t>
            </a:r>
            <a:r>
              <a:rPr lang="en-US" dirty="0"/>
              <a:t> Community </a:t>
            </a:r>
            <a:r>
              <a:rPr lang="en-US" dirty="0" smtClean="0"/>
              <a:t>Edition.</a:t>
            </a:r>
          </a:p>
          <a:p>
            <a:pPr lvl="1"/>
            <a:r>
              <a:rPr lang="en-US" dirty="0"/>
              <a:t>Install </a:t>
            </a:r>
            <a:r>
              <a:rPr lang="en-US" dirty="0" smtClean="0"/>
              <a:t>python 2.7.x or 3.x.</a:t>
            </a:r>
          </a:p>
          <a:p>
            <a:pPr lvl="1"/>
            <a:r>
              <a:rPr lang="en-US" dirty="0"/>
              <a:t>Configuring </a:t>
            </a:r>
            <a:r>
              <a:rPr lang="en-US" dirty="0" err="1"/>
              <a:t>Pycharm</a:t>
            </a:r>
            <a:r>
              <a:rPr lang="en-US" dirty="0"/>
              <a:t> to run </a:t>
            </a:r>
            <a:r>
              <a:rPr lang="en-US" dirty="0" smtClean="0"/>
              <a:t>TCs robot.</a:t>
            </a:r>
          </a:p>
          <a:p>
            <a:r>
              <a:rPr lang="en-US" dirty="0"/>
              <a:t>Project </a:t>
            </a:r>
            <a:r>
              <a:rPr lang="en-US" dirty="0" smtClean="0"/>
              <a:t>Structure.</a:t>
            </a:r>
          </a:p>
          <a:p>
            <a:pPr lvl="1"/>
            <a:r>
              <a:rPr lang="en-US" dirty="0" smtClean="0"/>
              <a:t>UI Page.</a:t>
            </a:r>
          </a:p>
          <a:p>
            <a:pPr lvl="1"/>
            <a:r>
              <a:rPr lang="en-US" dirty="0"/>
              <a:t>Test </a:t>
            </a:r>
            <a:r>
              <a:rPr lang="en-US" dirty="0" smtClean="0"/>
              <a:t>Methods.</a:t>
            </a:r>
          </a:p>
          <a:p>
            <a:pPr lvl="1"/>
            <a:r>
              <a:rPr lang="en-US" dirty="0"/>
              <a:t>Test suite - Test </a:t>
            </a:r>
            <a:r>
              <a:rPr lang="en-US" dirty="0" smtClean="0"/>
              <a:t>case in </a:t>
            </a:r>
            <a:r>
              <a:rPr lang="en-US" dirty="0"/>
              <a:t>Robot </a:t>
            </a:r>
            <a:r>
              <a:rPr lang="en-US" dirty="0" err="1"/>
              <a:t>FrameWork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Log File in Robot </a:t>
            </a:r>
            <a:r>
              <a:rPr lang="en-US" dirty="0" err="1" smtClean="0"/>
              <a:t>FrameWork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develop </a:t>
            </a:r>
            <a:r>
              <a:rPr lang="en-US" dirty="0" smtClean="0"/>
              <a:t>Functions/TCs/</a:t>
            </a:r>
            <a:r>
              <a:rPr lang="en-US" dirty="0" err="1" smtClean="0"/>
              <a:t>TestSuite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1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Robot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5250"/>
            <a:ext cx="10515600" cy="2292350"/>
          </a:xfrm>
        </p:spPr>
        <p:txBody>
          <a:bodyPr/>
          <a:lstStyle/>
          <a:p>
            <a:r>
              <a:rPr lang="en-US" dirty="0"/>
              <a:t>Setup </a:t>
            </a:r>
            <a:r>
              <a:rPr lang="en-US" dirty="0" err="1"/>
              <a:t>Pycharm</a:t>
            </a:r>
            <a:r>
              <a:rPr lang="en-US" dirty="0"/>
              <a:t> Community </a:t>
            </a:r>
            <a:r>
              <a:rPr lang="en-US" dirty="0" smtClean="0"/>
              <a:t>Edition.</a:t>
            </a:r>
          </a:p>
          <a:p>
            <a:pPr lvl="1"/>
            <a:r>
              <a:rPr lang="pl-PL" dirty="0"/>
              <a:t>Go to </a:t>
            </a:r>
            <a:r>
              <a:rPr lang="pl-PL" dirty="0">
                <a:hlinkClick r:id="rId2"/>
              </a:rPr>
              <a:t>https://www.jetbrains.com/pycharm/download/#section=windows</a:t>
            </a:r>
            <a:r>
              <a:rPr lang="pl-PL" dirty="0" smtClean="0"/>
              <a:t>.</a:t>
            </a:r>
            <a:endParaRPr lang="en-US" dirty="0" smtClean="0"/>
          </a:p>
          <a:p>
            <a:pPr lvl="1"/>
            <a:r>
              <a:rPr lang="en-US" dirty="0"/>
              <a:t>Download </a:t>
            </a:r>
            <a:r>
              <a:rPr lang="en-US" dirty="0" err="1"/>
              <a:t>PyCharm</a:t>
            </a:r>
            <a:r>
              <a:rPr lang="en-US" dirty="0"/>
              <a:t> community </a:t>
            </a:r>
            <a:r>
              <a:rPr lang="en-US" dirty="0" smtClean="0"/>
              <a:t>edition.</a:t>
            </a:r>
          </a:p>
          <a:p>
            <a:pPr lvl="1"/>
            <a:r>
              <a:rPr lang="en-US" dirty="0"/>
              <a:t>While installing, make sure to have following options </a:t>
            </a:r>
            <a:r>
              <a:rPr lang="en-US" dirty="0" smtClean="0"/>
              <a:t>checked.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Installing Required Software.</a:t>
            </a:r>
          </a:p>
        </p:txBody>
      </p:sp>
      <p:pic>
        <p:nvPicPr>
          <p:cNvPr id="2050" name="Picture 2" descr="Káº¿t quáº£ hÃ¬nh áº£nh cho pycharm set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636" y="3460381"/>
            <a:ext cx="4942727" cy="278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97219" y="6197036"/>
            <a:ext cx="4197559" cy="4996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007AC2"/>
                </a:solidFill>
              </a:rPr>
              <a:t>Setup </a:t>
            </a:r>
            <a:r>
              <a:rPr lang="en-US" sz="2400" dirty="0" err="1">
                <a:solidFill>
                  <a:srgbClr val="007AC2"/>
                </a:solidFill>
              </a:rPr>
              <a:t>Pycharm</a:t>
            </a:r>
            <a:r>
              <a:rPr lang="en-US" sz="2400" dirty="0">
                <a:solidFill>
                  <a:srgbClr val="007AC2"/>
                </a:solidFill>
              </a:rPr>
              <a:t> Community Edition</a:t>
            </a:r>
          </a:p>
        </p:txBody>
      </p:sp>
    </p:spTree>
    <p:extLst>
      <p:ext uri="{BB962C8B-B14F-4D97-AF65-F5344CB8AC3E}">
        <p14:creationId xmlns:p14="http://schemas.microsoft.com/office/powerpoint/2010/main" val="293546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Robot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5249"/>
            <a:ext cx="10515600" cy="4587315"/>
          </a:xfrm>
        </p:spPr>
        <p:txBody>
          <a:bodyPr>
            <a:normAutofit/>
          </a:bodyPr>
          <a:lstStyle/>
          <a:p>
            <a:r>
              <a:rPr lang="en-US" dirty="0"/>
              <a:t>Install python 2.7.x or 3.x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Go to following link: </a:t>
            </a:r>
            <a:r>
              <a:rPr lang="en-US" dirty="0">
                <a:hlinkClick r:id="rId3"/>
              </a:rPr>
              <a:t>https://www.python.org/downloads 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Install </a:t>
            </a:r>
            <a:r>
              <a:rPr lang="en-US" dirty="0"/>
              <a:t>python and make sure that python is in environment </a:t>
            </a:r>
            <a:r>
              <a:rPr lang="en-US" dirty="0" smtClean="0"/>
              <a:t>variables.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robotframework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Using pip: </a:t>
            </a:r>
            <a:r>
              <a:rPr lang="en-US" i="1" dirty="0"/>
              <a:t>pip install </a:t>
            </a:r>
            <a:r>
              <a:rPr lang="en-US" i="1" dirty="0" err="1"/>
              <a:t>robotframework</a:t>
            </a:r>
            <a:endParaRPr lang="en-US" i="1" dirty="0" smtClean="0"/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Installing Required Software.</a:t>
            </a:r>
          </a:p>
        </p:txBody>
      </p:sp>
    </p:spTree>
    <p:extLst>
      <p:ext uri="{BB962C8B-B14F-4D97-AF65-F5344CB8AC3E}">
        <p14:creationId xmlns:p14="http://schemas.microsoft.com/office/powerpoint/2010/main" val="30080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Duration</a:t>
            </a:r>
            <a:r>
              <a:rPr lang="en-US" dirty="0"/>
              <a:t>: </a:t>
            </a:r>
            <a:r>
              <a:rPr lang="en-US" dirty="0" smtClean="0"/>
              <a:t>3 hours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E7AC574-D48A-4301-A1E5-98A94E31F82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40"/>
            <a:ext cx="10649989" cy="509343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Prerequisites:</a:t>
            </a:r>
          </a:p>
          <a:p>
            <a:pPr lvl="1"/>
            <a:r>
              <a:rPr lang="en-US" dirty="0" smtClean="0"/>
              <a:t>Have experiences on Robot Framework, Selenium and Python</a:t>
            </a:r>
          </a:p>
          <a:p>
            <a:pPr lvl="1"/>
            <a:r>
              <a:rPr lang="en-US" dirty="0"/>
              <a:t>Running: Mac OS X 10.7 or later</a:t>
            </a:r>
            <a:r>
              <a:rPr lang="en-US" dirty="0" smtClean="0"/>
              <a:t>. </a:t>
            </a:r>
          </a:p>
          <a:p>
            <a:pPr lvl="1"/>
            <a:r>
              <a:rPr lang="en-US" dirty="0"/>
              <a:t>Building: </a:t>
            </a:r>
            <a:r>
              <a:rPr lang="en-US" dirty="0" err="1"/>
              <a:t>Xcode</a:t>
            </a:r>
            <a:r>
              <a:rPr lang="en-US" dirty="0"/>
              <a:t> 7.2.1 or </a:t>
            </a:r>
            <a:r>
              <a:rPr lang="en-US" dirty="0" smtClean="0"/>
              <a:t>later ( </a:t>
            </a:r>
            <a:r>
              <a:rPr lang="en-US" dirty="0" err="1" smtClean="0"/>
              <a:t>Xcode</a:t>
            </a:r>
            <a:r>
              <a:rPr lang="en-US" dirty="0" smtClean="0"/>
              <a:t> 10.1).</a:t>
            </a:r>
          </a:p>
          <a:p>
            <a:pPr lvl="1"/>
            <a:r>
              <a:rPr lang="en-US" dirty="0"/>
              <a:t>Download </a:t>
            </a:r>
            <a:r>
              <a:rPr lang="en-US" dirty="0" smtClean="0"/>
              <a:t>project: </a:t>
            </a:r>
            <a:r>
              <a:rPr lang="en-US" dirty="0" smtClean="0">
                <a:hlinkClick r:id="rId3"/>
              </a:rPr>
              <a:t>https://github.com/nmdong/robotframwork</a:t>
            </a:r>
            <a:endParaRPr lang="en-US" dirty="0" smtClean="0"/>
          </a:p>
          <a:p>
            <a:r>
              <a:rPr lang="en-US" dirty="0" err="1" smtClean="0"/>
              <a:t>Appium</a:t>
            </a:r>
            <a:r>
              <a:rPr lang="en-US" dirty="0" smtClean="0"/>
              <a:t> for Mac:</a:t>
            </a:r>
          </a:p>
          <a:p>
            <a:pPr lvl="1"/>
            <a:r>
              <a:rPr lang="en-US" dirty="0" smtClean="0"/>
              <a:t>Overview </a:t>
            </a:r>
            <a:r>
              <a:rPr lang="en-US" dirty="0" err="1" smtClean="0"/>
              <a:t>Appium</a:t>
            </a:r>
            <a:r>
              <a:rPr lang="en-US" dirty="0" smtClean="0"/>
              <a:t> for Mac.</a:t>
            </a:r>
          </a:p>
          <a:p>
            <a:pPr lvl="1"/>
            <a:r>
              <a:rPr lang="en-US" dirty="0" smtClean="0"/>
              <a:t>Installation.</a:t>
            </a:r>
          </a:p>
          <a:p>
            <a:pPr lvl="1"/>
            <a:r>
              <a:rPr lang="en-US" dirty="0"/>
              <a:t>New Features For </a:t>
            </a:r>
            <a:r>
              <a:rPr lang="en-US" dirty="0" smtClean="0"/>
              <a:t>Scripters.</a:t>
            </a:r>
          </a:p>
          <a:p>
            <a:pPr lvl="1"/>
            <a:r>
              <a:rPr lang="en-US" dirty="0"/>
              <a:t>How to develop </a:t>
            </a:r>
            <a:r>
              <a:rPr lang="en-US" dirty="0" smtClean="0"/>
              <a:t>TCs/</a:t>
            </a:r>
            <a:r>
              <a:rPr lang="en-US" dirty="0" err="1" smtClean="0"/>
              <a:t>TestSuite</a:t>
            </a:r>
            <a:r>
              <a:rPr lang="en-US" dirty="0" smtClean="0"/>
              <a:t>: </a:t>
            </a:r>
            <a:r>
              <a:rPr lang="en-US" dirty="0"/>
              <a:t>Inspect </a:t>
            </a:r>
            <a:r>
              <a:rPr lang="en-US" dirty="0" err="1"/>
              <a:t>Obj</a:t>
            </a:r>
            <a:r>
              <a:rPr lang="en-US" dirty="0"/>
              <a:t> - POM - Test suite </a:t>
            </a:r>
            <a:r>
              <a:rPr lang="en-US" dirty="0" smtClean="0"/>
              <a:t>- Test </a:t>
            </a:r>
            <a:r>
              <a:rPr lang="en-US" dirty="0"/>
              <a:t>case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Code demo.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586133" y="1575532"/>
            <a:ext cx="3624195" cy="488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Blip>
                <a:blip r:embed="rId4"/>
              </a:buBlip>
              <a:defRPr sz="2400" kern="1200">
                <a:solidFill>
                  <a:srgbClr val="007AC2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SzPct val="120000"/>
              <a:buFont typeface="Century Gothic" panose="020B0502020202020204" pitchFamily="34" charset="0"/>
              <a:buChar char="■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7C6F9"/>
              </a:buClr>
              <a:buSzPct val="80000"/>
              <a:buFont typeface="Arial" panose="020B0604020202020204" pitchFamily="34" charset="0"/>
              <a:buChar char="►"/>
              <a:defRPr sz="1600" kern="1200" baseline="0">
                <a:solidFill>
                  <a:srgbClr val="007AC2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 typeface="Century Gothic" panose="020B0502020202020204" pitchFamily="34" charset="0"/>
              <a:buChar char="●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2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Robot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9091"/>
            <a:ext cx="10515600" cy="723970"/>
          </a:xfrm>
        </p:spPr>
        <p:txBody>
          <a:bodyPr>
            <a:normAutofit/>
          </a:bodyPr>
          <a:lstStyle/>
          <a:p>
            <a:r>
              <a:rPr lang="en-US" dirty="0" smtClean="0"/>
              <a:t>Run TCs robot in </a:t>
            </a:r>
            <a:r>
              <a:rPr lang="en-US" dirty="0" err="1" smtClean="0"/>
              <a:t>Pycharm</a:t>
            </a:r>
            <a:r>
              <a:rPr lang="en-US" dirty="0" smtClean="0"/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Installing Required Software.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151" y="1416909"/>
            <a:ext cx="9280053" cy="5280454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2245035" y="1655102"/>
            <a:ext cx="868868" cy="2488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922357" y="2211091"/>
            <a:ext cx="2112893" cy="9372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87649" y="2186790"/>
            <a:ext cx="3816307" cy="268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187651" y="2651860"/>
            <a:ext cx="3906922" cy="197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187651" y="2873698"/>
            <a:ext cx="3906922" cy="173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87648" y="3878609"/>
            <a:ext cx="4870751" cy="240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187648" y="3432778"/>
            <a:ext cx="5109649" cy="233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911765" y="1792269"/>
            <a:ext cx="4335326" cy="40534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Click on ‘+’ to create new configuration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5187648" y="1750460"/>
            <a:ext cx="2775505" cy="40687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algn="ctr">
              <a:lnSpc>
                <a:spcPct val="150000"/>
              </a:lnSpc>
            </a:pPr>
            <a:r>
              <a:rPr lang="en-US" sz="2400" dirty="0" err="1" smtClean="0"/>
              <a:t>Testsuites</a:t>
            </a:r>
            <a:r>
              <a:rPr lang="en-US" sz="2400" dirty="0" smtClean="0"/>
              <a:t> </a:t>
            </a:r>
            <a:r>
              <a:rPr lang="en-US" sz="2400" dirty="0"/>
              <a:t>N</a:t>
            </a:r>
            <a:r>
              <a:rPr lang="en-US" sz="2400" dirty="0" smtClean="0"/>
              <a:t>ame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5187648" y="2176587"/>
            <a:ext cx="4335326" cy="48432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Choose ‘Module name’ and write ‘robot’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5192337" y="2364917"/>
            <a:ext cx="4866062" cy="48810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The name of the robot file you want to run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5187648" y="2904347"/>
            <a:ext cx="4297302" cy="50468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The python interpreter which will be use</a:t>
            </a:r>
            <a:endParaRPr lang="en-US" sz="2400" dirty="0"/>
          </a:p>
        </p:txBody>
      </p:sp>
      <p:sp>
        <p:nvSpPr>
          <p:cNvPr id="41" name="Rectangle 40"/>
          <p:cNvSpPr/>
          <p:nvPr/>
        </p:nvSpPr>
        <p:spPr>
          <a:xfrm>
            <a:off x="5187648" y="2916826"/>
            <a:ext cx="4870751" cy="932325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Working Directory, this should be the path where you robot file resides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979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Object Model (POM)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E7AC574-D48A-4301-A1E5-98A94E31F82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76554" y="6106549"/>
            <a:ext cx="4197559" cy="4996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007AC2"/>
                </a:solidFill>
              </a:rPr>
              <a:t>Project demo</a:t>
            </a:r>
            <a:endParaRPr lang="en-US" sz="2400" dirty="0">
              <a:solidFill>
                <a:srgbClr val="007AC2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9676" y="963827"/>
            <a:ext cx="6647935" cy="5250748"/>
          </a:xfrm>
          <a:prstGeom prst="rect">
            <a:avLst/>
          </a:prstGeom>
        </p:spPr>
      </p:pic>
      <p:sp>
        <p:nvSpPr>
          <p:cNvPr id="14" name="Left Arrow 13"/>
          <p:cNvSpPr/>
          <p:nvPr/>
        </p:nvSpPr>
        <p:spPr>
          <a:xfrm>
            <a:off x="5692585" y="1772680"/>
            <a:ext cx="3531870" cy="12573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Methods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138615" y="2001795"/>
            <a:ext cx="2436717" cy="799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0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Object Model (POM)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E7AC574-D48A-4301-A1E5-98A94E31F82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76554" y="6106549"/>
            <a:ext cx="4197559" cy="4996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007AC2"/>
                </a:solidFill>
              </a:rPr>
              <a:t>Project demo</a:t>
            </a:r>
            <a:endParaRPr lang="en-US" sz="2400" dirty="0">
              <a:solidFill>
                <a:srgbClr val="007AC2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9676" y="963827"/>
            <a:ext cx="6647935" cy="5250748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>
          <a:xfrm>
            <a:off x="5730872" y="2740628"/>
            <a:ext cx="3531870" cy="12573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UI page for POM classes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38615" y="2907961"/>
            <a:ext cx="2436717" cy="9226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2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Object Model (POM)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E7AC574-D48A-4301-A1E5-98A94E31F82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76554" y="6106549"/>
            <a:ext cx="4197559" cy="4996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007AC2"/>
                </a:solidFill>
              </a:rPr>
              <a:t>Project demo</a:t>
            </a:r>
            <a:endParaRPr lang="en-US" sz="2400" dirty="0">
              <a:solidFill>
                <a:srgbClr val="007AC2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9676" y="963827"/>
            <a:ext cx="6647935" cy="5250748"/>
          </a:xfrm>
          <a:prstGeom prst="rect">
            <a:avLst/>
          </a:prstGeom>
        </p:spPr>
      </p:pic>
      <p:sp>
        <p:nvSpPr>
          <p:cNvPr id="12" name="Left Arrow 11"/>
          <p:cNvSpPr/>
          <p:nvPr/>
        </p:nvSpPr>
        <p:spPr>
          <a:xfrm>
            <a:off x="5730872" y="4705352"/>
            <a:ext cx="3531870" cy="12573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suite - Test case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38615" y="5000367"/>
            <a:ext cx="2436717" cy="667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8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3191" y="870619"/>
            <a:ext cx="6929706" cy="53448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Object Model (POM)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E7AC574-D48A-4301-A1E5-98A94E31F829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76554" y="6106549"/>
            <a:ext cx="4197559" cy="4996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007AC2"/>
                </a:solidFill>
              </a:rPr>
              <a:t>Project demo</a:t>
            </a:r>
            <a:endParaRPr lang="en-US" sz="2400" dirty="0">
              <a:solidFill>
                <a:srgbClr val="007AC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57385" y="4588476"/>
            <a:ext cx="2240691" cy="502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5443528" y="4211080"/>
            <a:ext cx="3057921" cy="12573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File in Robot </a:t>
            </a:r>
            <a:r>
              <a:rPr lang="en-US" dirty="0" err="1" smtClean="0"/>
              <a:t>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7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Object Model (POM)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Sample test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E7AC574-D48A-4301-A1E5-98A94E31F82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65250"/>
            <a:ext cx="10515600" cy="4771390"/>
          </a:xfrm>
        </p:spPr>
        <p:txBody>
          <a:bodyPr>
            <a:normAutofit/>
          </a:bodyPr>
          <a:lstStyle/>
          <a:p>
            <a:r>
              <a:rPr lang="en-US" dirty="0" smtClean="0"/>
              <a:t>Go to </a:t>
            </a:r>
            <a:r>
              <a:rPr lang="en-US" dirty="0" err="1" smtClean="0"/>
              <a:t>Robot_web_tesing</a:t>
            </a:r>
            <a:r>
              <a:rPr lang="en-US" dirty="0" smtClean="0"/>
              <a:t> &gt; </a:t>
            </a:r>
            <a:r>
              <a:rPr lang="en-US" dirty="0" err="1" smtClean="0"/>
              <a:t>pom</a:t>
            </a:r>
            <a:r>
              <a:rPr lang="en-US" dirty="0" smtClean="0"/>
              <a:t> and </a:t>
            </a:r>
            <a:r>
              <a:rPr lang="en-US" dirty="0" err="1" smtClean="0"/>
              <a:t>sample_suite</a:t>
            </a:r>
            <a:endParaRPr lang="en-US" dirty="0" smtClean="0"/>
          </a:p>
          <a:p>
            <a:r>
              <a:rPr lang="en-US" dirty="0" smtClean="0"/>
              <a:t>Take a look on test scripts</a:t>
            </a:r>
          </a:p>
          <a:p>
            <a:r>
              <a:rPr lang="en-US" dirty="0" smtClean="0"/>
              <a:t>Execute and observe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40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Object Model (POM)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Sample test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E7AC574-D48A-4301-A1E5-98A94E31F829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0967" y="944495"/>
            <a:ext cx="9410066" cy="535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8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Framework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458" y="1238522"/>
            <a:ext cx="64389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2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728721" y="2957514"/>
            <a:ext cx="490728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400" b="1" dirty="0">
                <a:solidFill>
                  <a:srgbClr val="00B0F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!</a:t>
            </a:r>
            <a:endParaRPr lang="en-US" altLang="en-US" sz="5400" dirty="0">
              <a:solidFill>
                <a:srgbClr val="00B0F0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972225" y="5270336"/>
            <a:ext cx="3798887" cy="922337"/>
            <a:chOff x="852093" y="4548688"/>
            <a:chExt cx="5669954" cy="997711"/>
          </a:xfrm>
        </p:grpSpPr>
        <p:sp>
          <p:nvSpPr>
            <p:cNvPr id="4" name="TextBox 3"/>
            <p:cNvSpPr txBox="1"/>
            <p:nvPr/>
          </p:nvSpPr>
          <p:spPr>
            <a:xfrm>
              <a:off x="2463279" y="4548688"/>
              <a:ext cx="4058768" cy="9977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8 3997-8000</a:t>
              </a:r>
            </a:p>
            <a:p>
              <a:pPr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+84 908-676-212</a:t>
              </a:r>
            </a:p>
            <a:p>
              <a:pPr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8 3990-3303</a:t>
              </a:r>
            </a:p>
            <a:p>
              <a:pPr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sales@tmasolutions.com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52093" y="4548688"/>
              <a:ext cx="1727286" cy="9977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Tel:</a:t>
              </a:r>
            </a:p>
            <a:p>
              <a:pPr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Mobile:</a:t>
              </a:r>
            </a:p>
            <a:p>
              <a:pPr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Fax:</a:t>
              </a:r>
            </a:p>
            <a:p>
              <a:pPr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Email: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863678" y="5270336"/>
            <a:ext cx="4452937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North America number:</a:t>
            </a:r>
          </a:p>
          <a:p>
            <a:pPr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Australia number:</a:t>
            </a:r>
          </a:p>
          <a:p>
            <a:pPr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Japan number:</a:t>
            </a:r>
          </a:p>
          <a:p>
            <a:pPr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Website: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90939" y="5270336"/>
            <a:ext cx="2317750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+ 1 802-735-1392</a:t>
            </a:r>
          </a:p>
          <a:p>
            <a:pPr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+ 61 414-734-277</a:t>
            </a:r>
          </a:p>
          <a:p>
            <a:pPr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+81 3-6432-4994</a:t>
            </a:r>
          </a:p>
          <a:p>
            <a:pPr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www.tmasolutions.com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079" y="1347163"/>
            <a:ext cx="2568339" cy="119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4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Appium</a:t>
            </a:r>
            <a:r>
              <a:rPr lang="en-US" dirty="0"/>
              <a:t> For </a:t>
            </a:r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8994"/>
            <a:ext cx="10515600" cy="4883150"/>
          </a:xfrm>
        </p:spPr>
        <p:txBody>
          <a:bodyPr/>
          <a:lstStyle/>
          <a:p>
            <a:r>
              <a:rPr lang="en-US" dirty="0" err="1"/>
              <a:t>Appium</a:t>
            </a:r>
            <a:r>
              <a:rPr lang="en-US" dirty="0"/>
              <a:t> for Mac can control the native user interface of Mac applications using Selenium / </a:t>
            </a:r>
            <a:r>
              <a:rPr lang="en-US" dirty="0" err="1"/>
              <a:t>WebDriver</a:t>
            </a:r>
            <a:r>
              <a:rPr lang="en-US" dirty="0"/>
              <a:t> and the OS X Accessibility API.</a:t>
            </a:r>
          </a:p>
          <a:p>
            <a:r>
              <a:rPr lang="en-US" dirty="0"/>
              <a:t>More details:  </a:t>
            </a:r>
            <a:r>
              <a:rPr lang="en-US" dirty="0">
                <a:hlinkClick r:id="rId3"/>
              </a:rPr>
              <a:t>https://github.com/appium/appium-for-mac#installation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8201" y="660117"/>
            <a:ext cx="10515599" cy="735012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841" y="2961409"/>
            <a:ext cx="3017034" cy="28678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33704" y="5905079"/>
            <a:ext cx="4197559" cy="4996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algn="ctr">
              <a:lnSpc>
                <a:spcPct val="150000"/>
              </a:lnSpc>
            </a:pPr>
            <a:r>
              <a:rPr lang="en-US" sz="2400" dirty="0" err="1">
                <a:solidFill>
                  <a:srgbClr val="007AC2"/>
                </a:solidFill>
              </a:rPr>
              <a:t>AppiumForMac.app</a:t>
            </a:r>
            <a:r>
              <a:rPr lang="en-US" sz="2400" dirty="0">
                <a:solidFill>
                  <a:srgbClr val="007AC2"/>
                </a:solidFill>
              </a:rPr>
              <a:t>  / </a:t>
            </a:r>
            <a:r>
              <a:rPr lang="en-US" sz="2400" dirty="0" err="1">
                <a:solidFill>
                  <a:srgbClr val="007AC2"/>
                </a:solidFill>
              </a:rPr>
              <a:t>macOS</a:t>
            </a:r>
            <a:endParaRPr lang="en-US" sz="2400" dirty="0">
              <a:solidFill>
                <a:srgbClr val="007A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4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Appium</a:t>
            </a:r>
            <a:r>
              <a:rPr lang="en-US" dirty="0"/>
              <a:t> For </a:t>
            </a:r>
            <a:r>
              <a:rPr lang="en-US" dirty="0" smtClean="0"/>
              <a:t>Mac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2596" y="2015413"/>
            <a:ext cx="8766808" cy="32494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8201" y="660117"/>
            <a:ext cx="10515599" cy="735012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err="1"/>
              <a:t>WebDriver</a:t>
            </a:r>
            <a:r>
              <a:rPr lang="en-US" dirty="0"/>
              <a:t> perspective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681" y="2951230"/>
            <a:ext cx="2920237" cy="13778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4714" y="2951230"/>
            <a:ext cx="2889754" cy="13778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04515" y="4167305"/>
            <a:ext cx="2182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JSON</a:t>
            </a:r>
            <a:endParaRPr lang="en-US" sz="2400" dirty="0"/>
          </a:p>
          <a:p>
            <a:pPr algn="ctr"/>
            <a:r>
              <a:rPr lang="en-US" sz="2400" dirty="0"/>
              <a:t>wire </a:t>
            </a:r>
            <a:r>
              <a:rPr lang="en-US" sz="2400" dirty="0" smtClean="0"/>
              <a:t>protocol</a:t>
            </a:r>
          </a:p>
          <a:p>
            <a:pPr algn="ctr"/>
            <a:r>
              <a:rPr lang="en-US" sz="2400" dirty="0" smtClean="0"/>
              <a:t>(HTTP REST API)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284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Appium</a:t>
            </a:r>
            <a:r>
              <a:rPr lang="en-US" dirty="0"/>
              <a:t> For Mac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look inside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210840" y="1723847"/>
            <a:ext cx="4568504" cy="4203368"/>
            <a:chOff x="4210840" y="1723847"/>
            <a:chExt cx="4568504" cy="4203368"/>
          </a:xfrm>
        </p:grpSpPr>
        <p:sp>
          <p:nvSpPr>
            <p:cNvPr id="6" name="Rounded Rectangle 5"/>
            <p:cNvSpPr/>
            <p:nvPr/>
          </p:nvSpPr>
          <p:spPr>
            <a:xfrm>
              <a:off x="4210840" y="1723847"/>
              <a:ext cx="4568504" cy="4203368"/>
            </a:xfrm>
            <a:prstGeom prst="roundRect">
              <a:avLst>
                <a:gd name="adj" fmla="val 5084"/>
              </a:avLst>
            </a:prstGeom>
            <a:gradFill rotWithShape="1">
              <a:gsLst>
                <a:gs pos="0">
                  <a:srgbClr val="8064A2">
                    <a:tint val="100000"/>
                    <a:shade val="100000"/>
                    <a:satMod val="130000"/>
                  </a:srgbClr>
                </a:gs>
                <a:gs pos="100000">
                  <a:srgbClr val="8064A2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7" name="Picture 6" descr="OS X framework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4844" y="3173174"/>
              <a:ext cx="1099297" cy="955464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7480691" y="2467964"/>
              <a:ext cx="12447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PFAssistive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Framework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4612189" y="2255648"/>
              <a:ext cx="2194486" cy="657036"/>
            </a:xfrm>
            <a:prstGeom prst="roundRect">
              <a:avLst>
                <a:gd name="adj" fmla="val 11245"/>
              </a:avLst>
            </a:prstGeom>
            <a:solidFill>
              <a:schemeClr val="tx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28182" y="2402529"/>
              <a:ext cx="2194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CocoaHTTPServer</a:t>
              </a:r>
              <a:endParaRPr 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612189" y="3107549"/>
              <a:ext cx="2194486" cy="2463403"/>
            </a:xfrm>
            <a:prstGeom prst="roundRect">
              <a:avLst>
                <a:gd name="adj" fmla="val 3680"/>
              </a:avLst>
            </a:prstGeom>
            <a:solidFill>
              <a:schemeClr val="tx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20586" y="3882442"/>
              <a:ext cx="21944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WebDriver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r>
                <a:rPr lang="en-US" dirty="0" smtClean="0">
                  <a:solidFill>
                    <a:schemeClr val="bg1"/>
                  </a:solidFill>
                </a:rPr>
                <a:t>ommand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handlers</a:t>
              </a:r>
            </a:p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6810794" y="3376586"/>
              <a:ext cx="878778" cy="548640"/>
            </a:xfrm>
            <a:prstGeom prst="rightArrow">
              <a:avLst/>
            </a:prstGeom>
            <a:solidFill>
              <a:srgbClr val="6FA2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098822" y="2830259"/>
            <a:ext cx="1025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JSON</a:t>
            </a:r>
            <a:endParaRPr lang="en-US" dirty="0"/>
          </a:p>
          <a:p>
            <a:pPr algn="ctr"/>
            <a:r>
              <a:rPr lang="en-US" dirty="0"/>
              <a:t>w</a:t>
            </a:r>
            <a:r>
              <a:rPr lang="en-US" dirty="0" smtClean="0"/>
              <a:t>ire</a:t>
            </a:r>
          </a:p>
          <a:p>
            <a:pPr algn="ctr"/>
            <a:r>
              <a:rPr lang="en-US" dirty="0" smtClean="0"/>
              <a:t> protocol</a:t>
            </a:r>
            <a:endParaRPr lang="en-US" dirty="0"/>
          </a:p>
        </p:txBody>
      </p:sp>
      <p:pic>
        <p:nvPicPr>
          <p:cNvPr id="15" name="Picture 14" descr="testing-selenium-examples-3-638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38" y="2129031"/>
            <a:ext cx="2299602" cy="332681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6" name="Right Arrow 15"/>
          <p:cNvSpPr/>
          <p:nvPr/>
        </p:nvSpPr>
        <p:spPr>
          <a:xfrm>
            <a:off x="2978140" y="2313598"/>
            <a:ext cx="1622174" cy="548640"/>
          </a:xfrm>
          <a:prstGeom prst="rightArrow">
            <a:avLst/>
          </a:prstGeom>
          <a:solidFill>
            <a:srgbClr val="6FA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Mac O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525" y="3125009"/>
            <a:ext cx="1068057" cy="1043372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8514616" y="3396826"/>
            <a:ext cx="1888099" cy="548640"/>
          </a:xfrm>
          <a:prstGeom prst="rightArrow">
            <a:avLst/>
          </a:prstGeom>
          <a:solidFill>
            <a:srgbClr val="6FA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875879" y="2475581"/>
            <a:ext cx="1322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macOS</a:t>
            </a:r>
          </a:p>
          <a:p>
            <a:pPr algn="ctr"/>
            <a:r>
              <a:rPr lang="en-US" dirty="0" smtClean="0"/>
              <a:t>Accessibility</a:t>
            </a:r>
          </a:p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6808683" y="4647471"/>
            <a:ext cx="3585635" cy="548640"/>
          </a:xfrm>
          <a:prstGeom prst="rightArrow">
            <a:avLst/>
          </a:prstGeom>
          <a:solidFill>
            <a:srgbClr val="6FA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909542" y="5122635"/>
            <a:ext cx="1255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macOS</a:t>
            </a:r>
          </a:p>
          <a:p>
            <a:pPr algn="ctr"/>
            <a:r>
              <a:rPr lang="en-US" dirty="0" smtClean="0"/>
              <a:t>mouse/</a:t>
            </a:r>
            <a:r>
              <a:rPr lang="en-US" dirty="0" err="1" smtClean="0"/>
              <a:t>kbd</a:t>
            </a:r>
            <a:endParaRPr lang="en-US" dirty="0" smtClean="0"/>
          </a:p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2715" y="4471674"/>
            <a:ext cx="1264682" cy="9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Appium</a:t>
            </a:r>
            <a:r>
              <a:rPr lang="en-US" dirty="0"/>
              <a:t> For </a:t>
            </a:r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8993"/>
            <a:ext cx="10515600" cy="2012293"/>
          </a:xfrm>
        </p:spPr>
        <p:txBody>
          <a:bodyPr>
            <a:normAutofit/>
          </a:bodyPr>
          <a:lstStyle/>
          <a:p>
            <a:r>
              <a:rPr lang="en-US" dirty="0"/>
              <a:t>Download a release and unzip (</a:t>
            </a:r>
            <a:r>
              <a:rPr lang="en-US" dirty="0" smtClean="0"/>
              <a:t>AppiumForMac.zip) </a:t>
            </a:r>
            <a:r>
              <a:rPr lang="en-US" dirty="0"/>
              <a:t>the application into your /Applications </a:t>
            </a:r>
            <a:r>
              <a:rPr lang="en-US" dirty="0" smtClean="0"/>
              <a:t>folder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Link here: </a:t>
            </a:r>
            <a:r>
              <a:rPr lang="en-US" dirty="0">
                <a:hlinkClick r:id="rId3"/>
              </a:rPr>
              <a:t>http://appium.io/docs/en/drivers/mac/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8201" y="660117"/>
            <a:ext cx="10515599" cy="735012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" y="2819399"/>
            <a:ext cx="10086975" cy="345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0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Appium</a:t>
            </a:r>
            <a:r>
              <a:rPr lang="en-US" dirty="0"/>
              <a:t> For </a:t>
            </a:r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8993"/>
            <a:ext cx="10515600" cy="5295325"/>
          </a:xfrm>
        </p:spPr>
        <p:txBody>
          <a:bodyPr>
            <a:normAutofit/>
          </a:bodyPr>
          <a:lstStyle/>
          <a:p>
            <a:r>
              <a:rPr lang="en-US" dirty="0" smtClean="0"/>
              <a:t>Mac </a:t>
            </a:r>
            <a:r>
              <a:rPr lang="en-US" dirty="0"/>
              <a:t>OS X does not allow an application to use the Accessibility API without permission, so you have to enable it </a:t>
            </a:r>
            <a:r>
              <a:rPr lang="en-US" dirty="0" smtClean="0"/>
              <a:t>manually.</a:t>
            </a:r>
          </a:p>
          <a:p>
            <a:pPr lvl="1"/>
            <a:r>
              <a:rPr lang="en-US" dirty="0" smtClean="0"/>
              <a:t>For 10.8: </a:t>
            </a:r>
          </a:p>
          <a:p>
            <a:pPr lvl="2"/>
            <a:r>
              <a:rPr lang="en-US" dirty="0"/>
              <a:t>System Preferences &gt; </a:t>
            </a:r>
            <a:r>
              <a:rPr lang="en-US" dirty="0" smtClean="0"/>
              <a:t>Accessibility.</a:t>
            </a:r>
          </a:p>
          <a:p>
            <a:pPr lvl="2"/>
            <a:r>
              <a:rPr lang="en-US" dirty="0"/>
              <a:t>Check the "Enable access for assistive devices" checkbox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8201" y="660117"/>
            <a:ext cx="10515599" cy="735012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370915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Appium</a:t>
            </a:r>
            <a:r>
              <a:rPr lang="en-US" dirty="0"/>
              <a:t> For </a:t>
            </a:r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8993"/>
            <a:ext cx="10515600" cy="2774293"/>
          </a:xfrm>
        </p:spPr>
        <p:txBody>
          <a:bodyPr>
            <a:normAutofit/>
          </a:bodyPr>
          <a:lstStyle/>
          <a:p>
            <a:r>
              <a:rPr lang="en-US" dirty="0" smtClean="0"/>
              <a:t>Mac </a:t>
            </a:r>
            <a:r>
              <a:rPr lang="en-US" dirty="0"/>
              <a:t>OS X does not allow an application to use the Accessibility API without permission, so you have to enable it </a:t>
            </a:r>
            <a:r>
              <a:rPr lang="en-US" dirty="0" smtClean="0"/>
              <a:t>manually.</a:t>
            </a:r>
          </a:p>
          <a:p>
            <a:pPr lvl="1"/>
            <a:r>
              <a:rPr lang="en-US" dirty="0" smtClean="0"/>
              <a:t>For </a:t>
            </a:r>
            <a:r>
              <a:rPr lang="en-US" dirty="0" smtClean="0"/>
              <a:t>10.9 or later:</a:t>
            </a:r>
          </a:p>
          <a:p>
            <a:pPr lvl="2"/>
            <a:r>
              <a:rPr lang="en-US" dirty="0"/>
              <a:t>System Preferences &gt; Security &amp; Privacy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Privacy tab --&gt; </a:t>
            </a:r>
            <a:r>
              <a:rPr lang="en-US" dirty="0" smtClean="0"/>
              <a:t>Accessibility.</a:t>
            </a:r>
          </a:p>
          <a:p>
            <a:pPr lvl="2"/>
            <a:r>
              <a:rPr lang="en-US" dirty="0"/>
              <a:t> Check the checkmark next to </a:t>
            </a:r>
            <a:r>
              <a:rPr lang="en-US" dirty="0" err="1"/>
              <a:t>AppiumForMac.app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8201" y="660117"/>
            <a:ext cx="10515599" cy="735012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253" y="2260484"/>
            <a:ext cx="4736747" cy="406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5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Appium</a:t>
            </a:r>
            <a:r>
              <a:rPr lang="en-US" dirty="0"/>
              <a:t> For </a:t>
            </a:r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8993"/>
            <a:ext cx="10515600" cy="1620407"/>
          </a:xfrm>
        </p:spPr>
        <p:txBody>
          <a:bodyPr>
            <a:normAutofit/>
          </a:bodyPr>
          <a:lstStyle/>
          <a:p>
            <a:r>
              <a:rPr lang="en-US" dirty="0" smtClean="0"/>
              <a:t>Unzip </a:t>
            </a:r>
            <a:r>
              <a:rPr lang="en-US" dirty="0"/>
              <a:t>(</a:t>
            </a:r>
            <a:r>
              <a:rPr lang="en-US" dirty="0" smtClean="0"/>
              <a:t>appium-for-mac-master.zip</a:t>
            </a:r>
            <a:r>
              <a:rPr lang="en-US" dirty="0" smtClean="0"/>
              <a:t>) and then building project use </a:t>
            </a:r>
            <a:r>
              <a:rPr lang="en-US" dirty="0" err="1" smtClean="0"/>
              <a:t>Xcode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Download project: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github.com/appium/appium-for-mac#installation</a:t>
            </a:r>
            <a:endParaRPr lang="en-US" dirty="0" smtClean="0"/>
          </a:p>
          <a:p>
            <a:pPr lvl="1"/>
            <a:r>
              <a:rPr lang="en-US" dirty="0" smtClean="0"/>
              <a:t>Open project ‘</a:t>
            </a:r>
            <a:r>
              <a:rPr lang="en-US" dirty="0" err="1" smtClean="0"/>
              <a:t>AppiumForMac</a:t>
            </a:r>
            <a:r>
              <a:rPr lang="en-US" dirty="0" smtClean="0"/>
              <a:t>’ and then building use </a:t>
            </a:r>
            <a:r>
              <a:rPr lang="en-US" dirty="0" err="1" smtClean="0"/>
              <a:t>Xcode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8201" y="660117"/>
            <a:ext cx="10515599" cy="735012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2" y="2819400"/>
            <a:ext cx="5852175" cy="341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1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65277</TotalTime>
  <Words>1620</Words>
  <Application>Microsoft Office PowerPoint</Application>
  <PresentationFormat>Widescreen</PresentationFormat>
  <Paragraphs>279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 Unicode MS</vt:lpstr>
      <vt:lpstr>Arial</vt:lpstr>
      <vt:lpstr>Calibri</vt:lpstr>
      <vt:lpstr>Calibri Light</vt:lpstr>
      <vt:lpstr>Century Gothic</vt:lpstr>
      <vt:lpstr>Verdana</vt:lpstr>
      <vt:lpstr>Office Theme</vt:lpstr>
      <vt:lpstr>PowerPoint Presentation</vt:lpstr>
      <vt:lpstr>Agenda</vt:lpstr>
      <vt:lpstr>Appium For Mac</vt:lpstr>
      <vt:lpstr>Appium For Mac</vt:lpstr>
      <vt:lpstr>Appium For Mac</vt:lpstr>
      <vt:lpstr>Appium For Mac</vt:lpstr>
      <vt:lpstr>Appium For Mac</vt:lpstr>
      <vt:lpstr>Appium For Mac</vt:lpstr>
      <vt:lpstr>Appium For Mac</vt:lpstr>
      <vt:lpstr>Appium For Mac</vt:lpstr>
      <vt:lpstr>Appium For Mac</vt:lpstr>
      <vt:lpstr>Appium For Mac</vt:lpstr>
      <vt:lpstr>Sample test</vt:lpstr>
      <vt:lpstr>Sample test</vt:lpstr>
      <vt:lpstr>Sample test</vt:lpstr>
      <vt:lpstr>Robot Framework</vt:lpstr>
      <vt:lpstr>Robot Framework</vt:lpstr>
      <vt:lpstr>Robot Framework</vt:lpstr>
      <vt:lpstr>Robot Framework</vt:lpstr>
      <vt:lpstr>Robot Framework</vt:lpstr>
      <vt:lpstr>Page Object Model (POM)</vt:lpstr>
      <vt:lpstr>Page Object Model (POM)</vt:lpstr>
      <vt:lpstr>Page Object Model (POM)</vt:lpstr>
      <vt:lpstr>Page Object Model (POM)</vt:lpstr>
      <vt:lpstr>Page Object Model (POM)</vt:lpstr>
      <vt:lpstr>Page Object Model (POM)</vt:lpstr>
      <vt:lpstr>Robot Framework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Tho Pham</dc:creator>
  <cp:lastModifiedBy>Nguyen Minh Dong</cp:lastModifiedBy>
  <cp:revision>370</cp:revision>
  <dcterms:created xsi:type="dcterms:W3CDTF">2018-05-02T09:05:59Z</dcterms:created>
  <dcterms:modified xsi:type="dcterms:W3CDTF">2019-05-11T10:51:05Z</dcterms:modified>
</cp:coreProperties>
</file>