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2" r:id="rId2"/>
    <p:sldId id="404" r:id="rId3"/>
    <p:sldId id="427" r:id="rId4"/>
    <p:sldId id="428" r:id="rId5"/>
    <p:sldId id="429" r:id="rId6"/>
    <p:sldId id="430" r:id="rId7"/>
    <p:sldId id="410" r:id="rId8"/>
    <p:sldId id="432" r:id="rId9"/>
    <p:sldId id="403" r:id="rId10"/>
    <p:sldId id="414" r:id="rId11"/>
    <p:sldId id="433" r:id="rId12"/>
    <p:sldId id="434" r:id="rId13"/>
    <p:sldId id="425" r:id="rId14"/>
    <p:sldId id="424" r:id="rId15"/>
    <p:sldId id="435" r:id="rId16"/>
    <p:sldId id="431" r:id="rId17"/>
    <p:sldId id="409" r:id="rId18"/>
    <p:sldId id="411" r:id="rId19"/>
    <p:sldId id="4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78953" autoAdjust="0"/>
  </p:normalViewPr>
  <p:slideViewPr>
    <p:cSldViewPr snapToGrid="0">
      <p:cViewPr varScale="1">
        <p:scale>
          <a:sx n="91" d="100"/>
          <a:sy n="91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87C0A-6A70-44B1-AEA4-14763C34F04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AC368-301D-4519-8A92-DEB82314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https://stackoverflow.com/questions/46812155/how-to-run-headless-remote-chrome-using-robot-framework</a:t>
            </a:r>
          </a:p>
          <a:p>
            <a:endParaRPr lang="en-US" dirty="0" smtClean="0"/>
          </a:p>
          <a:p>
            <a:r>
              <a:rPr lang="en-US" dirty="0" smtClean="0"/>
              <a:t>http://robotframework.org/SeleniumLibrary/SeleniumLibrary.html#Open%20Browser</a:t>
            </a:r>
          </a:p>
          <a:p>
            <a:endParaRPr lang="en-US" dirty="0" smtClean="0"/>
          </a:p>
          <a:p>
            <a:r>
              <a:rPr lang="en-US" dirty="0" smtClean="0"/>
              <a:t>https://github.com/mkorpela/pabot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"capabilities": [{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browserName</a:t>
            </a:r>
            <a:r>
              <a:rPr lang="en-US" dirty="0" smtClean="0"/>
              <a:t>": "chrome",</a:t>
            </a:r>
          </a:p>
          <a:p>
            <a:r>
              <a:rPr lang="en-US" dirty="0" smtClean="0"/>
              <a:t>			"version": "6.0.1",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maxInstances</a:t>
            </a:r>
            <a:r>
              <a:rPr lang="en-US" dirty="0" smtClean="0"/>
              <a:t>": 1,</a:t>
            </a:r>
          </a:p>
          <a:p>
            <a:r>
              <a:rPr lang="en-US" dirty="0" smtClean="0"/>
              <a:t>			"platform": "ANDROID",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udid</a:t>
            </a:r>
            <a:r>
              <a:rPr lang="en-US" dirty="0" smtClean="0"/>
              <a:t>": "3204925330697185"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],</a:t>
            </a:r>
          </a:p>
          <a:p>
            <a:r>
              <a:rPr lang="en-US" dirty="0" smtClean="0"/>
              <a:t>	"configuration": {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cleanUpCycle</a:t>
            </a:r>
            <a:r>
              <a:rPr lang="en-US" dirty="0" smtClean="0"/>
              <a:t>": 2000,</a:t>
            </a:r>
          </a:p>
          <a:p>
            <a:r>
              <a:rPr lang="en-US" dirty="0" smtClean="0"/>
              <a:t>		"timeout": 30000,</a:t>
            </a:r>
          </a:p>
          <a:p>
            <a:r>
              <a:rPr lang="en-US" dirty="0" smtClean="0"/>
              <a:t>		"proxy": "</a:t>
            </a:r>
            <a:r>
              <a:rPr lang="en-US" dirty="0" err="1" smtClean="0"/>
              <a:t>org.openqa.grid.selenium.proxy.DefaultRemoteProxy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url</a:t>
            </a:r>
            <a:r>
              <a:rPr lang="en-US" dirty="0" smtClean="0"/>
              <a:t>": "http://127.0.0.1:4729/</a:t>
            </a:r>
            <a:r>
              <a:rPr lang="en-US" dirty="0" err="1" smtClean="0"/>
              <a:t>wd</a:t>
            </a:r>
            <a:r>
              <a:rPr lang="en-US" dirty="0" smtClean="0"/>
              <a:t>/hub",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maxSession</a:t>
            </a:r>
            <a:r>
              <a:rPr lang="en-US" dirty="0" smtClean="0"/>
              <a:t>": 1,</a:t>
            </a:r>
          </a:p>
          <a:p>
            <a:r>
              <a:rPr lang="en-US" dirty="0" smtClean="0"/>
              <a:t>		"port": "4729",</a:t>
            </a:r>
          </a:p>
          <a:p>
            <a:r>
              <a:rPr lang="en-US" dirty="0" smtClean="0"/>
              <a:t>		"host": "127.0.0.1",</a:t>
            </a:r>
          </a:p>
          <a:p>
            <a:r>
              <a:rPr lang="en-US" dirty="0" smtClean="0"/>
              <a:t>		"register": true,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registerCycle</a:t>
            </a:r>
            <a:r>
              <a:rPr lang="en-US" dirty="0" smtClean="0"/>
              <a:t>": 5000,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hubPort</a:t>
            </a:r>
            <a:r>
              <a:rPr lang="en-US" dirty="0" smtClean="0"/>
              <a:t>": "4444",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hubHost</a:t>
            </a:r>
            <a:r>
              <a:rPr lang="en-US" dirty="0" smtClean="0"/>
              <a:t>": "127.0.0.1"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.bat file:</a:t>
            </a:r>
          </a:p>
          <a:p>
            <a:endParaRPr lang="en-US" dirty="0" smtClean="0"/>
          </a:p>
          <a:p>
            <a:r>
              <a:rPr lang="en-US" dirty="0" err="1" smtClean="0"/>
              <a:t>appium</a:t>
            </a:r>
            <a:r>
              <a:rPr lang="en-US" dirty="0" smtClean="0"/>
              <a:t> --address 127.0.0.1 --port 4729 -</a:t>
            </a:r>
            <a:r>
              <a:rPr lang="en-US" dirty="0" err="1" smtClean="0"/>
              <a:t>bp</a:t>
            </a:r>
            <a:r>
              <a:rPr lang="en-US" dirty="0" smtClean="0"/>
              <a:t> 8189 --</a:t>
            </a:r>
            <a:r>
              <a:rPr lang="en-US" dirty="0" err="1" smtClean="0"/>
              <a:t>nodeconfig</a:t>
            </a:r>
            <a:r>
              <a:rPr lang="en-US" dirty="0" smtClean="0"/>
              <a:t> node1.json --session-override &amp;</a:t>
            </a:r>
          </a:p>
          <a:p>
            <a:endParaRPr lang="en-US" dirty="0" smtClean="0"/>
          </a:p>
          <a:p>
            <a:r>
              <a:rPr lang="en-US" dirty="0" smtClean="0"/>
              <a:t>More details: </a:t>
            </a:r>
          </a:p>
          <a:p>
            <a:r>
              <a:rPr lang="en-US" dirty="0" smtClean="0"/>
              <a:t>http://appium.io/docs/en/advanced-concepts/grid/</a:t>
            </a:r>
          </a:p>
          <a:p>
            <a:r>
              <a:rPr lang="en-US" dirty="0" smtClean="0"/>
              <a:t>https://github.com/SeleniumHQ/selenium/wiki/Grid2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"capabilities":</a:t>
            </a:r>
          </a:p>
          <a:p>
            <a:r>
              <a:rPr lang="en-US" dirty="0" smtClean="0"/>
              <a:t>  [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browserName</a:t>
            </a:r>
            <a:r>
              <a:rPr lang="en-US" dirty="0" smtClean="0"/>
              <a:t>": "</a:t>
            </a:r>
            <a:r>
              <a:rPr lang="en-US" dirty="0" err="1" smtClean="0"/>
              <a:t>firefox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maxInstances</a:t>
            </a:r>
            <a:r>
              <a:rPr lang="en-US" dirty="0" smtClean="0"/>
              <a:t>": 2,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seleniumProtocol</a:t>
            </a:r>
            <a:r>
              <a:rPr lang="en-US" dirty="0" smtClean="0"/>
              <a:t>": "WebDriver"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browserName</a:t>
            </a:r>
            <a:r>
              <a:rPr lang="en-US" dirty="0" smtClean="0"/>
              <a:t>": "chrome",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maxInstances</a:t>
            </a:r>
            <a:r>
              <a:rPr lang="en-US" dirty="0" smtClean="0"/>
              <a:t>": 2,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seleniumProtocol</a:t>
            </a:r>
            <a:r>
              <a:rPr lang="en-US" dirty="0" smtClean="0"/>
              <a:t>": "WebDriver"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browserName</a:t>
            </a:r>
            <a:r>
              <a:rPr lang="en-US" dirty="0" smtClean="0"/>
              <a:t>": "internet explorer",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maxInstances</a:t>
            </a:r>
            <a:r>
              <a:rPr lang="en-US" dirty="0" smtClean="0"/>
              <a:t>": 2,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seleniumProtocol</a:t>
            </a:r>
            <a:r>
              <a:rPr lang="en-US" dirty="0" smtClean="0"/>
              <a:t>": "WebDriver"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browserName</a:t>
            </a:r>
            <a:r>
              <a:rPr lang="en-US" dirty="0" smtClean="0"/>
              <a:t>": "edge",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maxInstances</a:t>
            </a:r>
            <a:r>
              <a:rPr lang="en-US" dirty="0" smtClean="0"/>
              <a:t>": 2,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seleniumProtocol</a:t>
            </a:r>
            <a:r>
              <a:rPr lang="en-US" dirty="0" smtClean="0"/>
              <a:t>": "WebDriver"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],</a:t>
            </a:r>
          </a:p>
          <a:p>
            <a:r>
              <a:rPr lang="en-US" dirty="0" smtClean="0"/>
              <a:t>  "proxy": "</a:t>
            </a:r>
            <a:r>
              <a:rPr lang="en-US" dirty="0" err="1" smtClean="0"/>
              <a:t>org.openqa.grid.selenium.proxy.DefaultRemoteProxy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"</a:t>
            </a:r>
            <a:r>
              <a:rPr lang="en-US" dirty="0" err="1" smtClean="0"/>
              <a:t>maxSession</a:t>
            </a:r>
            <a:r>
              <a:rPr lang="en-US" dirty="0" smtClean="0"/>
              <a:t>": 5,</a:t>
            </a:r>
          </a:p>
          <a:p>
            <a:r>
              <a:rPr lang="en-US" dirty="0" smtClean="0"/>
              <a:t>  "port": 5555,</a:t>
            </a:r>
          </a:p>
          <a:p>
            <a:r>
              <a:rPr lang="en-US" dirty="0" smtClean="0"/>
              <a:t>  "register": true,</a:t>
            </a:r>
          </a:p>
          <a:p>
            <a:r>
              <a:rPr lang="en-US" dirty="0" smtClean="0"/>
              <a:t>  "</a:t>
            </a:r>
            <a:r>
              <a:rPr lang="en-US" dirty="0" err="1" smtClean="0"/>
              <a:t>registerCycle</a:t>
            </a:r>
            <a:r>
              <a:rPr lang="en-US" dirty="0" smtClean="0"/>
              <a:t>": 5000,</a:t>
            </a:r>
          </a:p>
          <a:p>
            <a:r>
              <a:rPr lang="en-US" dirty="0" smtClean="0"/>
              <a:t>  "hub": "http://localhost:4444",</a:t>
            </a:r>
          </a:p>
          <a:p>
            <a:r>
              <a:rPr lang="en-US" dirty="0" smtClean="0"/>
              <a:t>  "</a:t>
            </a:r>
            <a:r>
              <a:rPr lang="en-US" dirty="0" err="1" smtClean="0"/>
              <a:t>nodeStatusCheckTimeout</a:t>
            </a:r>
            <a:r>
              <a:rPr lang="en-US" dirty="0" smtClean="0"/>
              <a:t>": 5000,</a:t>
            </a:r>
          </a:p>
          <a:p>
            <a:r>
              <a:rPr lang="en-US" dirty="0" smtClean="0"/>
              <a:t>  "</a:t>
            </a:r>
            <a:r>
              <a:rPr lang="en-US" dirty="0" err="1" smtClean="0"/>
              <a:t>nodePolling</a:t>
            </a:r>
            <a:r>
              <a:rPr lang="en-US" dirty="0" smtClean="0"/>
              <a:t>": 5000,</a:t>
            </a:r>
          </a:p>
          <a:p>
            <a:r>
              <a:rPr lang="en-US" dirty="0" smtClean="0"/>
              <a:t>  "role": "node",</a:t>
            </a:r>
          </a:p>
          <a:p>
            <a:r>
              <a:rPr lang="en-US" dirty="0" smtClean="0"/>
              <a:t>  "</a:t>
            </a:r>
            <a:r>
              <a:rPr lang="en-US" dirty="0" err="1" smtClean="0"/>
              <a:t>unregisterIfStillDownAfter</a:t>
            </a:r>
            <a:r>
              <a:rPr lang="en-US" dirty="0" smtClean="0"/>
              <a:t>": 60000,</a:t>
            </a:r>
          </a:p>
          <a:p>
            <a:r>
              <a:rPr lang="en-US" dirty="0" smtClean="0"/>
              <a:t>  "</a:t>
            </a:r>
            <a:r>
              <a:rPr lang="en-US" dirty="0" err="1" smtClean="0"/>
              <a:t>downPollingLimit</a:t>
            </a:r>
            <a:r>
              <a:rPr lang="en-US" dirty="0" smtClean="0"/>
              <a:t>": 2,</a:t>
            </a:r>
          </a:p>
          <a:p>
            <a:r>
              <a:rPr lang="en-US" dirty="0" smtClean="0"/>
              <a:t>  "debug": false,</a:t>
            </a:r>
          </a:p>
          <a:p>
            <a:r>
              <a:rPr lang="en-US" dirty="0" smtClean="0"/>
              <a:t>  "servlets" : [],</a:t>
            </a:r>
          </a:p>
          <a:p>
            <a:r>
              <a:rPr lang="en-US" dirty="0" smtClean="0"/>
              <a:t>  "</a:t>
            </a:r>
            <a:r>
              <a:rPr lang="en-US" dirty="0" err="1" smtClean="0"/>
              <a:t>withoutServlets</a:t>
            </a:r>
            <a:r>
              <a:rPr lang="en-US" dirty="0" smtClean="0"/>
              <a:t>": [],</a:t>
            </a:r>
          </a:p>
          <a:p>
            <a:r>
              <a:rPr lang="en-US" dirty="0" smtClean="0"/>
              <a:t>  "custom": {}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"capabilities": [{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browserName</a:t>
            </a:r>
            <a:r>
              <a:rPr lang="en-US" dirty="0" smtClean="0"/>
              <a:t>": "chrome",</a:t>
            </a:r>
          </a:p>
          <a:p>
            <a:r>
              <a:rPr lang="en-US" dirty="0" smtClean="0"/>
              <a:t>			"version": "6.0.1",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maxInstances</a:t>
            </a:r>
            <a:r>
              <a:rPr lang="en-US" dirty="0" smtClean="0"/>
              <a:t>": 1,</a:t>
            </a:r>
          </a:p>
          <a:p>
            <a:r>
              <a:rPr lang="en-US" dirty="0" smtClean="0"/>
              <a:t>			"platform": "ANDROID",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udid</a:t>
            </a:r>
            <a:r>
              <a:rPr lang="en-US" dirty="0" smtClean="0"/>
              <a:t>": "3204925330697185"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],</a:t>
            </a:r>
          </a:p>
          <a:p>
            <a:r>
              <a:rPr lang="en-US" dirty="0" smtClean="0"/>
              <a:t>	"configuration": {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cleanUpCycle</a:t>
            </a:r>
            <a:r>
              <a:rPr lang="en-US" dirty="0" smtClean="0"/>
              <a:t>": 2000,</a:t>
            </a:r>
          </a:p>
          <a:p>
            <a:r>
              <a:rPr lang="en-US" dirty="0" smtClean="0"/>
              <a:t>		"timeout": 30000,</a:t>
            </a:r>
          </a:p>
          <a:p>
            <a:r>
              <a:rPr lang="en-US" dirty="0" smtClean="0"/>
              <a:t>		"proxy": "</a:t>
            </a:r>
            <a:r>
              <a:rPr lang="en-US" dirty="0" err="1" smtClean="0"/>
              <a:t>org.openqa.grid.selenium.proxy.DefaultRemoteProxy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url</a:t>
            </a:r>
            <a:r>
              <a:rPr lang="en-US" dirty="0" smtClean="0"/>
              <a:t>": "http://127.0.0.1:4729/</a:t>
            </a:r>
            <a:r>
              <a:rPr lang="en-US" dirty="0" err="1" smtClean="0"/>
              <a:t>wd</a:t>
            </a:r>
            <a:r>
              <a:rPr lang="en-US" dirty="0" smtClean="0"/>
              <a:t>/hub",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maxSession</a:t>
            </a:r>
            <a:r>
              <a:rPr lang="en-US" dirty="0" smtClean="0"/>
              <a:t>": 1,</a:t>
            </a:r>
          </a:p>
          <a:p>
            <a:r>
              <a:rPr lang="en-US" dirty="0" smtClean="0"/>
              <a:t>		"port": "4729",</a:t>
            </a:r>
          </a:p>
          <a:p>
            <a:r>
              <a:rPr lang="en-US" dirty="0" smtClean="0"/>
              <a:t>		"host": "127.0.0.1",</a:t>
            </a:r>
          </a:p>
          <a:p>
            <a:r>
              <a:rPr lang="en-US" dirty="0" smtClean="0"/>
              <a:t>		"register": true,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registerCycle</a:t>
            </a:r>
            <a:r>
              <a:rPr lang="en-US" dirty="0" smtClean="0"/>
              <a:t>": 5000,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hubPort</a:t>
            </a:r>
            <a:r>
              <a:rPr lang="en-US" dirty="0" smtClean="0"/>
              <a:t>": "4444",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hubHost</a:t>
            </a:r>
            <a:r>
              <a:rPr lang="en-US" dirty="0" smtClean="0"/>
              <a:t>": "127.0.0.1"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.bat file:</a:t>
            </a:r>
          </a:p>
          <a:p>
            <a:endParaRPr lang="en-US" dirty="0" smtClean="0"/>
          </a:p>
          <a:p>
            <a:r>
              <a:rPr lang="en-US" dirty="0" err="1" smtClean="0"/>
              <a:t>appium</a:t>
            </a:r>
            <a:r>
              <a:rPr lang="en-US" dirty="0" smtClean="0"/>
              <a:t> --address 127.0.0.1 --port 4729 -</a:t>
            </a:r>
            <a:r>
              <a:rPr lang="en-US" dirty="0" err="1" smtClean="0"/>
              <a:t>bp</a:t>
            </a:r>
            <a:r>
              <a:rPr lang="en-US" dirty="0" smtClean="0"/>
              <a:t> 8189 --</a:t>
            </a:r>
            <a:r>
              <a:rPr lang="en-US" dirty="0" err="1" smtClean="0"/>
              <a:t>nodeconfig</a:t>
            </a:r>
            <a:r>
              <a:rPr lang="en-US" dirty="0" smtClean="0"/>
              <a:t> node1.json --session-override &amp;</a:t>
            </a:r>
          </a:p>
          <a:p>
            <a:endParaRPr lang="en-US" dirty="0" smtClean="0"/>
          </a:p>
          <a:p>
            <a:r>
              <a:rPr lang="en-US" dirty="0" smtClean="0"/>
              <a:t>More details: </a:t>
            </a:r>
          </a:p>
          <a:p>
            <a:r>
              <a:rPr lang="en-US" dirty="0" smtClean="0"/>
              <a:t>http://appium.io/docs/en/advanced-concepts/grid/</a:t>
            </a:r>
          </a:p>
          <a:p>
            <a:r>
              <a:rPr lang="en-US" dirty="0" smtClean="0"/>
              <a:t>https://github.com/SeleniumHQ/selenium/wiki/Grid2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Download latest </a:t>
            </a:r>
            <a:r>
              <a:rPr lang="en-US" dirty="0" err="1" smtClean="0"/>
              <a:t>IEDriver</a:t>
            </a:r>
            <a:r>
              <a:rPr lang="en-US" dirty="0" smtClean="0"/>
              <a:t> https://github.com/SeleniumHQ/selenium/issues/5738 https://github.com/SeleniumHQ/selenium/raw/master/cpp/prebuilt/x64/Release/IEDriverServer.exe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create .bat file to quick start hub and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6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https://developer.microsoft.com/en-us/microsoft-edge/tools/webdriver/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https://developer.microsoft.com/en-us/microsoft-edge/platform/issues/20144497/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Veerabhadra</a:t>
            </a:r>
            <a:r>
              <a:rPr lang="en-US" dirty="0" smtClean="0"/>
              <a:t> r. Jan 11, 2019 Microsoft Edge Team</a:t>
            </a:r>
          </a:p>
          <a:p>
            <a:endParaRPr lang="en-US" dirty="0" smtClean="0"/>
          </a:p>
          <a:p>
            <a:r>
              <a:rPr lang="en-US" dirty="0" smtClean="0"/>
              <a:t>Hi Thanks for reporting your feedback. The driver is now distributed as part of the OS, and</a:t>
            </a:r>
          </a:p>
          <a:p>
            <a:r>
              <a:rPr lang="en-US" dirty="0" smtClean="0"/>
              <a:t>as such, should always be in sync with the browser. You will no longer need to</a:t>
            </a:r>
          </a:p>
          <a:p>
            <a:r>
              <a:rPr lang="en-US" dirty="0" smtClean="0"/>
              <a:t>download a standalone executable, just make sure the feature of the OS is</a:t>
            </a:r>
          </a:p>
          <a:p>
            <a:r>
              <a:rPr lang="en-US" dirty="0" smtClean="0"/>
              <a:t>installed</a:t>
            </a:r>
          </a:p>
          <a:p>
            <a:endParaRPr lang="en-US" dirty="0" smtClean="0"/>
          </a:p>
          <a:p>
            <a:r>
              <a:rPr lang="en-US" dirty="0" smtClean="0"/>
              <a:t>Settings - apps - manage optional</a:t>
            </a:r>
          </a:p>
          <a:p>
            <a:r>
              <a:rPr lang="en-US" dirty="0" smtClean="0"/>
              <a:t>features - add a feature - Microsoft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https://developer.microsoft.com/en-us/microsoft-edge/tools/webdriver/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https://developer.microsoft.com/en-us/microsoft-edge/platform/issues/20144497/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Veerabhadra</a:t>
            </a:r>
            <a:r>
              <a:rPr lang="en-US" dirty="0" smtClean="0"/>
              <a:t> r. Jan 11, 2019 Microsoft Edge Team</a:t>
            </a:r>
          </a:p>
          <a:p>
            <a:endParaRPr lang="en-US" dirty="0" smtClean="0"/>
          </a:p>
          <a:p>
            <a:r>
              <a:rPr lang="en-US" dirty="0" smtClean="0"/>
              <a:t>Hi Thanks for reporting your feedback. The driver is now distributed as part of the OS, and</a:t>
            </a:r>
          </a:p>
          <a:p>
            <a:r>
              <a:rPr lang="en-US" dirty="0" smtClean="0"/>
              <a:t>as such, should always be in sync with the browser. You will no longer need to</a:t>
            </a:r>
          </a:p>
          <a:p>
            <a:r>
              <a:rPr lang="en-US" dirty="0" smtClean="0"/>
              <a:t>download a standalone executable, just make sure the feature of the OS is</a:t>
            </a:r>
          </a:p>
          <a:p>
            <a:r>
              <a:rPr lang="en-US" dirty="0" smtClean="0"/>
              <a:t>installed</a:t>
            </a:r>
          </a:p>
          <a:p>
            <a:endParaRPr lang="en-US" dirty="0" smtClean="0"/>
          </a:p>
          <a:p>
            <a:r>
              <a:rPr lang="en-US" dirty="0" smtClean="0"/>
              <a:t>Settings - apps - manage optional</a:t>
            </a:r>
          </a:p>
          <a:p>
            <a:r>
              <a:rPr lang="en-US" dirty="0" smtClean="0"/>
              <a:t>features - add a feature - Microsoft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https://developer.microsoft.com/en-us/microsoft-edge/tools/webdriver/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https://developer.microsoft.com/en-us/microsoft-edge/platform/issues/20144497/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Veerabhadra</a:t>
            </a:r>
            <a:r>
              <a:rPr lang="en-US" dirty="0" smtClean="0"/>
              <a:t> r. Jan 11, 2019 Microsoft Edge Team</a:t>
            </a:r>
          </a:p>
          <a:p>
            <a:endParaRPr lang="en-US" dirty="0" smtClean="0"/>
          </a:p>
          <a:p>
            <a:r>
              <a:rPr lang="en-US" dirty="0" smtClean="0"/>
              <a:t>Hi Thanks for reporting your feedback. The driver is now distributed as part of the OS, and</a:t>
            </a:r>
          </a:p>
          <a:p>
            <a:r>
              <a:rPr lang="en-US" dirty="0" smtClean="0"/>
              <a:t>as such, should always be in sync with the browser. You will no longer need to</a:t>
            </a:r>
          </a:p>
          <a:p>
            <a:r>
              <a:rPr lang="en-US" dirty="0" smtClean="0"/>
              <a:t>download a standalone executable, just make sure the feature of the OS is</a:t>
            </a:r>
          </a:p>
          <a:p>
            <a:r>
              <a:rPr lang="en-US" dirty="0" smtClean="0"/>
              <a:t>installed</a:t>
            </a:r>
          </a:p>
          <a:p>
            <a:endParaRPr lang="en-US" dirty="0" smtClean="0"/>
          </a:p>
          <a:p>
            <a:r>
              <a:rPr lang="en-US" dirty="0" smtClean="0"/>
              <a:t>Settings - apps - manage optional</a:t>
            </a:r>
          </a:p>
          <a:p>
            <a:r>
              <a:rPr lang="en-US" dirty="0" smtClean="0"/>
              <a:t>features - add a feature - Microsoft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"capabilities": [{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browserName</a:t>
            </a:r>
            <a:r>
              <a:rPr lang="en-US" dirty="0" smtClean="0"/>
              <a:t>": "chrome",</a:t>
            </a:r>
          </a:p>
          <a:p>
            <a:r>
              <a:rPr lang="en-US" dirty="0" smtClean="0"/>
              <a:t>			"version": "6.0.1",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maxInstances</a:t>
            </a:r>
            <a:r>
              <a:rPr lang="en-US" dirty="0" smtClean="0"/>
              <a:t>": 1,</a:t>
            </a:r>
          </a:p>
          <a:p>
            <a:r>
              <a:rPr lang="en-US" dirty="0" smtClean="0"/>
              <a:t>			"platform": "ANDROID",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udid</a:t>
            </a:r>
            <a:r>
              <a:rPr lang="en-US" dirty="0" smtClean="0"/>
              <a:t>": "3204925330697185"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],</a:t>
            </a:r>
          </a:p>
          <a:p>
            <a:r>
              <a:rPr lang="en-US" dirty="0" smtClean="0"/>
              <a:t>	"configuration": {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cleanUpCycle</a:t>
            </a:r>
            <a:r>
              <a:rPr lang="en-US" dirty="0" smtClean="0"/>
              <a:t>": 2000,</a:t>
            </a:r>
          </a:p>
          <a:p>
            <a:r>
              <a:rPr lang="en-US" dirty="0" smtClean="0"/>
              <a:t>		"timeout": 30000,</a:t>
            </a:r>
          </a:p>
          <a:p>
            <a:r>
              <a:rPr lang="en-US" dirty="0" smtClean="0"/>
              <a:t>		"proxy": "</a:t>
            </a:r>
            <a:r>
              <a:rPr lang="en-US" dirty="0" err="1" smtClean="0"/>
              <a:t>org.openqa.grid.selenium.proxy.DefaultRemoteProxy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url</a:t>
            </a:r>
            <a:r>
              <a:rPr lang="en-US" dirty="0" smtClean="0"/>
              <a:t>": "http://127.0.0.1:4729/</a:t>
            </a:r>
            <a:r>
              <a:rPr lang="en-US" dirty="0" err="1" smtClean="0"/>
              <a:t>wd</a:t>
            </a:r>
            <a:r>
              <a:rPr lang="en-US" dirty="0" smtClean="0"/>
              <a:t>/hub",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maxSession</a:t>
            </a:r>
            <a:r>
              <a:rPr lang="en-US" dirty="0" smtClean="0"/>
              <a:t>": 1,</a:t>
            </a:r>
          </a:p>
          <a:p>
            <a:r>
              <a:rPr lang="en-US" dirty="0" smtClean="0"/>
              <a:t>		"port": "4729",</a:t>
            </a:r>
          </a:p>
          <a:p>
            <a:r>
              <a:rPr lang="en-US" dirty="0" smtClean="0"/>
              <a:t>		"host": "127.0.0.1",</a:t>
            </a:r>
          </a:p>
          <a:p>
            <a:r>
              <a:rPr lang="en-US" dirty="0" smtClean="0"/>
              <a:t>		"register": true,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registerCycle</a:t>
            </a:r>
            <a:r>
              <a:rPr lang="en-US" dirty="0" smtClean="0"/>
              <a:t>": 5000,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hubPort</a:t>
            </a:r>
            <a:r>
              <a:rPr lang="en-US" dirty="0" smtClean="0"/>
              <a:t>": "4444",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hubHost</a:t>
            </a:r>
            <a:r>
              <a:rPr lang="en-US" dirty="0" smtClean="0"/>
              <a:t>": "127.0.0.1"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.bat file:</a:t>
            </a:r>
          </a:p>
          <a:p>
            <a:endParaRPr lang="en-US" dirty="0" smtClean="0"/>
          </a:p>
          <a:p>
            <a:r>
              <a:rPr lang="en-US" dirty="0" err="1" smtClean="0"/>
              <a:t>appium</a:t>
            </a:r>
            <a:r>
              <a:rPr lang="en-US" dirty="0" smtClean="0"/>
              <a:t> --address 127.0.0.1 --port 4729 -</a:t>
            </a:r>
            <a:r>
              <a:rPr lang="en-US" dirty="0" err="1" smtClean="0"/>
              <a:t>bp</a:t>
            </a:r>
            <a:r>
              <a:rPr lang="en-US" dirty="0" smtClean="0"/>
              <a:t> 8189 --</a:t>
            </a:r>
            <a:r>
              <a:rPr lang="en-US" dirty="0" err="1" smtClean="0"/>
              <a:t>nodeconfig</a:t>
            </a:r>
            <a:r>
              <a:rPr lang="en-US" dirty="0" smtClean="0"/>
              <a:t> node1.json --session-override &amp;</a:t>
            </a:r>
          </a:p>
          <a:p>
            <a:endParaRPr lang="en-US" dirty="0" smtClean="0"/>
          </a:p>
          <a:p>
            <a:r>
              <a:rPr lang="en-US" dirty="0" smtClean="0"/>
              <a:t>More details: </a:t>
            </a:r>
          </a:p>
          <a:p>
            <a:r>
              <a:rPr lang="en-US" dirty="0" smtClean="0"/>
              <a:t>http://appium.io/docs/en/advanced-concepts/grid/</a:t>
            </a:r>
          </a:p>
          <a:p>
            <a:r>
              <a:rPr lang="en-US" dirty="0" smtClean="0"/>
              <a:t>https://github.com/SeleniumHQ/selenium/wiki/Grid2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"capabilities": [{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browserName</a:t>
            </a:r>
            <a:r>
              <a:rPr lang="en-US" dirty="0" smtClean="0"/>
              <a:t>": "chrome",</a:t>
            </a:r>
          </a:p>
          <a:p>
            <a:r>
              <a:rPr lang="en-US" dirty="0" smtClean="0"/>
              <a:t>			"version": "6.0.1",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maxInstances</a:t>
            </a:r>
            <a:r>
              <a:rPr lang="en-US" dirty="0" smtClean="0"/>
              <a:t>": 1,</a:t>
            </a:r>
          </a:p>
          <a:p>
            <a:r>
              <a:rPr lang="en-US" dirty="0" smtClean="0"/>
              <a:t>			"platform": "ANDROID",</a:t>
            </a:r>
          </a:p>
          <a:p>
            <a:r>
              <a:rPr lang="en-US" dirty="0" smtClean="0"/>
              <a:t>			"</a:t>
            </a:r>
            <a:r>
              <a:rPr lang="en-US" dirty="0" err="1" smtClean="0"/>
              <a:t>udid</a:t>
            </a:r>
            <a:r>
              <a:rPr lang="en-US" dirty="0" smtClean="0"/>
              <a:t>": "3204925330697185"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],</a:t>
            </a:r>
          </a:p>
          <a:p>
            <a:r>
              <a:rPr lang="en-US" dirty="0" smtClean="0"/>
              <a:t>	"configuration": {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cleanUpCycle</a:t>
            </a:r>
            <a:r>
              <a:rPr lang="en-US" dirty="0" smtClean="0"/>
              <a:t>": 2000,</a:t>
            </a:r>
          </a:p>
          <a:p>
            <a:r>
              <a:rPr lang="en-US" dirty="0" smtClean="0"/>
              <a:t>		"timeout": 30000,</a:t>
            </a:r>
          </a:p>
          <a:p>
            <a:r>
              <a:rPr lang="en-US" dirty="0" smtClean="0"/>
              <a:t>		"proxy": "</a:t>
            </a:r>
            <a:r>
              <a:rPr lang="en-US" dirty="0" err="1" smtClean="0"/>
              <a:t>org.openqa.grid.selenium.proxy.DefaultRemoteProxy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url</a:t>
            </a:r>
            <a:r>
              <a:rPr lang="en-US" dirty="0" smtClean="0"/>
              <a:t>": "http://127.0.0.1:4729/</a:t>
            </a:r>
            <a:r>
              <a:rPr lang="en-US" dirty="0" err="1" smtClean="0"/>
              <a:t>wd</a:t>
            </a:r>
            <a:r>
              <a:rPr lang="en-US" dirty="0" smtClean="0"/>
              <a:t>/hub",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maxSession</a:t>
            </a:r>
            <a:r>
              <a:rPr lang="en-US" dirty="0" smtClean="0"/>
              <a:t>": 1,</a:t>
            </a:r>
          </a:p>
          <a:p>
            <a:r>
              <a:rPr lang="en-US" dirty="0" smtClean="0"/>
              <a:t>		"port": "4729",</a:t>
            </a:r>
          </a:p>
          <a:p>
            <a:r>
              <a:rPr lang="en-US" dirty="0" smtClean="0"/>
              <a:t>		"host": "127.0.0.1",</a:t>
            </a:r>
          </a:p>
          <a:p>
            <a:r>
              <a:rPr lang="en-US" dirty="0" smtClean="0"/>
              <a:t>		"register": true,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registerCycle</a:t>
            </a:r>
            <a:r>
              <a:rPr lang="en-US" dirty="0" smtClean="0"/>
              <a:t>": 5000,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hubPort</a:t>
            </a:r>
            <a:r>
              <a:rPr lang="en-US" dirty="0" smtClean="0"/>
              <a:t>": "4444",</a:t>
            </a:r>
          </a:p>
          <a:p>
            <a:r>
              <a:rPr lang="en-US" dirty="0" smtClean="0"/>
              <a:t>		"</a:t>
            </a:r>
            <a:r>
              <a:rPr lang="en-US" dirty="0" err="1" smtClean="0"/>
              <a:t>hubHost</a:t>
            </a:r>
            <a:r>
              <a:rPr lang="en-US" dirty="0" smtClean="0"/>
              <a:t>": "127.0.0.1"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.bat file:</a:t>
            </a:r>
          </a:p>
          <a:p>
            <a:endParaRPr lang="en-US" dirty="0" smtClean="0"/>
          </a:p>
          <a:p>
            <a:r>
              <a:rPr lang="en-US" dirty="0" err="1" smtClean="0"/>
              <a:t>appium</a:t>
            </a:r>
            <a:r>
              <a:rPr lang="en-US" dirty="0" smtClean="0"/>
              <a:t> --address 127.0.0.1 --port 4729 -</a:t>
            </a:r>
            <a:r>
              <a:rPr lang="en-US" dirty="0" err="1" smtClean="0"/>
              <a:t>bp</a:t>
            </a:r>
            <a:r>
              <a:rPr lang="en-US" dirty="0" smtClean="0"/>
              <a:t> 8189 --</a:t>
            </a:r>
            <a:r>
              <a:rPr lang="en-US" dirty="0" err="1" smtClean="0"/>
              <a:t>nodeconfig</a:t>
            </a:r>
            <a:r>
              <a:rPr lang="en-US" dirty="0" smtClean="0"/>
              <a:t> node1.json --session-override &amp;</a:t>
            </a:r>
          </a:p>
          <a:p>
            <a:endParaRPr lang="en-US" dirty="0" smtClean="0"/>
          </a:p>
          <a:p>
            <a:r>
              <a:rPr lang="en-US" dirty="0" smtClean="0"/>
              <a:t>More details: </a:t>
            </a:r>
          </a:p>
          <a:p>
            <a:r>
              <a:rPr lang="en-US" dirty="0" smtClean="0"/>
              <a:t>http://appium.io/docs/en/advanced-concepts/grid/</a:t>
            </a:r>
          </a:p>
          <a:p>
            <a:r>
              <a:rPr lang="en-US" dirty="0" smtClean="0"/>
              <a:t>https://github.com/SeleniumHQ/selenium/wiki/Grid2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C368-301D-4519-8A92-DEB82314D4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9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2000"/>
          </a:xfrm>
        </p:spPr>
        <p:txBody>
          <a:bodyPr anchor="t"/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88315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  <a:defRPr sz="2400">
                <a:solidFill>
                  <a:srgbClr val="007AC2"/>
                </a:solidFill>
              </a:defRPr>
            </a:lvl1pPr>
            <a:lvl2pPr marL="800100" indent="-34290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ct val="120000"/>
              <a:buFont typeface="Century Gothic" panose="020B0502020202020204" pitchFamily="34" charset="0"/>
              <a:buChar char="■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57300" indent="-342900">
              <a:lnSpc>
                <a:spcPct val="150000"/>
              </a:lnSpc>
              <a:spcBef>
                <a:spcPts val="0"/>
              </a:spcBef>
              <a:buClr>
                <a:srgbClr val="07C6F9"/>
              </a:buClr>
              <a:buSzPct val="80000"/>
              <a:buFont typeface="Arial" panose="020B0604020202020204" pitchFamily="34" charset="0"/>
              <a:buChar char="►"/>
              <a:defRPr sz="1600" baseline="0">
                <a:solidFill>
                  <a:srgbClr val="007AC2"/>
                </a:solidFill>
              </a:defRPr>
            </a:lvl3pPr>
            <a:lvl4pPr marL="1657350" indent="-285750">
              <a:lnSpc>
                <a:spcPct val="150000"/>
              </a:lnSpc>
              <a:spcBef>
                <a:spcPts val="0"/>
              </a:spcBef>
              <a:buSzPct val="100000"/>
              <a:buFont typeface="Century Gothic" panose="020B0502020202020204" pitchFamily="34" charset="0"/>
              <a:buChar char="●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14550" indent="-2857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1" y="576989"/>
            <a:ext cx="10515599" cy="735012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673600" y="6356351"/>
            <a:ext cx="518400" cy="36512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8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1738-DEB3-4B99-B56D-9B2C5A921DD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3FD4-2BDB-40B3-BBF7-A274384F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age-object-model-pom-page-factory-in-selenium-ultimate-guid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444/grid/conso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-desktop/releases/tag/v1.11.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appium.io/docs/en/drivers/ios-xcuitest-real-devices/" TargetMode="External"/><Relationship Id="rId4" Type="http://schemas.openxmlformats.org/officeDocument/2006/relationships/hyperlink" Target="http://appium.io/docs/en/drivers/ios-xcuitest/index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mtantho/robotframework/tree/master/selenium_gr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eleniumhq.org/docs/07_selenium_grid.j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75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13274" y="4815575"/>
            <a:ext cx="9186765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3275" y="-8710"/>
            <a:ext cx="9186765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512888" y="6418264"/>
            <a:ext cx="9186863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229DD8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1338" y="6459539"/>
            <a:ext cx="2882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11313" y="6465889"/>
            <a:ext cx="2882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87484" y="5004707"/>
            <a:ext cx="8927869" cy="757576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</a:rPr>
              <a:t>Robot framework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Web Automation - </a:t>
            </a:r>
            <a:r>
              <a:rPr lang="en-US" sz="2000" dirty="0">
                <a:solidFill>
                  <a:srgbClr val="FF0000"/>
                </a:solidFill>
              </a:rPr>
              <a:t>(Selenium for Desktop &amp; </a:t>
            </a:r>
            <a:r>
              <a:rPr lang="en-US" sz="2000" dirty="0" err="1">
                <a:solidFill>
                  <a:srgbClr val="FF0000"/>
                </a:solidFill>
              </a:rPr>
              <a:t>Appium</a:t>
            </a:r>
            <a:r>
              <a:rPr lang="en-US" sz="2000" dirty="0">
                <a:solidFill>
                  <a:srgbClr val="FF0000"/>
                </a:solidFill>
              </a:rPr>
              <a:t> for Mobile)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609849" y="5822608"/>
            <a:ext cx="6858000" cy="474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Tho Pham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94" y="180823"/>
            <a:ext cx="1209677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67511" y="219446"/>
            <a:ext cx="763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YOUR QUALITY PARTNER FOR SOFTWARE SOLUTIONS</a:t>
            </a:r>
          </a:p>
        </p:txBody>
      </p:sp>
    </p:spTree>
    <p:extLst>
      <p:ext uri="{BB962C8B-B14F-4D97-AF65-F5344CB8AC3E}">
        <p14:creationId xmlns:p14="http://schemas.microsoft.com/office/powerpoint/2010/main" val="25992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Model (POM)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POM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77139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www.guru99.com/page-object-model-pom-page-factory-in-selenium-ultimate-guide.html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00" y="2576677"/>
            <a:ext cx="7321276" cy="33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Model (POM)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Why Page Object Model?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77139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79" y="2011119"/>
            <a:ext cx="8447690" cy="40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Model (POM)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Advantages of </a:t>
            </a:r>
            <a:r>
              <a:rPr lang="en-US" b="1" dirty="0" smtClean="0"/>
              <a:t>POM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77139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4" y="1888989"/>
            <a:ext cx="8082456" cy="36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Model (POM)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771390"/>
          </a:xfrm>
        </p:spPr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Robot_web_tesing</a:t>
            </a:r>
            <a:r>
              <a:rPr lang="en-US" dirty="0" smtClean="0"/>
              <a:t> &gt; </a:t>
            </a:r>
            <a:r>
              <a:rPr lang="en-US" dirty="0" err="1" smtClean="0"/>
              <a:t>pom</a:t>
            </a:r>
            <a:r>
              <a:rPr lang="en-US" dirty="0" smtClean="0"/>
              <a:t> and </a:t>
            </a:r>
            <a:r>
              <a:rPr lang="en-US" dirty="0" err="1" smtClean="0"/>
              <a:t>sample_suite</a:t>
            </a:r>
            <a:endParaRPr lang="en-US" dirty="0" smtClean="0"/>
          </a:p>
          <a:p>
            <a:r>
              <a:rPr lang="en-US" dirty="0" smtClean="0"/>
              <a:t>Take a look on test scripts</a:t>
            </a:r>
          </a:p>
          <a:p>
            <a:r>
              <a:rPr lang="en-US" dirty="0" smtClean="0"/>
              <a:t>Execute and observe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web on mobile devices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Grid for Android devices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771390"/>
          </a:xfrm>
        </p:spPr>
        <p:txBody>
          <a:bodyPr>
            <a:normAutofit/>
          </a:bodyPr>
          <a:lstStyle/>
          <a:p>
            <a:r>
              <a:rPr lang="en-US" dirty="0" smtClean="0"/>
              <a:t>Next class…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web on mobile devices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Grid for Android devices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77139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Enable Debug mode on Android device</a:t>
            </a:r>
          </a:p>
          <a:p>
            <a:r>
              <a:rPr lang="en-US" dirty="0" smtClean="0"/>
              <a:t>Connect Android device to Windows machine</a:t>
            </a:r>
          </a:p>
          <a:p>
            <a:pPr lvl="1"/>
            <a:r>
              <a:rPr lang="en-US" dirty="0" smtClean="0"/>
              <a:t>Click Allow on popup if appears</a:t>
            </a:r>
          </a:p>
          <a:p>
            <a:r>
              <a:rPr lang="en-US" dirty="0" smtClean="0"/>
              <a:t>On Windows machine: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adb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Add advanced system variable ANDROID_HOME=Android path (</a:t>
            </a:r>
            <a:r>
              <a:rPr lang="en-US" dirty="0" err="1" smtClean="0"/>
              <a:t>i.g</a:t>
            </a:r>
            <a:r>
              <a:rPr lang="en-US" dirty="0"/>
              <a:t> D:\Robot\SDK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 </a:t>
            </a:r>
            <a:r>
              <a:rPr lang="en-US" b="1" dirty="0" smtClean="0"/>
              <a:t>Path</a:t>
            </a:r>
            <a:r>
              <a:rPr lang="en-US" dirty="0" smtClean="0"/>
              <a:t> for tools (%</a:t>
            </a:r>
            <a:r>
              <a:rPr lang="en-US" dirty="0"/>
              <a:t>ANDROID_HOME%\tools) and platform-tools (%ANDROID_HOME%\platform-tools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Test configuration: Open </a:t>
            </a:r>
            <a:r>
              <a:rPr lang="en-US" dirty="0" err="1" smtClean="0"/>
              <a:t>cmd</a:t>
            </a:r>
            <a:r>
              <a:rPr lang="en-US" dirty="0" smtClean="0"/>
              <a:t>, </a:t>
            </a:r>
            <a:r>
              <a:rPr lang="en-US" dirty="0"/>
              <a:t>type command </a:t>
            </a:r>
            <a:r>
              <a:rPr lang="en-US" dirty="0" err="1" smtClean="0"/>
              <a:t>adb</a:t>
            </a:r>
            <a:r>
              <a:rPr lang="en-US" dirty="0" smtClean="0"/>
              <a:t> devices </a:t>
            </a:r>
            <a:r>
              <a:rPr lang="en-US" dirty="0" smtClean="0">
                <a:sym typeface="Wingdings" panose="05000000000000000000" pitchFamily="2" charset="2"/>
              </a:rPr>
              <a:t> Should show connected device. Otherwise, double check the configurations above.</a:t>
            </a:r>
            <a:endParaRPr lang="en-US" dirty="0"/>
          </a:p>
          <a:p>
            <a:r>
              <a:rPr lang="en-US" dirty="0" smtClean="0"/>
              <a:t>Create .</a:t>
            </a:r>
            <a:r>
              <a:rPr lang="en-US" dirty="0" err="1" smtClean="0"/>
              <a:t>json</a:t>
            </a:r>
            <a:r>
              <a:rPr lang="en-US" dirty="0" smtClean="0"/>
              <a:t> file </a:t>
            </a:r>
            <a:r>
              <a:rPr lang="en-US" dirty="0" smtClean="0">
                <a:sym typeface="Wingdings" panose="05000000000000000000" pitchFamily="2" charset="2"/>
              </a:rPr>
              <a:t> node configurations</a:t>
            </a:r>
            <a:endParaRPr lang="en-US" dirty="0" smtClean="0"/>
          </a:p>
          <a:p>
            <a:r>
              <a:rPr lang="en-US" dirty="0" smtClean="0"/>
              <a:t>Create .bat file </a:t>
            </a:r>
            <a:r>
              <a:rPr lang="en-US" dirty="0" smtClean="0">
                <a:sym typeface="Wingdings" panose="05000000000000000000" pitchFamily="2" charset="2"/>
              </a:rPr>
              <a:t> shortcut to start the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driver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Grid for Desktop – Verify Grid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65250"/>
            <a:ext cx="11023600" cy="4883150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/>
              <a:t>a browser and go to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localhost:4444/grid/console</a:t>
            </a:r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83" y="1866900"/>
            <a:ext cx="8896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web on mobile devices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Grid for iOS devices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47713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Settings&gt;Developer&gt;Enable UI Automation</a:t>
            </a:r>
          </a:p>
          <a:p>
            <a:r>
              <a:rPr lang="en-US" dirty="0" smtClean="0"/>
              <a:t>Connect iOS device to </a:t>
            </a:r>
            <a:r>
              <a:rPr lang="en-US" dirty="0" err="1" smtClean="0"/>
              <a:t>MacOS</a:t>
            </a:r>
            <a:r>
              <a:rPr lang="en-US" dirty="0" smtClean="0"/>
              <a:t> machine</a:t>
            </a:r>
          </a:p>
          <a:p>
            <a:pPr lvl="1"/>
            <a:r>
              <a:rPr lang="en-US" dirty="0" smtClean="0"/>
              <a:t>Click Trust on popup if appears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MacOS</a:t>
            </a:r>
            <a:r>
              <a:rPr lang="en-US" dirty="0" smtClean="0"/>
              <a:t> machine:</a:t>
            </a:r>
          </a:p>
          <a:p>
            <a:pPr lvl="1"/>
            <a:r>
              <a:rPr lang="en-US" u="sng" dirty="0" smtClean="0">
                <a:solidFill>
                  <a:srgbClr val="C00000"/>
                </a:solidFill>
              </a:rPr>
              <a:t>Upgrade to </a:t>
            </a:r>
            <a:r>
              <a:rPr lang="en-US" u="sng" dirty="0" err="1" smtClean="0">
                <a:solidFill>
                  <a:srgbClr val="C00000"/>
                </a:solidFill>
              </a:rPr>
              <a:t>Xcode</a:t>
            </a:r>
            <a:r>
              <a:rPr lang="en-US" u="sng" dirty="0" smtClean="0">
                <a:solidFill>
                  <a:srgbClr val="C00000"/>
                </a:solidFill>
              </a:rPr>
              <a:t> 10.1 </a:t>
            </a:r>
            <a:r>
              <a:rPr lang="en-US" u="sng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en-US" u="sng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MacOS</a:t>
            </a:r>
            <a:r>
              <a:rPr lang="en-US" u="sng" dirty="0" smtClean="0">
                <a:solidFill>
                  <a:srgbClr val="C00000"/>
                </a:solidFill>
                <a:sym typeface="Wingdings" panose="05000000000000000000" pitchFamily="2" charset="2"/>
              </a:rPr>
              <a:t> 10.13.6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Appium</a:t>
            </a:r>
            <a:r>
              <a:rPr lang="en-US" dirty="0" smtClean="0"/>
              <a:t> GUI: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github.com/appium/appium-desktop/releases/tag/v1.11.0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XCUITest</a:t>
            </a:r>
            <a:r>
              <a:rPr lang="en-US" dirty="0" smtClean="0"/>
              <a:t> Driver </a:t>
            </a:r>
            <a:r>
              <a:rPr lang="en-US" dirty="0"/>
              <a:t>for iOS: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appium.io/docs/en/drivers/ios-xcuitest/index.html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XCUITest</a:t>
            </a:r>
            <a:r>
              <a:rPr lang="en-US" dirty="0" smtClean="0"/>
              <a:t> Driver Real </a:t>
            </a:r>
            <a:r>
              <a:rPr lang="en-US" dirty="0"/>
              <a:t>Device Setup: </a:t>
            </a:r>
            <a:r>
              <a:rPr lang="en-US" dirty="0">
                <a:hlinkClick r:id="rId5"/>
              </a:rPr>
              <a:t>http://appium.io/docs/en/drivers/ios-xcuitest-real-devices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.</a:t>
            </a:r>
            <a:r>
              <a:rPr lang="en-US" dirty="0" err="1" smtClean="0"/>
              <a:t>json</a:t>
            </a:r>
            <a:r>
              <a:rPr lang="en-US" dirty="0" smtClean="0"/>
              <a:t> file </a:t>
            </a:r>
            <a:r>
              <a:rPr lang="en-US" dirty="0" smtClean="0">
                <a:sym typeface="Wingdings" panose="05000000000000000000" pitchFamily="2" charset="2"/>
              </a:rPr>
              <a:t> node configurations</a:t>
            </a:r>
            <a:endParaRPr lang="en-US" dirty="0" smtClean="0"/>
          </a:p>
          <a:p>
            <a:r>
              <a:rPr lang="en-US" dirty="0" smtClean="0"/>
              <a:t>Create .bat file </a:t>
            </a:r>
            <a:r>
              <a:rPr lang="en-US" dirty="0" smtClean="0">
                <a:sym typeface="Wingdings" panose="05000000000000000000" pitchFamily="2" charset="2"/>
              </a:rPr>
              <a:t> shortcut to start the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58" y="1238522"/>
            <a:ext cx="64389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28721" y="2957514"/>
            <a:ext cx="490728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400" b="1" dirty="0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!</a:t>
            </a:r>
            <a:endParaRPr lang="en-US" altLang="en-US" sz="5400" dirty="0">
              <a:solidFill>
                <a:srgbClr val="00B0F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72225" y="5270336"/>
            <a:ext cx="3798887" cy="922337"/>
            <a:chOff x="852093" y="4548688"/>
            <a:chExt cx="5669954" cy="997711"/>
          </a:xfrm>
        </p:grpSpPr>
        <p:sp>
          <p:nvSpPr>
            <p:cNvPr id="4" name="TextBox 3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63678" y="5270336"/>
            <a:ext cx="4452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0939" y="5270336"/>
            <a:ext cx="23177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+ 1 802-735-1392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79" y="1347163"/>
            <a:ext cx="2568339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Duration</a:t>
            </a:r>
            <a:r>
              <a:rPr lang="en-US" dirty="0"/>
              <a:t>: 6</a:t>
            </a:r>
            <a:r>
              <a:rPr lang="en-US" dirty="0" smtClean="0"/>
              <a:t> hours with 2 parts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250"/>
            <a:ext cx="10649989" cy="50934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Have experiences on Robot Framework, Selenium</a:t>
            </a:r>
          </a:p>
          <a:p>
            <a:pPr lvl="1"/>
            <a:r>
              <a:rPr lang="en-US" dirty="0"/>
              <a:t>Download </a:t>
            </a:r>
            <a:r>
              <a:rPr lang="en-US" dirty="0" smtClean="0"/>
              <a:t>zip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github.com/phamtantho/robotframework/tree/master/selenium_grid</a:t>
            </a:r>
            <a:endParaRPr lang="en-US" dirty="0" smtClean="0"/>
          </a:p>
          <a:p>
            <a:pPr lvl="2"/>
            <a:r>
              <a:rPr lang="en-US" dirty="0" smtClean="0"/>
              <a:t>On Windows: Put on C:/ and unzip</a:t>
            </a:r>
          </a:p>
          <a:p>
            <a:pPr lvl="2"/>
            <a:r>
              <a:rPr lang="en-US" dirty="0" smtClean="0"/>
              <a:t>On Mac: Put on Desktop/ and unzip; go inside run </a:t>
            </a:r>
            <a:r>
              <a:rPr lang="en-US" dirty="0" err="1" smtClean="0"/>
              <a:t>cmd</a:t>
            </a:r>
            <a:r>
              <a:rPr lang="en-US" dirty="0" smtClean="0"/>
              <a:t>: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755 *</a:t>
            </a:r>
            <a:endParaRPr lang="en-US" dirty="0" smtClean="0"/>
          </a:p>
          <a:p>
            <a:r>
              <a:rPr lang="en-US" dirty="0" smtClean="0"/>
              <a:t>Part 1 - Desktop:</a:t>
            </a:r>
          </a:p>
          <a:p>
            <a:pPr lvl="1"/>
            <a:r>
              <a:rPr lang="en-US" dirty="0" smtClean="0"/>
              <a:t>Introduce Selenium Grid</a:t>
            </a:r>
          </a:p>
          <a:p>
            <a:pPr lvl="1"/>
            <a:r>
              <a:rPr lang="en-US" dirty="0" smtClean="0"/>
              <a:t>Test web on windows (Chrome, Firefox, Edge)</a:t>
            </a:r>
          </a:p>
          <a:p>
            <a:pPr lvl="1"/>
            <a:r>
              <a:rPr lang="en-US" dirty="0"/>
              <a:t>Test web on </a:t>
            </a:r>
            <a:r>
              <a:rPr lang="en-US" dirty="0" err="1" smtClean="0"/>
              <a:t>MacOS</a:t>
            </a:r>
            <a:r>
              <a:rPr lang="en-US" dirty="0" smtClean="0"/>
              <a:t> (Chrome, Firefox, Safari)</a:t>
            </a:r>
          </a:p>
          <a:p>
            <a:r>
              <a:rPr lang="en-US" dirty="0"/>
              <a:t>Part </a:t>
            </a:r>
            <a:r>
              <a:rPr lang="en-US" dirty="0" smtClean="0"/>
              <a:t>2 - Mobile: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web on Android (Chrome)</a:t>
            </a:r>
          </a:p>
          <a:p>
            <a:pPr lvl="1"/>
            <a:r>
              <a:rPr lang="en-US" dirty="0"/>
              <a:t>Test web on iOS (</a:t>
            </a:r>
            <a:r>
              <a:rPr lang="en-US" dirty="0" smtClean="0"/>
              <a:t>Safari)</a:t>
            </a:r>
            <a:endParaRPr lang="en-US" dirty="0"/>
          </a:p>
          <a:p>
            <a:pPr lvl="1"/>
            <a:r>
              <a:rPr lang="en-US" dirty="0"/>
              <a:t>Bonus: Headless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86133" y="1575532"/>
            <a:ext cx="3624195" cy="488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Blip>
                <a:blip r:embed="rId4"/>
              </a:buBlip>
              <a:defRPr sz="2400" kern="1200">
                <a:solidFill>
                  <a:srgbClr val="007AC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ct val="120000"/>
              <a:buFont typeface="Century Gothic" panose="020B0502020202020204" pitchFamily="34" charset="0"/>
              <a:buChar char="■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7C6F9"/>
              </a:buClr>
              <a:buSzPct val="80000"/>
              <a:buFont typeface="Arial" panose="020B0604020202020204" pitchFamily="34" charset="0"/>
              <a:buChar char="►"/>
              <a:defRPr sz="1600" kern="1200" baseline="0">
                <a:solidFill>
                  <a:srgbClr val="007AC2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 typeface="Century Gothic" panose="020B0502020202020204" pitchFamily="34" charset="0"/>
              <a:buChar char="●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Grid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080" y="2859577"/>
            <a:ext cx="5852160" cy="37611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79517" y="1312002"/>
            <a:ext cx="10374283" cy="1339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Blip>
                <a:blip r:embed="rId3"/>
              </a:buBlip>
              <a:defRPr sz="2400" kern="1200">
                <a:solidFill>
                  <a:srgbClr val="007AC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ct val="120000"/>
              <a:buFont typeface="Century Gothic" panose="020B0502020202020204" pitchFamily="34" charset="0"/>
              <a:buChar char="■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7C6F9"/>
              </a:buClr>
              <a:buSzPct val="80000"/>
              <a:buFont typeface="Arial" panose="020B0604020202020204" pitchFamily="34" charset="0"/>
              <a:buChar char="►"/>
              <a:defRPr sz="1600" kern="1200" baseline="0">
                <a:solidFill>
                  <a:srgbClr val="007AC2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 typeface="Century Gothic" panose="020B0502020202020204" pitchFamily="34" charset="0"/>
              <a:buChar char="●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Selenium-Grid allows </a:t>
            </a:r>
            <a:r>
              <a:rPr lang="en-US" dirty="0" smtClean="0"/>
              <a:t>you run </a:t>
            </a:r>
            <a:r>
              <a:rPr lang="en-US" dirty="0"/>
              <a:t>your tests on different machines against different browsers </a:t>
            </a:r>
            <a:r>
              <a:rPr lang="en-US" dirty="0" smtClean="0"/>
              <a:t>and operating systems in parallel</a:t>
            </a:r>
          </a:p>
          <a:p>
            <a:r>
              <a:rPr lang="en-US" dirty="0"/>
              <a:t>More details: </a:t>
            </a:r>
            <a:r>
              <a:rPr lang="en-US" i="1" dirty="0">
                <a:hlinkClick r:id="rId4"/>
              </a:rPr>
              <a:t>https://</a:t>
            </a:r>
            <a:r>
              <a:rPr lang="en-US" i="1" dirty="0" smtClean="0">
                <a:hlinkClick r:id="rId4"/>
              </a:rPr>
              <a:t>www.seleniumhq.org/docs/07_selenium_grid.jsp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5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Hub</a:t>
            </a:r>
          </a:p>
          <a:p>
            <a:pPr lvl="1"/>
            <a:r>
              <a:rPr lang="en-US" dirty="0"/>
              <a:t>The hub is the central point where you load your tests into.</a:t>
            </a:r>
          </a:p>
          <a:p>
            <a:pPr lvl="1"/>
            <a:r>
              <a:rPr lang="en-US" dirty="0"/>
              <a:t>There should only be one hub in a grid.</a:t>
            </a:r>
          </a:p>
          <a:p>
            <a:pPr lvl="1"/>
            <a:r>
              <a:rPr lang="en-US" dirty="0"/>
              <a:t>The hub is launched only on a single machine, </a:t>
            </a:r>
            <a:r>
              <a:rPr lang="en-US" dirty="0" err="1" smtClean="0"/>
              <a:t>i.g</a:t>
            </a:r>
            <a:r>
              <a:rPr lang="en-US" dirty="0" smtClean="0"/>
              <a:t> </a:t>
            </a:r>
            <a:r>
              <a:rPr lang="en-US" dirty="0"/>
              <a:t>a computer whose O.S is Windows </a:t>
            </a:r>
            <a:r>
              <a:rPr lang="en-US" dirty="0" smtClean="0"/>
              <a:t>10</a:t>
            </a:r>
            <a:endParaRPr lang="en-US" dirty="0"/>
          </a:p>
          <a:p>
            <a:pPr lvl="1"/>
            <a:r>
              <a:rPr lang="en-US" dirty="0"/>
              <a:t> The machine containing the hub is where the tests will be run, but you will see the browser being automated on the node.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37" y="4759960"/>
            <a:ext cx="4365394" cy="16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4" y="1365250"/>
            <a:ext cx="6558742" cy="4883150"/>
          </a:xfrm>
        </p:spPr>
        <p:txBody>
          <a:bodyPr/>
          <a:lstStyle/>
          <a:p>
            <a:r>
              <a:rPr lang="en-US" dirty="0" smtClean="0"/>
              <a:t>The Nodes</a:t>
            </a:r>
          </a:p>
          <a:p>
            <a:pPr lvl="1"/>
            <a:r>
              <a:rPr lang="en-US" dirty="0"/>
              <a:t>Nodes are the Selenium instances that will execute the tests that you loaded on the hub.</a:t>
            </a:r>
          </a:p>
          <a:p>
            <a:pPr lvl="1"/>
            <a:r>
              <a:rPr lang="en-US" dirty="0"/>
              <a:t>There can be one or more nodes in a grid.</a:t>
            </a:r>
          </a:p>
          <a:p>
            <a:pPr lvl="1"/>
            <a:r>
              <a:rPr lang="en-US" dirty="0"/>
              <a:t>Nodes can be launched on multiple machines with different platforms and browsers.</a:t>
            </a:r>
          </a:p>
          <a:p>
            <a:pPr lvl="1"/>
            <a:r>
              <a:rPr lang="en-US" dirty="0"/>
              <a:t>The machines running the nodes need not be the same platform as that of the hub.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514995"/>
            <a:ext cx="5105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245331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Go to folder </a:t>
            </a:r>
            <a:r>
              <a:rPr lang="en-US" sz="2200" dirty="0" err="1" smtClean="0"/>
              <a:t>selenium_grid</a:t>
            </a:r>
            <a:endParaRPr lang="en-US" sz="2200" dirty="0"/>
          </a:p>
          <a:p>
            <a:pPr lvl="1"/>
            <a:r>
              <a:rPr lang="en-US" sz="1800" dirty="0" smtClean="0"/>
              <a:t>On windows: double-click </a:t>
            </a:r>
            <a:r>
              <a:rPr lang="en-US" sz="1800" b="1" dirty="0" smtClean="0"/>
              <a:t>start_hub_on_windows.bat</a:t>
            </a:r>
          </a:p>
          <a:p>
            <a:pPr lvl="1"/>
            <a:r>
              <a:rPr lang="en-US" sz="1800" dirty="0"/>
              <a:t>On </a:t>
            </a:r>
            <a:r>
              <a:rPr lang="en-US" sz="1800" dirty="0" smtClean="0"/>
              <a:t>mac: open terminal, go to </a:t>
            </a:r>
            <a:r>
              <a:rPr lang="en-US" sz="1800" dirty="0" err="1" smtClean="0"/>
              <a:t>selenium_grid</a:t>
            </a:r>
            <a:r>
              <a:rPr lang="en-US" sz="1800" dirty="0" smtClean="0"/>
              <a:t> and run .</a:t>
            </a:r>
            <a:r>
              <a:rPr lang="en-US" sz="1800" b="1" dirty="0" smtClean="0"/>
              <a:t>/start_hub_on_mac.sh</a:t>
            </a:r>
          </a:p>
          <a:p>
            <a:r>
              <a:rPr lang="en-US" sz="2200" dirty="0" smtClean="0"/>
              <a:t>Take note the hub’s IP. In this case 10.128.224.50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Verify hub status: Open page &lt;</a:t>
            </a:r>
            <a:r>
              <a:rPr lang="en-US" sz="2200" i="1" dirty="0" smtClean="0"/>
              <a:t>localhost or hub’s IP&gt;:4444/grid/console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endParaRPr lang="en-US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Start 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79" y="4955122"/>
            <a:ext cx="9258300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07" y="2613226"/>
            <a:ext cx="8382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web </a:t>
            </a:r>
            <a:r>
              <a:rPr lang="en-US" dirty="0" smtClean="0"/>
              <a:t>on desktop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Start node on windows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099242"/>
            <a:ext cx="11023600" cy="15178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 to </a:t>
            </a:r>
            <a:r>
              <a:rPr lang="en-US" dirty="0" err="1" smtClean="0"/>
              <a:t>selenium_grid</a:t>
            </a:r>
            <a:endParaRPr lang="en-US" dirty="0" smtClean="0"/>
          </a:p>
          <a:p>
            <a:pPr lvl="1"/>
            <a:r>
              <a:rPr lang="en-US" dirty="0" smtClean="0"/>
              <a:t>Update hub’s IP in file </a:t>
            </a:r>
            <a:r>
              <a:rPr lang="en-US" dirty="0" smtClean="0"/>
              <a:t>config_win.bat</a:t>
            </a:r>
          </a:p>
          <a:p>
            <a:pPr lvl="2"/>
            <a:r>
              <a:rPr lang="en-US" dirty="0" smtClean="0"/>
              <a:t>Line: "hub</a:t>
            </a:r>
            <a:r>
              <a:rPr lang="en-US" dirty="0"/>
              <a:t>": "http</a:t>
            </a:r>
            <a:r>
              <a:rPr lang="en-US" dirty="0" smtClean="0"/>
              <a:t>://&lt;hub’s IP&gt;:4444</a:t>
            </a:r>
            <a:r>
              <a:rPr lang="en-US" dirty="0"/>
              <a:t>",</a:t>
            </a:r>
            <a:endParaRPr lang="en-US" dirty="0" smtClean="0"/>
          </a:p>
          <a:p>
            <a:pPr lvl="1"/>
            <a:r>
              <a:rPr lang="en-US" dirty="0"/>
              <a:t>Double click </a:t>
            </a:r>
            <a:r>
              <a:rPr lang="en-US" b="1" dirty="0" smtClean="0"/>
              <a:t>start_node_on_windows.bat</a:t>
            </a:r>
            <a:endParaRPr lang="en-US" b="1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617076"/>
            <a:ext cx="10695309" cy="1913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45" y="4563426"/>
            <a:ext cx="6645823" cy="22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web on </a:t>
            </a:r>
            <a:r>
              <a:rPr lang="en-US" dirty="0" smtClean="0"/>
              <a:t>desktop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Start node on mac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120353"/>
            <a:ext cx="11023600" cy="15742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 to </a:t>
            </a:r>
            <a:r>
              <a:rPr lang="en-US" dirty="0" err="1" smtClean="0"/>
              <a:t>selenium_grid</a:t>
            </a:r>
            <a:endParaRPr lang="en-US" dirty="0" smtClean="0"/>
          </a:p>
          <a:p>
            <a:pPr lvl="1"/>
            <a:r>
              <a:rPr lang="en-US" dirty="0" smtClean="0"/>
              <a:t>Update hub’s IP in file </a:t>
            </a:r>
            <a:r>
              <a:rPr lang="en-US" dirty="0" smtClean="0"/>
              <a:t>start_node_on_mac.sh</a:t>
            </a:r>
          </a:p>
          <a:p>
            <a:pPr lvl="2"/>
            <a:r>
              <a:rPr lang="en-US" dirty="0"/>
              <a:t>Line: "hub": "http://&lt;hub’s IP&gt;:4444</a:t>
            </a:r>
            <a:r>
              <a:rPr lang="en-US" dirty="0" smtClean="0"/>
              <a:t>",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b="1" dirty="0" smtClean="0"/>
              <a:t>./start_node_on_mac.sh</a:t>
            </a:r>
            <a:endParaRPr lang="en-US" b="1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25" y="2605986"/>
            <a:ext cx="11483975" cy="2055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711" y="4686628"/>
            <a:ext cx="7248793" cy="21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Sample test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E7AC574-D48A-4301-A1E5-98A94E31F82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65250"/>
            <a:ext cx="10515600" cy="22110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Robot_web_testing</a:t>
            </a:r>
            <a:r>
              <a:rPr lang="en-US" dirty="0" smtClean="0"/>
              <a:t> &gt; </a:t>
            </a:r>
            <a:r>
              <a:rPr lang="en-US" dirty="0" err="1" smtClean="0"/>
              <a:t>test_browsers</a:t>
            </a:r>
            <a:endParaRPr lang="en-US" dirty="0" smtClean="0"/>
          </a:p>
          <a:p>
            <a:r>
              <a:rPr lang="en-US" dirty="0" smtClean="0"/>
              <a:t>Take a look on this sample test</a:t>
            </a:r>
          </a:p>
          <a:p>
            <a:r>
              <a:rPr lang="en-US" dirty="0" smtClean="0"/>
              <a:t>Execute and observe the 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50959</TotalTime>
  <Words>1140</Words>
  <Application>Microsoft Office PowerPoint</Application>
  <PresentationFormat>Widescreen</PresentationFormat>
  <Paragraphs>368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Agenda</vt:lpstr>
      <vt:lpstr>Selenium Grid</vt:lpstr>
      <vt:lpstr>Selenium Grid</vt:lpstr>
      <vt:lpstr>Selenium Grid</vt:lpstr>
      <vt:lpstr>Selenium Grid</vt:lpstr>
      <vt:lpstr>Test web on desktop </vt:lpstr>
      <vt:lpstr>Test web on desktop </vt:lpstr>
      <vt:lpstr>Sample test</vt:lpstr>
      <vt:lpstr>Page Object Model (POM)</vt:lpstr>
      <vt:lpstr>Page Object Model (POM)</vt:lpstr>
      <vt:lpstr>Page Object Model (POM)</vt:lpstr>
      <vt:lpstr>Page Object Model (POM)</vt:lpstr>
      <vt:lpstr>Test web on mobile devices</vt:lpstr>
      <vt:lpstr>Test web on mobile devices</vt:lpstr>
      <vt:lpstr>Remote driver </vt:lpstr>
      <vt:lpstr>Test web on mobile devices</vt:lpstr>
      <vt:lpstr>Robot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Tho Pham</dc:creator>
  <cp:lastModifiedBy>Tho Pham</cp:lastModifiedBy>
  <cp:revision>327</cp:revision>
  <dcterms:created xsi:type="dcterms:W3CDTF">2018-05-02T09:05:59Z</dcterms:created>
  <dcterms:modified xsi:type="dcterms:W3CDTF">2019-04-16T02:13:36Z</dcterms:modified>
</cp:coreProperties>
</file>