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77"/>
    <p:restoredTop sz="94760"/>
  </p:normalViewPr>
  <p:slideViewPr>
    <p:cSldViewPr snapToGrid="0" snapToObjects="1">
      <p:cViewPr>
        <p:scale>
          <a:sx n="140" d="100"/>
          <a:sy n="14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B30CF-92DC-4248-ADAB-0A94F36D4477}" type="datetimeFigureOut">
              <a:rPr lang="en-US" smtClean="0"/>
              <a:t>7/13/17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1F641-1361-9841-AC0D-FAF01D9E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68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1F641-1361-9841-AC0D-FAF01D9E1E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66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D222-C7A9-4945-9B83-5ECAEC7C45D2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6FA4-A18A-8C4D-88FB-793EAA48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52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D222-C7A9-4945-9B83-5ECAEC7C45D2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6FA4-A18A-8C4D-88FB-793EAA48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D222-C7A9-4945-9B83-5ECAEC7C45D2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6FA4-A18A-8C4D-88FB-793EAA48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D222-C7A9-4945-9B83-5ECAEC7C45D2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6FA4-A18A-8C4D-88FB-793EAA48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6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D222-C7A9-4945-9B83-5ECAEC7C45D2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6FA4-A18A-8C4D-88FB-793EAA48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8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D222-C7A9-4945-9B83-5ECAEC7C45D2}" type="datetimeFigureOut">
              <a:rPr lang="en-US" smtClean="0"/>
              <a:t>7/13/17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6FA4-A18A-8C4D-88FB-793EAA48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3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D222-C7A9-4945-9B83-5ECAEC7C45D2}" type="datetimeFigureOut">
              <a:rPr lang="en-US" smtClean="0"/>
              <a:t>7/13/17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6FA4-A18A-8C4D-88FB-793EAA48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6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D222-C7A9-4945-9B83-5ECAEC7C45D2}" type="datetimeFigureOut">
              <a:rPr lang="en-US" smtClean="0"/>
              <a:t>7/13/17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6FA4-A18A-8C4D-88FB-793EAA48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4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D222-C7A9-4945-9B83-5ECAEC7C45D2}" type="datetimeFigureOut">
              <a:rPr lang="en-US" smtClean="0"/>
              <a:t>7/13/17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6FA4-A18A-8C4D-88FB-793EAA48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9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D222-C7A9-4945-9B83-5ECAEC7C45D2}" type="datetimeFigureOut">
              <a:rPr lang="en-US" smtClean="0"/>
              <a:t>7/13/17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6FA4-A18A-8C4D-88FB-793EAA48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1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D222-C7A9-4945-9B83-5ECAEC7C45D2}" type="datetimeFigureOut">
              <a:rPr lang="en-US" smtClean="0"/>
              <a:t>7/13/17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6FA4-A18A-8C4D-88FB-793EAA48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9D222-C7A9-4945-9B83-5ECAEC7C45D2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D6FA4-A18A-8C4D-88FB-793EAA48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0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HML and FHIR Conversion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13961"/>
            <a:ext cx="10515600" cy="1137031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Andrew S. Brown, Ph.D.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abrown3@nmdp.org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068" y="5398263"/>
            <a:ext cx="1451864" cy="8711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079" y="1690688"/>
            <a:ext cx="7409842" cy="238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Contact: </a:t>
            </a:r>
          </a:p>
          <a:p>
            <a:pPr lvl="1"/>
            <a:r>
              <a:rPr lang="en-US" dirty="0" smtClean="0"/>
              <a:t>Andrew S. Brown, Ph.D. &lt;abrown3@nmdp.org&gt;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1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4300" y="361950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HML and FHIR Converter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68899" y="1848700"/>
            <a:ext cx="176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Queue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40850" y="1301748"/>
            <a:ext cx="176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Database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83342" y="314794"/>
            <a:ext cx="2278412" cy="3337030"/>
            <a:chOff x="806449" y="1301748"/>
            <a:chExt cx="2679700" cy="4815040"/>
          </a:xfrm>
        </p:grpSpPr>
        <p:sp>
          <p:nvSpPr>
            <p:cNvPr id="5" name="TextBox 4"/>
            <p:cNvSpPr txBox="1"/>
            <p:nvPr/>
          </p:nvSpPr>
          <p:spPr>
            <a:xfrm>
              <a:off x="1263650" y="1301748"/>
              <a:ext cx="1765300" cy="377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Helvetica" charset="0"/>
                  <a:ea typeface="Helvetica" charset="0"/>
                  <a:cs typeface="Helvetica" charset="0"/>
                </a:rPr>
                <a:t>Guided User Input</a:t>
              </a:r>
              <a:endParaRPr lang="en-US" sz="11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63650" y="5739308"/>
              <a:ext cx="1765300" cy="377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Helvetica" charset="0"/>
                  <a:ea typeface="Helvetica" charset="0"/>
                  <a:cs typeface="Helvetica" charset="0"/>
                </a:rPr>
                <a:t>File Upload</a:t>
              </a:r>
              <a:endParaRPr lang="en-US" sz="11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 rot="5400000">
              <a:off x="1299318" y="1931243"/>
              <a:ext cx="1693963" cy="434975"/>
              <a:chOff x="1793876" y="2008087"/>
              <a:chExt cx="1765300" cy="495300"/>
            </a:xfrm>
          </p:grpSpPr>
          <p:sp>
            <p:nvSpPr>
              <p:cNvPr id="10" name="Striped Right Arrow 9"/>
              <p:cNvSpPr/>
              <p:nvPr/>
            </p:nvSpPr>
            <p:spPr>
              <a:xfrm>
                <a:off x="2146300" y="2008087"/>
                <a:ext cx="1060450" cy="495300"/>
              </a:xfrm>
              <a:prstGeom prst="stripedRightArrow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793876" y="2111472"/>
                <a:ext cx="1765300" cy="288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Helvetica" charset="0"/>
                    <a:ea typeface="Helvetica" charset="0"/>
                    <a:cs typeface="Helvetica" charset="0"/>
                  </a:rPr>
                  <a:t>JSON</a:t>
                </a:r>
                <a:endParaRPr lang="en-US" sz="8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rot="16200000">
              <a:off x="480168" y="4979243"/>
              <a:ext cx="1693963" cy="434975"/>
              <a:chOff x="1793874" y="2008087"/>
              <a:chExt cx="1765300" cy="495300"/>
            </a:xfrm>
          </p:grpSpPr>
          <p:sp>
            <p:nvSpPr>
              <p:cNvPr id="15" name="Striped Right Arrow 14"/>
              <p:cNvSpPr/>
              <p:nvPr/>
            </p:nvSpPr>
            <p:spPr>
              <a:xfrm>
                <a:off x="2146300" y="2008087"/>
                <a:ext cx="1060450" cy="495300"/>
              </a:xfrm>
              <a:prstGeom prst="stripedRightArrow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793874" y="2111472"/>
                <a:ext cx="1765300" cy="288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Helvetica" charset="0"/>
                    <a:ea typeface="Helvetica" charset="0"/>
                    <a:cs typeface="Helvetica" charset="0"/>
                  </a:rPr>
                  <a:t>JSON</a:t>
                </a:r>
                <a:endParaRPr lang="en-US" sz="8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6200000">
              <a:off x="1327727" y="4979242"/>
              <a:ext cx="1693963" cy="434975"/>
              <a:chOff x="1793874" y="2008087"/>
              <a:chExt cx="1765300" cy="495300"/>
            </a:xfrm>
          </p:grpSpPr>
          <p:sp>
            <p:nvSpPr>
              <p:cNvPr id="18" name="Striped Right Arrow 17"/>
              <p:cNvSpPr/>
              <p:nvPr/>
            </p:nvSpPr>
            <p:spPr>
              <a:xfrm>
                <a:off x="2146300" y="2008087"/>
                <a:ext cx="1060450" cy="495300"/>
              </a:xfrm>
              <a:prstGeom prst="stripedRightArrow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793874" y="2111472"/>
                <a:ext cx="1765300" cy="288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Helvetica" charset="0"/>
                    <a:ea typeface="Helvetica" charset="0"/>
                    <a:cs typeface="Helvetica" charset="0"/>
                  </a:rPr>
                  <a:t>XML</a:t>
                </a:r>
                <a:endParaRPr lang="en-US" sz="8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 rot="16200000">
              <a:off x="2181968" y="4979242"/>
              <a:ext cx="1693963" cy="434975"/>
              <a:chOff x="1793874" y="2008087"/>
              <a:chExt cx="1765300" cy="495300"/>
            </a:xfrm>
          </p:grpSpPr>
          <p:sp>
            <p:nvSpPr>
              <p:cNvPr id="21" name="Striped Right Arrow 20"/>
              <p:cNvSpPr/>
              <p:nvPr/>
            </p:nvSpPr>
            <p:spPr>
              <a:xfrm>
                <a:off x="2146300" y="2008087"/>
                <a:ext cx="1060450" cy="495300"/>
              </a:xfrm>
              <a:prstGeom prst="stripedRightArrow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793874" y="2111472"/>
                <a:ext cx="1765300" cy="288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Helvetica" charset="0"/>
                    <a:ea typeface="Helvetica" charset="0"/>
                    <a:cs typeface="Helvetica" charset="0"/>
                  </a:rPr>
                  <a:t>Batch</a:t>
                </a:r>
                <a:endParaRPr lang="en-US" sz="8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806449" y="2758329"/>
              <a:ext cx="2679700" cy="1828800"/>
              <a:chOff x="806449" y="2758329"/>
              <a:chExt cx="2679700" cy="18288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806449" y="2758329"/>
                <a:ext cx="2679700" cy="18288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6">
                      <a:lumMod val="5000"/>
                      <a:lumOff val="95000"/>
                    </a:schemeClr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236013" y="3489427"/>
                <a:ext cx="1877390" cy="310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Helvetica" charset="0"/>
                    <a:ea typeface="Helvetica" charset="0"/>
                    <a:cs typeface="Helvetica" charset="0"/>
                  </a:rPr>
                  <a:t>service-</a:t>
                </a:r>
                <a:r>
                  <a:rPr lang="en-US" sz="800" dirty="0" err="1" smtClean="0">
                    <a:latin typeface="Helvetica" charset="0"/>
                    <a:ea typeface="Helvetica" charset="0"/>
                    <a:cs typeface="Helvetica" charset="0"/>
                  </a:rPr>
                  <a:t>hml</a:t>
                </a:r>
                <a:r>
                  <a:rPr lang="en-US" sz="800" dirty="0" smtClean="0">
                    <a:latin typeface="Helvetica" charset="0"/>
                    <a:ea typeface="Helvetica" charset="0"/>
                    <a:cs typeface="Helvetica" charset="0"/>
                  </a:rPr>
                  <a:t>-</a:t>
                </a:r>
                <a:r>
                  <a:rPr lang="en-US" sz="800" dirty="0" err="1" smtClean="0">
                    <a:latin typeface="Helvetica" charset="0"/>
                    <a:ea typeface="Helvetica" charset="0"/>
                    <a:cs typeface="Helvetica" charset="0"/>
                  </a:rPr>
                  <a:t>fhir</a:t>
                </a:r>
                <a:r>
                  <a:rPr lang="en-US" sz="800" dirty="0" smtClean="0">
                    <a:latin typeface="Helvetica" charset="0"/>
                    <a:ea typeface="Helvetica" charset="0"/>
                    <a:cs typeface="Helvetica" charset="0"/>
                  </a:rPr>
                  <a:t>-converter</a:t>
                </a:r>
                <a:endParaRPr lang="en-US" sz="8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5213350" y="2277792"/>
            <a:ext cx="1765300" cy="4533642"/>
            <a:chOff x="4616134" y="2343374"/>
            <a:chExt cx="1765300" cy="3234914"/>
          </a:xfrm>
        </p:grpSpPr>
        <p:grpSp>
          <p:nvGrpSpPr>
            <p:cNvPr id="40" name="Group 39"/>
            <p:cNvGrpSpPr/>
            <p:nvPr/>
          </p:nvGrpSpPr>
          <p:grpSpPr>
            <a:xfrm>
              <a:off x="4616134" y="2343374"/>
              <a:ext cx="1765300" cy="3234914"/>
              <a:chOff x="4616134" y="2343374"/>
              <a:chExt cx="1765300" cy="3234914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616134" y="2343374"/>
                <a:ext cx="1765300" cy="3234914"/>
                <a:chOff x="4616134" y="2343374"/>
                <a:chExt cx="1765300" cy="3234914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4616134" y="2343374"/>
                  <a:ext cx="1765300" cy="3234914"/>
                  <a:chOff x="4616134" y="2343374"/>
                  <a:chExt cx="1765300" cy="3234914"/>
                </a:xfrm>
              </p:grpSpPr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4616134" y="2343374"/>
                    <a:ext cx="1765300" cy="3234914"/>
                    <a:chOff x="4622484" y="2330674"/>
                    <a:chExt cx="1765300" cy="3234914"/>
                  </a:xfrm>
                </p:grpSpPr>
                <p:sp>
                  <p:nvSpPr>
                    <p:cNvPr id="30" name="Can 29"/>
                    <p:cNvSpPr/>
                    <p:nvPr/>
                  </p:nvSpPr>
                  <p:spPr>
                    <a:xfrm>
                      <a:off x="4917361" y="2330674"/>
                      <a:ext cx="1204039" cy="3225575"/>
                    </a:xfrm>
                    <a:prstGeom prst="can">
                      <a:avLst/>
                    </a:prstGeom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4622484" y="5319367"/>
                      <a:ext cx="1765300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00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Kafka Server</a:t>
                      </a:r>
                      <a:endParaRPr lang="en-US" sz="1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p:txBody>
                </p:sp>
              </p:grpSp>
              <p:sp>
                <p:nvSpPr>
                  <p:cNvPr id="33" name="Cloud Callout 32"/>
                  <p:cNvSpPr/>
                  <p:nvPr/>
                </p:nvSpPr>
                <p:spPr>
                  <a:xfrm>
                    <a:off x="5162550" y="3568774"/>
                    <a:ext cx="768350" cy="369240"/>
                  </a:xfrm>
                  <a:prstGeom prst="cloudCallout">
                    <a:avLst/>
                  </a:prstGeom>
                  <a:gradFill flip="none" rotWithShape="1">
                    <a:gsLst>
                      <a:gs pos="0">
                        <a:schemeClr val="accent3">
                          <a:lumMod val="5000"/>
                          <a:lumOff val="95000"/>
                        </a:schemeClr>
                      </a:gs>
                      <a:gs pos="74000">
                        <a:schemeClr val="accent3">
                          <a:lumMod val="45000"/>
                          <a:lumOff val="55000"/>
                        </a:schemeClr>
                      </a:gs>
                      <a:gs pos="83000">
                        <a:schemeClr val="accent3">
                          <a:lumMod val="45000"/>
                          <a:lumOff val="55000"/>
                        </a:schemeClr>
                      </a:gs>
                      <a:gs pos="100000">
                        <a:schemeClr val="accent3">
                          <a:lumMod val="30000"/>
                          <a:lumOff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Cloud Callout 33"/>
                  <p:cNvSpPr/>
                  <p:nvPr/>
                </p:nvSpPr>
                <p:spPr>
                  <a:xfrm>
                    <a:off x="5185606" y="4369311"/>
                    <a:ext cx="768350" cy="369240"/>
                  </a:xfrm>
                  <a:prstGeom prst="cloudCallout">
                    <a:avLst/>
                  </a:prstGeom>
                  <a:gradFill flip="none" rotWithShape="1">
                    <a:gsLst>
                      <a:gs pos="0">
                        <a:schemeClr val="accent3">
                          <a:lumMod val="5000"/>
                          <a:lumOff val="95000"/>
                        </a:schemeClr>
                      </a:gs>
                      <a:gs pos="74000">
                        <a:schemeClr val="accent3">
                          <a:lumMod val="45000"/>
                          <a:lumOff val="55000"/>
                        </a:schemeClr>
                      </a:gs>
                      <a:gs pos="83000">
                        <a:schemeClr val="accent3">
                          <a:lumMod val="45000"/>
                          <a:lumOff val="55000"/>
                        </a:schemeClr>
                      </a:gs>
                      <a:gs pos="100000">
                        <a:schemeClr val="accent3">
                          <a:lumMod val="30000"/>
                          <a:lumOff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Cloud Callout 34"/>
                  <p:cNvSpPr/>
                  <p:nvPr/>
                </p:nvSpPr>
                <p:spPr>
                  <a:xfrm>
                    <a:off x="5166793" y="2926631"/>
                    <a:ext cx="768350" cy="369240"/>
                  </a:xfrm>
                  <a:prstGeom prst="cloudCallout">
                    <a:avLst/>
                  </a:prstGeom>
                  <a:gradFill flip="none" rotWithShape="1">
                    <a:gsLst>
                      <a:gs pos="0">
                        <a:schemeClr val="accent3">
                          <a:lumMod val="5000"/>
                          <a:lumOff val="95000"/>
                        </a:schemeClr>
                      </a:gs>
                      <a:gs pos="74000">
                        <a:schemeClr val="accent3">
                          <a:lumMod val="45000"/>
                          <a:lumOff val="55000"/>
                        </a:schemeClr>
                      </a:gs>
                      <a:gs pos="83000">
                        <a:schemeClr val="accent3">
                          <a:lumMod val="45000"/>
                          <a:lumOff val="55000"/>
                        </a:schemeClr>
                      </a:gs>
                      <a:gs pos="100000">
                        <a:schemeClr val="accent3">
                          <a:lumMod val="30000"/>
                          <a:lumOff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7" name="TextBox 36"/>
                <p:cNvSpPr txBox="1"/>
                <p:nvPr/>
              </p:nvSpPr>
              <p:spPr>
                <a:xfrm>
                  <a:off x="5157073" y="3678085"/>
                  <a:ext cx="780177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smtClean="0">
                      <a:latin typeface="Helvetica" charset="0"/>
                      <a:ea typeface="Helvetica" charset="0"/>
                      <a:cs typeface="Helvetica" charset="0"/>
                    </a:rPr>
                    <a:t>FHIR -&gt; HML</a:t>
                  </a:r>
                  <a:endParaRPr lang="en-US" sz="7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5145088" y="2998820"/>
                <a:ext cx="7858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smtClean="0">
                    <a:latin typeface="Helvetica" charset="0"/>
                    <a:ea typeface="Helvetica" charset="0"/>
                    <a:cs typeface="Helvetica" charset="0"/>
                  </a:rPr>
                  <a:t>FHIR Submission</a:t>
                </a:r>
                <a:endParaRPr lang="en-US" sz="7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5085236" y="4474482"/>
              <a:ext cx="96908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Helvetica" charset="0"/>
                  <a:ea typeface="Helvetica" charset="0"/>
                  <a:cs typeface="Helvetica" charset="0"/>
                </a:rPr>
                <a:t>HML -&gt; FHIR</a:t>
              </a:r>
              <a:endParaRPr lang="en-US" sz="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cxnSp>
        <p:nvCxnSpPr>
          <p:cNvPr id="78" name="Straight Arrow Connector 77"/>
          <p:cNvCxnSpPr/>
          <p:nvPr/>
        </p:nvCxnSpPr>
        <p:spPr>
          <a:xfrm flipV="1">
            <a:off x="3085785" y="5924797"/>
            <a:ext cx="5931529" cy="2516"/>
          </a:xfrm>
          <a:prstGeom prst="straightConnector1">
            <a:avLst/>
          </a:prstGeom>
          <a:ln w="50800"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242848" y="4061693"/>
            <a:ext cx="2679700" cy="2396922"/>
            <a:chOff x="3092934" y="3333791"/>
            <a:chExt cx="2679700" cy="1828800"/>
          </a:xfrm>
          <a:effectLst>
            <a:outerShdw blurRad="50800" dist="50800" dir="5400000" algn="ctr" rotWithShape="0">
              <a:srgbClr val="000000">
                <a:alpha val="20000"/>
              </a:srgbClr>
            </a:outerShdw>
            <a:reflection endPos="0" dir="5400000" sy="-100000" algn="bl" rotWithShape="0"/>
          </a:effectLst>
        </p:grpSpPr>
        <p:sp>
          <p:nvSpPr>
            <p:cNvPr id="77" name="Rounded Rectangle 76"/>
            <p:cNvSpPr/>
            <p:nvPr/>
          </p:nvSpPr>
          <p:spPr>
            <a:xfrm>
              <a:off x="3092934" y="3333791"/>
              <a:ext cx="2679700" cy="182880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494089" y="3391842"/>
              <a:ext cx="1877390" cy="164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Helvetica" charset="0"/>
                  <a:ea typeface="Helvetica" charset="0"/>
                  <a:cs typeface="Helvetica" charset="0"/>
                </a:rPr>
                <a:t>service-</a:t>
              </a:r>
              <a:r>
                <a:rPr lang="en-US" sz="800" dirty="0" err="1" smtClean="0">
                  <a:latin typeface="Helvetica" charset="0"/>
                  <a:ea typeface="Helvetica" charset="0"/>
                  <a:cs typeface="Helvetica" charset="0"/>
                </a:rPr>
                <a:t>hml</a:t>
              </a:r>
              <a:r>
                <a:rPr lang="en-US" sz="800" dirty="0" smtClean="0">
                  <a:latin typeface="Helvetica" charset="0"/>
                  <a:ea typeface="Helvetica" charset="0"/>
                  <a:cs typeface="Helvetica" charset="0"/>
                </a:rPr>
                <a:t>-</a:t>
              </a:r>
              <a:r>
                <a:rPr lang="en-US" sz="800" dirty="0" err="1" smtClean="0">
                  <a:latin typeface="Helvetica" charset="0"/>
                  <a:ea typeface="Helvetica" charset="0"/>
                  <a:cs typeface="Helvetica" charset="0"/>
                </a:rPr>
                <a:t>fhir</a:t>
              </a:r>
              <a:r>
                <a:rPr lang="en-US" sz="800" dirty="0" smtClean="0">
                  <a:latin typeface="Helvetica" charset="0"/>
                  <a:ea typeface="Helvetica" charset="0"/>
                  <a:cs typeface="Helvetica" charset="0"/>
                </a:rPr>
                <a:t>-converter-</a:t>
              </a:r>
              <a:r>
                <a:rPr lang="en-US" sz="800" dirty="0" err="1" smtClean="0">
                  <a:latin typeface="Helvetica" charset="0"/>
                  <a:ea typeface="Helvetica" charset="0"/>
                  <a:cs typeface="Helvetica" charset="0"/>
                </a:rPr>
                <a:t>api</a:t>
              </a:r>
              <a:endParaRPr lang="en-US" sz="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297944" y="2804680"/>
            <a:ext cx="1765300" cy="3653935"/>
            <a:chOff x="9297944" y="2804680"/>
            <a:chExt cx="1765300" cy="3653935"/>
          </a:xfrm>
        </p:grpSpPr>
        <p:grpSp>
          <p:nvGrpSpPr>
            <p:cNvPr id="58" name="Group 57"/>
            <p:cNvGrpSpPr/>
            <p:nvPr/>
          </p:nvGrpSpPr>
          <p:grpSpPr>
            <a:xfrm>
              <a:off x="9297944" y="5217476"/>
              <a:ext cx="1765300" cy="1241139"/>
              <a:chOff x="9696450" y="2640786"/>
              <a:chExt cx="1765300" cy="1473200"/>
            </a:xfrm>
          </p:grpSpPr>
          <p:sp>
            <p:nvSpPr>
              <p:cNvPr id="54" name="Can 53"/>
              <p:cNvSpPr/>
              <p:nvPr/>
            </p:nvSpPr>
            <p:spPr>
              <a:xfrm>
                <a:off x="9836150" y="2640786"/>
                <a:ext cx="1473200" cy="1473200"/>
              </a:xfrm>
              <a:prstGeom prst="can">
                <a:avLst/>
              </a:prstGeom>
              <a:gradFill>
                <a:gsLst>
                  <a:gs pos="0">
                    <a:schemeClr val="accent4">
                      <a:lumMod val="5000"/>
                      <a:lumOff val="95000"/>
                    </a:schemeClr>
                  </a:gs>
                  <a:gs pos="74000">
                    <a:schemeClr val="accent4">
                      <a:lumMod val="45000"/>
                      <a:lumOff val="55000"/>
                    </a:schemeClr>
                  </a:gs>
                  <a:gs pos="83000">
                    <a:schemeClr val="accent4">
                      <a:lumMod val="45000"/>
                      <a:lumOff val="55000"/>
                    </a:schemeClr>
                  </a:gs>
                  <a:gs pos="100000">
                    <a:schemeClr val="accent4">
                      <a:lumMod val="30000"/>
                      <a:lumOff val="70000"/>
                    </a:schemeClr>
                  </a:gs>
                </a:gsLst>
                <a:lin ang="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9696450" y="3275732"/>
                <a:ext cx="17653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Helvetica" charset="0"/>
                    <a:ea typeface="Helvetica" charset="0"/>
                    <a:cs typeface="Helvetica" charset="0"/>
                  </a:rPr>
                  <a:t>HML</a:t>
                </a:r>
                <a:endParaRPr lang="en-US" sz="1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9297944" y="4015549"/>
              <a:ext cx="1765300" cy="1244605"/>
              <a:chOff x="9690100" y="4164858"/>
              <a:chExt cx="1765300" cy="1473200"/>
            </a:xfrm>
          </p:grpSpPr>
          <p:sp>
            <p:nvSpPr>
              <p:cNvPr id="55" name="Can 54"/>
              <p:cNvSpPr/>
              <p:nvPr/>
            </p:nvSpPr>
            <p:spPr>
              <a:xfrm>
                <a:off x="9836150" y="4164858"/>
                <a:ext cx="1473200" cy="1473200"/>
              </a:xfrm>
              <a:prstGeom prst="can">
                <a:avLst/>
              </a:prstGeom>
              <a:gradFill flip="none" rotWithShape="1">
                <a:gsLst>
                  <a:gs pos="0">
                    <a:schemeClr val="accent5">
                      <a:lumMod val="5000"/>
                      <a:lumOff val="95000"/>
                    </a:schemeClr>
                  </a:gs>
                  <a:gs pos="74000">
                    <a:schemeClr val="accent5">
                      <a:lumMod val="45000"/>
                      <a:lumOff val="55000"/>
                    </a:schemeClr>
                  </a:gs>
                  <a:gs pos="83000">
                    <a:schemeClr val="accent5">
                      <a:lumMod val="45000"/>
                      <a:lumOff val="55000"/>
                    </a:schemeClr>
                  </a:gs>
                  <a:gs pos="100000">
                    <a:schemeClr val="accent5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9690100" y="4783348"/>
                <a:ext cx="17653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Helvetica" charset="0"/>
                    <a:ea typeface="Helvetica" charset="0"/>
                    <a:cs typeface="Helvetica" charset="0"/>
                  </a:rPr>
                  <a:t>FHIR Bundles</a:t>
                </a:r>
                <a:endParaRPr lang="en-US" sz="1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9437644" y="2804680"/>
              <a:ext cx="1473200" cy="1241139"/>
              <a:chOff x="9836150" y="4164858"/>
              <a:chExt cx="1473200" cy="1473200"/>
            </a:xfrm>
            <a:gradFill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</a:gradFill>
          </p:grpSpPr>
          <p:sp>
            <p:nvSpPr>
              <p:cNvPr id="81" name="Can 80"/>
              <p:cNvSpPr/>
              <p:nvPr/>
            </p:nvSpPr>
            <p:spPr>
              <a:xfrm>
                <a:off x="9836150" y="4164858"/>
                <a:ext cx="1473200" cy="1473200"/>
              </a:xfrm>
              <a:prstGeom prst="ca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9966325" y="4750396"/>
                <a:ext cx="1212850" cy="32840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smtClean="0">
                    <a:latin typeface="Helvetica" charset="0"/>
                    <a:ea typeface="Helvetica" charset="0"/>
                    <a:cs typeface="Helvetica" charset="0"/>
                  </a:rPr>
                  <a:t>Status</a:t>
                </a:r>
                <a:endParaRPr lang="en-US" sz="1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670500" y="5603205"/>
            <a:ext cx="1824395" cy="723900"/>
            <a:chOff x="2665055" y="3280000"/>
            <a:chExt cx="1824395" cy="723900"/>
          </a:xfrm>
          <a:effectLst>
            <a:outerShdw sx="1000" sy="1000" algn="ctr" rotWithShape="0">
              <a:srgbClr val="000000"/>
            </a:outerShdw>
          </a:effectLst>
        </p:grpSpPr>
        <p:grpSp>
          <p:nvGrpSpPr>
            <p:cNvPr id="27" name="Group 26"/>
            <p:cNvGrpSpPr/>
            <p:nvPr/>
          </p:nvGrpSpPr>
          <p:grpSpPr>
            <a:xfrm>
              <a:off x="2724150" y="3280000"/>
              <a:ext cx="1765300" cy="723900"/>
              <a:chOff x="2724150" y="3280000"/>
              <a:chExt cx="1765300" cy="723900"/>
            </a:xfrm>
          </p:grpSpPr>
          <p:sp>
            <p:nvSpPr>
              <p:cNvPr id="25" name="Right Arrow Callout 24"/>
              <p:cNvSpPr/>
              <p:nvPr/>
            </p:nvSpPr>
            <p:spPr>
              <a:xfrm>
                <a:off x="3152061" y="3280000"/>
                <a:ext cx="1191339" cy="723900"/>
              </a:xfrm>
              <a:prstGeom prst="rightArrowCallou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724150" y="3369372"/>
                <a:ext cx="1765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Helvetica" charset="0"/>
                    <a:ea typeface="Helvetica" charset="0"/>
                    <a:cs typeface="Helvetica" charset="0"/>
                  </a:rPr>
                  <a:t>Kafka </a:t>
                </a:r>
              </a:p>
              <a:p>
                <a:pPr algn="ctr"/>
                <a:r>
                  <a:rPr lang="en-US" sz="800" dirty="0" smtClean="0">
                    <a:latin typeface="Helvetica" charset="0"/>
                    <a:ea typeface="Helvetica" charset="0"/>
                    <a:cs typeface="Helvetica" charset="0"/>
                  </a:rPr>
                  <a:t>message producer</a:t>
                </a:r>
                <a:endParaRPr lang="en-US" sz="8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2665055" y="3758791"/>
              <a:ext cx="17653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Helvetica" charset="0"/>
                  <a:ea typeface="Helvetica" charset="0"/>
                  <a:cs typeface="Helvetica" charset="0"/>
                </a:rPr>
                <a:t>(HML -&gt; FHIR)</a:t>
              </a:r>
              <a:endParaRPr lang="en-US" sz="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70500" y="4335717"/>
            <a:ext cx="1824395" cy="723900"/>
            <a:chOff x="2665055" y="3280000"/>
            <a:chExt cx="1824395" cy="723900"/>
          </a:xfrm>
        </p:grpSpPr>
        <p:grpSp>
          <p:nvGrpSpPr>
            <p:cNvPr id="67" name="Group 66"/>
            <p:cNvGrpSpPr/>
            <p:nvPr/>
          </p:nvGrpSpPr>
          <p:grpSpPr>
            <a:xfrm>
              <a:off x="2724150" y="3280000"/>
              <a:ext cx="1765300" cy="723900"/>
              <a:chOff x="2724150" y="3280000"/>
              <a:chExt cx="1765300" cy="723900"/>
            </a:xfrm>
          </p:grpSpPr>
          <p:sp>
            <p:nvSpPr>
              <p:cNvPr id="69" name="Right Arrow Callout 68"/>
              <p:cNvSpPr/>
              <p:nvPr/>
            </p:nvSpPr>
            <p:spPr>
              <a:xfrm>
                <a:off x="3152061" y="3280000"/>
                <a:ext cx="1191339" cy="723900"/>
              </a:xfrm>
              <a:prstGeom prst="rightArrowCallou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724150" y="3369372"/>
                <a:ext cx="1765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Helvetica" charset="0"/>
                    <a:ea typeface="Helvetica" charset="0"/>
                    <a:cs typeface="Helvetica" charset="0"/>
                  </a:rPr>
                  <a:t>Kafka </a:t>
                </a:r>
              </a:p>
              <a:p>
                <a:pPr algn="ctr"/>
                <a:r>
                  <a:rPr lang="en-US" sz="800" dirty="0" smtClean="0">
                    <a:latin typeface="Helvetica" charset="0"/>
                    <a:ea typeface="Helvetica" charset="0"/>
                    <a:cs typeface="Helvetica" charset="0"/>
                  </a:rPr>
                  <a:t>message producer</a:t>
                </a:r>
                <a:endParaRPr lang="en-US" sz="8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2665055" y="3758791"/>
              <a:ext cx="17653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Helvetica" charset="0"/>
                  <a:ea typeface="Helvetica" charset="0"/>
                  <a:cs typeface="Helvetica" charset="0"/>
                </a:rPr>
                <a:t>(FHIR -&gt; HML)</a:t>
              </a:r>
              <a:endParaRPr lang="en-US" sz="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flipV="1">
            <a:off x="3085785" y="4697389"/>
            <a:ext cx="5931529" cy="2516"/>
          </a:xfrm>
          <a:prstGeom prst="straightConnector1">
            <a:avLst/>
          </a:prstGeom>
          <a:ln w="508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2360907" y="4463015"/>
            <a:ext cx="3421915" cy="181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2360907" y="5650843"/>
            <a:ext cx="3421915" cy="181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Bent Arrow 87"/>
          <p:cNvSpPr/>
          <p:nvPr/>
        </p:nvSpPr>
        <p:spPr>
          <a:xfrm rot="16200000">
            <a:off x="499476" y="2805552"/>
            <a:ext cx="2060706" cy="340726"/>
          </a:xfrm>
          <a:prstGeom prst="bentArrow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7074433" y="3038981"/>
            <a:ext cx="1949450" cy="1333500"/>
            <a:chOff x="7074433" y="3038981"/>
            <a:chExt cx="1949450" cy="1333500"/>
          </a:xfrm>
        </p:grpSpPr>
        <p:sp>
          <p:nvSpPr>
            <p:cNvPr id="89" name="Hexagon 88"/>
            <p:cNvSpPr/>
            <p:nvPr/>
          </p:nvSpPr>
          <p:spPr>
            <a:xfrm>
              <a:off x="7074433" y="3038981"/>
              <a:ext cx="1949450" cy="1333500"/>
            </a:xfrm>
            <a:prstGeom prst="hexagon">
              <a:avLst/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251033" y="3536454"/>
              <a:ext cx="15962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Helvetica" charset="0"/>
                  <a:ea typeface="Helvetica" charset="0"/>
                  <a:cs typeface="Helvetica" charset="0"/>
                </a:rPr>
                <a:t>process-</a:t>
              </a:r>
              <a:r>
                <a:rPr lang="en-US" sz="800" dirty="0" err="1" smtClean="0">
                  <a:latin typeface="Helvetica" charset="0"/>
                  <a:ea typeface="Helvetica" charset="0"/>
                  <a:cs typeface="Helvetica" charset="0"/>
                </a:rPr>
                <a:t>kafka</a:t>
              </a:r>
              <a:r>
                <a:rPr lang="en-US" sz="800" dirty="0" smtClean="0">
                  <a:latin typeface="Helvetica" charset="0"/>
                  <a:ea typeface="Helvetica" charset="0"/>
                  <a:cs typeface="Helvetica" charset="0"/>
                </a:rPr>
                <a:t>-</a:t>
              </a:r>
              <a:r>
                <a:rPr lang="en-US" sz="800" dirty="0" err="1" smtClean="0">
                  <a:latin typeface="Helvetica" charset="0"/>
                  <a:ea typeface="Helvetica" charset="0"/>
                  <a:cs typeface="Helvetica" charset="0"/>
                </a:rPr>
                <a:t>hml</a:t>
              </a:r>
              <a:r>
                <a:rPr lang="en-US" sz="800" dirty="0" smtClean="0">
                  <a:latin typeface="Helvetica" charset="0"/>
                  <a:ea typeface="Helvetica" charset="0"/>
                  <a:cs typeface="Helvetica" charset="0"/>
                </a:rPr>
                <a:t>-</a:t>
              </a:r>
              <a:r>
                <a:rPr lang="en-US" sz="800" dirty="0" err="1" smtClean="0">
                  <a:latin typeface="Helvetica" charset="0"/>
                  <a:ea typeface="Helvetica" charset="0"/>
                  <a:cs typeface="Helvetica" charset="0"/>
                </a:rPr>
                <a:t>fhir</a:t>
              </a:r>
              <a:r>
                <a:rPr lang="en-US" sz="800" dirty="0" smtClean="0">
                  <a:latin typeface="Helvetica" charset="0"/>
                  <a:ea typeface="Helvetica" charset="0"/>
                  <a:cs typeface="Helvetica" charset="0"/>
                </a:rPr>
                <a:t>-conversion-consumer</a:t>
              </a:r>
              <a:endParaRPr lang="en-US" sz="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7066619" y="1288300"/>
            <a:ext cx="1949450" cy="1333500"/>
            <a:chOff x="7066619" y="1288300"/>
            <a:chExt cx="1949450" cy="1333500"/>
          </a:xfrm>
        </p:grpSpPr>
        <p:sp>
          <p:nvSpPr>
            <p:cNvPr id="90" name="Hexagon 89"/>
            <p:cNvSpPr/>
            <p:nvPr/>
          </p:nvSpPr>
          <p:spPr>
            <a:xfrm>
              <a:off x="7066619" y="1288300"/>
              <a:ext cx="1949450" cy="1333500"/>
            </a:xfrm>
            <a:prstGeom prst="hexagon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243219" y="1769394"/>
              <a:ext cx="15962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Helvetica" charset="0"/>
                  <a:ea typeface="Helvetica" charset="0"/>
                  <a:cs typeface="Helvetica" charset="0"/>
                </a:rPr>
                <a:t>process-</a:t>
              </a:r>
              <a:r>
                <a:rPr lang="en-US" sz="800" dirty="0" err="1" smtClean="0">
                  <a:latin typeface="Helvetica" charset="0"/>
                  <a:ea typeface="Helvetica" charset="0"/>
                  <a:cs typeface="Helvetica" charset="0"/>
                </a:rPr>
                <a:t>kafka</a:t>
              </a:r>
              <a:r>
                <a:rPr lang="en-US" sz="800" dirty="0" smtClean="0">
                  <a:latin typeface="Helvetica" charset="0"/>
                  <a:ea typeface="Helvetica" charset="0"/>
                  <a:cs typeface="Helvetica" charset="0"/>
                </a:rPr>
                <a:t>-</a:t>
              </a:r>
              <a:r>
                <a:rPr lang="en-US" sz="800" dirty="0" err="1" smtClean="0">
                  <a:latin typeface="Helvetica" charset="0"/>
                  <a:ea typeface="Helvetica" charset="0"/>
                  <a:cs typeface="Helvetica" charset="0"/>
                </a:rPr>
                <a:t>fhir</a:t>
              </a:r>
              <a:r>
                <a:rPr lang="en-US" sz="800" dirty="0" smtClean="0">
                  <a:latin typeface="Helvetica" charset="0"/>
                  <a:ea typeface="Helvetica" charset="0"/>
                  <a:cs typeface="Helvetica" charset="0"/>
                </a:rPr>
                <a:t>-</a:t>
              </a:r>
              <a:r>
                <a:rPr lang="en-US" sz="800" dirty="0" err="1" smtClean="0">
                  <a:latin typeface="Helvetica" charset="0"/>
                  <a:ea typeface="Helvetica" charset="0"/>
                  <a:cs typeface="Helvetica" charset="0"/>
                </a:rPr>
                <a:t>hml</a:t>
              </a:r>
              <a:r>
                <a:rPr lang="en-US" sz="800" dirty="0" smtClean="0">
                  <a:latin typeface="Helvetica" charset="0"/>
                  <a:ea typeface="Helvetica" charset="0"/>
                  <a:cs typeface="Helvetica" charset="0"/>
                </a:rPr>
                <a:t>-conversion-consumer</a:t>
              </a:r>
              <a:endParaRPr lang="en-US" sz="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>
            <a:off x="6270564" y="2655949"/>
            <a:ext cx="1425029" cy="1304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6294629" y="4274656"/>
            <a:ext cx="995824" cy="80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8890792" y="4253896"/>
            <a:ext cx="450058" cy="28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030233" y="2046393"/>
            <a:ext cx="355817" cy="364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6541035" y="3234246"/>
            <a:ext cx="665955" cy="887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3935136" y="3125700"/>
            <a:ext cx="1226971" cy="930861"/>
            <a:chOff x="7066619" y="1288300"/>
            <a:chExt cx="1949450" cy="1333500"/>
          </a:xfrm>
        </p:grpSpPr>
        <p:sp>
          <p:nvSpPr>
            <p:cNvPr id="95" name="Hexagon 94"/>
            <p:cNvSpPr/>
            <p:nvPr/>
          </p:nvSpPr>
          <p:spPr>
            <a:xfrm>
              <a:off x="7066619" y="1288300"/>
              <a:ext cx="1949450" cy="1333500"/>
            </a:xfrm>
            <a:prstGeom prst="hexagon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243218" y="1617605"/>
              <a:ext cx="1596250" cy="661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Helvetica" charset="0"/>
                  <a:ea typeface="Helvetica" charset="0"/>
                  <a:cs typeface="Helvetica" charset="0"/>
                </a:rPr>
                <a:t>process-</a:t>
              </a:r>
              <a:r>
                <a:rPr lang="en-US" sz="800" dirty="0" err="1" smtClean="0">
                  <a:latin typeface="Helvetica" charset="0"/>
                  <a:ea typeface="Helvetica" charset="0"/>
                  <a:cs typeface="Helvetica" charset="0"/>
                </a:rPr>
                <a:t>kafka</a:t>
              </a:r>
              <a:r>
                <a:rPr lang="en-US" sz="800" dirty="0" smtClean="0">
                  <a:latin typeface="Helvetica" charset="0"/>
                  <a:ea typeface="Helvetica" charset="0"/>
                  <a:cs typeface="Helvetica" charset="0"/>
                </a:rPr>
                <a:t>-</a:t>
              </a:r>
              <a:r>
                <a:rPr lang="en-US" sz="800" dirty="0" err="1" smtClean="0">
                  <a:latin typeface="Helvetica" charset="0"/>
                  <a:ea typeface="Helvetica" charset="0"/>
                  <a:cs typeface="Helvetica" charset="0"/>
                </a:rPr>
                <a:t>fhir</a:t>
              </a:r>
              <a:r>
                <a:rPr lang="en-US" sz="800" dirty="0" smtClean="0">
                  <a:latin typeface="Helvetica" charset="0"/>
                  <a:ea typeface="Helvetica" charset="0"/>
                  <a:cs typeface="Helvetica" charset="0"/>
                </a:rPr>
                <a:t>-submission-consumer</a:t>
              </a:r>
              <a:endParaRPr lang="en-US" sz="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cxnSp>
        <p:nvCxnSpPr>
          <p:cNvPr id="98" name="Straight Arrow Connector 97"/>
          <p:cNvCxnSpPr/>
          <p:nvPr/>
        </p:nvCxnSpPr>
        <p:spPr>
          <a:xfrm flipV="1">
            <a:off x="5027078" y="3231134"/>
            <a:ext cx="667512" cy="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15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87" y="374653"/>
            <a:ext cx="4018186" cy="6097399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420624" y="1481328"/>
            <a:ext cx="4041648" cy="292608"/>
          </a:xfrm>
          <a:prstGeom prst="fram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26864" y="1627632"/>
            <a:ext cx="1828800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Frame 7"/>
          <p:cNvSpPr/>
          <p:nvPr/>
        </p:nvSpPr>
        <p:spPr>
          <a:xfrm>
            <a:off x="426720" y="3663696"/>
            <a:ext cx="4041648" cy="292608"/>
          </a:xfrm>
          <a:prstGeom prst="fram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626864" y="2819848"/>
            <a:ext cx="1828800" cy="914400"/>
          </a:xfrm>
          <a:prstGeom prst="straightConnector1">
            <a:avLst/>
          </a:prstGeom>
          <a:ln>
            <a:tailEnd type="triangle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522720" y="2194560"/>
            <a:ext cx="3529584" cy="9966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74180" y="2508242"/>
            <a:ext cx="302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GUI to build HML or FHIR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2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87" y="374653"/>
            <a:ext cx="4018186" cy="6097399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415925" y="1147948"/>
            <a:ext cx="4041648" cy="292608"/>
          </a:xfrm>
          <a:prstGeom prst="fram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26864" y="1255328"/>
            <a:ext cx="1828800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Frame 7"/>
          <p:cNvSpPr/>
          <p:nvPr/>
        </p:nvSpPr>
        <p:spPr>
          <a:xfrm>
            <a:off x="417576" y="3361944"/>
            <a:ext cx="4041648" cy="292608"/>
          </a:xfrm>
          <a:prstGeom prst="fram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626864" y="2447544"/>
            <a:ext cx="1828800" cy="914400"/>
          </a:xfrm>
          <a:prstGeom prst="straightConnector1">
            <a:avLst/>
          </a:prstGeom>
          <a:ln>
            <a:tailEnd type="triangle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522720" y="1822256"/>
            <a:ext cx="3529584" cy="9966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74180" y="2135938"/>
            <a:ext cx="302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GUI to submit files (xml, 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Json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, batch)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81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87" y="374653"/>
            <a:ext cx="4018186" cy="6097399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439387" y="5806440"/>
            <a:ext cx="4041648" cy="292608"/>
          </a:xfrm>
          <a:prstGeom prst="fram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439387" y="4888992"/>
            <a:ext cx="4041648" cy="292608"/>
          </a:xfrm>
          <a:prstGeom prst="fram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575746" y="3697224"/>
            <a:ext cx="1828800" cy="914400"/>
          </a:xfrm>
          <a:prstGeom prst="straightConnector1">
            <a:avLst/>
          </a:prstGeom>
          <a:ln>
            <a:tailEnd type="triangle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522719" y="2487169"/>
            <a:ext cx="3529584" cy="3819817"/>
            <a:chOff x="6522720" y="2194560"/>
            <a:chExt cx="3529584" cy="1054076"/>
          </a:xfrm>
        </p:grpSpPr>
        <p:sp>
          <p:nvSpPr>
            <p:cNvPr id="11" name="Rounded Rectangle 10"/>
            <p:cNvSpPr/>
            <p:nvPr/>
          </p:nvSpPr>
          <p:spPr>
            <a:xfrm>
              <a:off x="6522720" y="2194560"/>
              <a:ext cx="3529584" cy="99669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74180" y="2602305"/>
              <a:ext cx="30266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Module components to build</a:t>
              </a:r>
            </a:p>
            <a:p>
              <a:pPr algn="ctr"/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service-</a:t>
              </a:r>
              <a:r>
                <a:rPr lang="en-US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hml</a:t>
              </a:r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-</a:t>
              </a:r>
              <a:r>
                <a:rPr lang="en-US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fhir</a:t>
              </a:r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-converter-</a:t>
              </a:r>
              <a:r>
                <a:rPr lang="en-US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api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3" name="Frame 12"/>
          <p:cNvSpPr/>
          <p:nvPr/>
        </p:nvSpPr>
        <p:spPr>
          <a:xfrm>
            <a:off x="439387" y="5495544"/>
            <a:ext cx="4041648" cy="292608"/>
          </a:xfrm>
          <a:prstGeom prst="fram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439387" y="4575048"/>
            <a:ext cx="4041648" cy="292608"/>
          </a:xfrm>
          <a:prstGeom prst="fram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75746" y="4041648"/>
            <a:ext cx="1828800" cy="914400"/>
          </a:xfrm>
          <a:prstGeom prst="straightConnector1">
            <a:avLst/>
          </a:prstGeom>
          <a:ln>
            <a:tailEnd type="triangle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75746" y="4678680"/>
            <a:ext cx="1828800" cy="914400"/>
          </a:xfrm>
          <a:prstGeom prst="straightConnector1">
            <a:avLst/>
          </a:prstGeom>
          <a:ln>
            <a:tailEnd type="triangle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75746" y="5023104"/>
            <a:ext cx="1828800" cy="914400"/>
          </a:xfrm>
          <a:prstGeom prst="straightConnector1">
            <a:avLst/>
          </a:prstGeom>
          <a:ln>
            <a:tailEnd type="triangle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Frame 17"/>
          <p:cNvSpPr/>
          <p:nvPr/>
        </p:nvSpPr>
        <p:spPr>
          <a:xfrm>
            <a:off x="439387" y="3063240"/>
            <a:ext cx="4041648" cy="292608"/>
          </a:xfrm>
          <a:prstGeom prst="fram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575746" y="3233928"/>
            <a:ext cx="1828800" cy="457200"/>
          </a:xfrm>
          <a:prstGeom prst="straightConnector1">
            <a:avLst/>
          </a:prstGeom>
          <a:ln>
            <a:tailEnd type="triangle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74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87" y="374653"/>
            <a:ext cx="4018186" cy="6097399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439387" y="5806440"/>
            <a:ext cx="4041648" cy="292608"/>
          </a:xfrm>
          <a:prstGeom prst="fram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575746" y="3697224"/>
            <a:ext cx="1828800" cy="914400"/>
          </a:xfrm>
          <a:prstGeom prst="straightConnector1">
            <a:avLst/>
          </a:prstGeom>
          <a:ln>
            <a:tailEnd type="triangle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522719" y="2487168"/>
            <a:ext cx="3529584" cy="3611880"/>
            <a:chOff x="6522720" y="2194560"/>
            <a:chExt cx="3529584" cy="996696"/>
          </a:xfrm>
        </p:grpSpPr>
        <p:sp>
          <p:nvSpPr>
            <p:cNvPr id="11" name="Rounded Rectangle 10"/>
            <p:cNvSpPr/>
            <p:nvPr/>
          </p:nvSpPr>
          <p:spPr>
            <a:xfrm>
              <a:off x="6522720" y="2194560"/>
              <a:ext cx="3529584" cy="99669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74180" y="2602305"/>
              <a:ext cx="3026664" cy="178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Module components to build</a:t>
              </a:r>
            </a:p>
            <a:p>
              <a:pPr algn="ctr"/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service-</a:t>
              </a:r>
              <a:r>
                <a:rPr lang="en-US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hml</a:t>
              </a:r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-</a:t>
              </a:r>
              <a:r>
                <a:rPr lang="en-US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fhir</a:t>
              </a:r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-converter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4" name="Frame 13"/>
          <p:cNvSpPr/>
          <p:nvPr/>
        </p:nvSpPr>
        <p:spPr>
          <a:xfrm>
            <a:off x="439387" y="4575048"/>
            <a:ext cx="4041648" cy="292608"/>
          </a:xfrm>
          <a:prstGeom prst="fram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575746" y="5023104"/>
            <a:ext cx="1828800" cy="914400"/>
          </a:xfrm>
          <a:prstGeom prst="straightConnector1">
            <a:avLst/>
          </a:prstGeom>
          <a:ln>
            <a:tailEnd type="triangle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58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87" y="374653"/>
            <a:ext cx="4018186" cy="6097399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439387" y="5806440"/>
            <a:ext cx="4041648" cy="292608"/>
          </a:xfrm>
          <a:prstGeom prst="fram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575746" y="3724656"/>
            <a:ext cx="1828800" cy="914400"/>
          </a:xfrm>
          <a:prstGeom prst="straightConnector1">
            <a:avLst/>
          </a:prstGeom>
          <a:ln>
            <a:tailEnd type="triangle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522719" y="2487168"/>
            <a:ext cx="3529584" cy="3611880"/>
            <a:chOff x="6522720" y="2194560"/>
            <a:chExt cx="3529584" cy="996696"/>
          </a:xfrm>
        </p:grpSpPr>
        <p:sp>
          <p:nvSpPr>
            <p:cNvPr id="11" name="Rounded Rectangle 10"/>
            <p:cNvSpPr/>
            <p:nvPr/>
          </p:nvSpPr>
          <p:spPr>
            <a:xfrm>
              <a:off x="6522720" y="2194560"/>
              <a:ext cx="3529584" cy="99669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84601" y="2528474"/>
              <a:ext cx="3467703" cy="322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Module components to build</a:t>
              </a:r>
            </a:p>
            <a:p>
              <a:pPr algn="ctr"/>
              <a:r>
                <a:rPr lang="en-US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process-</a:t>
              </a:r>
              <a:r>
                <a:rPr lang="en-US" sz="14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kafka</a:t>
              </a:r>
              <a:r>
                <a:rPr lang="en-US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-</a:t>
              </a:r>
              <a:r>
                <a:rPr lang="en-US" sz="14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hml</a:t>
              </a:r>
              <a:r>
                <a:rPr lang="en-US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-</a:t>
              </a:r>
              <a:r>
                <a:rPr lang="en-US" sz="14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fhir</a:t>
              </a:r>
              <a:r>
                <a:rPr lang="en-US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-conversion-consumer</a:t>
              </a:r>
            </a:p>
            <a:p>
              <a:pPr algn="ctr"/>
              <a:r>
                <a:rPr lang="en-US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and</a:t>
              </a:r>
            </a:p>
            <a:p>
              <a:pPr algn="ctr"/>
              <a:r>
                <a:rPr lang="en-US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process-</a:t>
              </a:r>
              <a:r>
                <a:rPr lang="en-US" sz="14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kafka</a:t>
              </a:r>
              <a:r>
                <a:rPr lang="en-US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-</a:t>
              </a:r>
              <a:r>
                <a:rPr lang="en-US" sz="14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fhir</a:t>
              </a:r>
              <a:r>
                <a:rPr lang="en-US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-</a:t>
              </a:r>
              <a:r>
                <a:rPr lang="en-US" sz="14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hml</a:t>
              </a:r>
              <a:r>
                <a:rPr lang="en-US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-conversion-consumer</a:t>
              </a:r>
              <a:endPara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4" name="Frame 13"/>
          <p:cNvSpPr/>
          <p:nvPr/>
        </p:nvSpPr>
        <p:spPr>
          <a:xfrm>
            <a:off x="439387" y="4575048"/>
            <a:ext cx="4041648" cy="292608"/>
          </a:xfrm>
          <a:prstGeom prst="fram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575746" y="4977384"/>
            <a:ext cx="1828800" cy="914400"/>
          </a:xfrm>
          <a:prstGeom prst="straightConnector1">
            <a:avLst/>
          </a:prstGeom>
          <a:ln>
            <a:tailEnd type="triangle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Frame 12"/>
          <p:cNvSpPr/>
          <p:nvPr/>
        </p:nvSpPr>
        <p:spPr>
          <a:xfrm>
            <a:off x="439387" y="5492496"/>
            <a:ext cx="4041648" cy="292608"/>
          </a:xfrm>
          <a:prstGeom prst="fram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439387" y="4887468"/>
            <a:ext cx="4041648" cy="292608"/>
          </a:xfrm>
          <a:prstGeom prst="fram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439387" y="5186746"/>
            <a:ext cx="4041648" cy="292608"/>
          </a:xfrm>
          <a:prstGeom prst="fram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575746" y="4035552"/>
            <a:ext cx="1828800" cy="914400"/>
          </a:xfrm>
          <a:prstGeom prst="straightConnector1">
            <a:avLst/>
          </a:prstGeom>
          <a:ln>
            <a:tailEnd type="triangle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575746" y="4328160"/>
            <a:ext cx="1828800" cy="914400"/>
          </a:xfrm>
          <a:prstGeom prst="straightConnector1">
            <a:avLst/>
          </a:prstGeom>
          <a:ln>
            <a:tailEnd type="triangle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75746" y="4675632"/>
            <a:ext cx="1828800" cy="914400"/>
          </a:xfrm>
          <a:prstGeom prst="straightConnector1">
            <a:avLst/>
          </a:prstGeom>
          <a:ln>
            <a:tailEnd type="triangle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84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87" y="374653"/>
            <a:ext cx="4018186" cy="6097399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430243" y="2120332"/>
            <a:ext cx="4041648" cy="292608"/>
          </a:xfrm>
          <a:prstGeom prst="fram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430243" y="2412940"/>
            <a:ext cx="4041648" cy="292608"/>
          </a:xfrm>
          <a:prstGeom prst="fram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Notched Right Arrow 1"/>
          <p:cNvSpPr/>
          <p:nvPr/>
        </p:nvSpPr>
        <p:spPr>
          <a:xfrm>
            <a:off x="4581144" y="2266636"/>
            <a:ext cx="1700784" cy="2926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91181" y="1504999"/>
            <a:ext cx="35844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Kafka consumers and rest APIs require the building and installation of submodules (</a:t>
            </a:r>
            <a:r>
              <a:rPr lang="en-US" sz="1600" dirty="0" err="1" smtClean="0"/>
              <a:t>org.nmdp</a:t>
            </a:r>
            <a:r>
              <a:rPr lang="en-US" sz="1600" dirty="0" smtClean="0"/>
              <a:t>.*). We have included ‘parent’ projects that will handle submodule composition, building, and installing to a local maven repository.</a:t>
            </a:r>
            <a:endParaRPr lang="en-US" sz="1600" dirty="0"/>
          </a:p>
        </p:txBody>
      </p:sp>
      <p:sp>
        <p:nvSpPr>
          <p:cNvPr id="9" name="Bevel 8"/>
          <p:cNvSpPr/>
          <p:nvPr/>
        </p:nvSpPr>
        <p:spPr>
          <a:xfrm>
            <a:off x="5285232" y="3950208"/>
            <a:ext cx="4270248" cy="2221992"/>
          </a:xfrm>
          <a:prstGeom prst="bevel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513832" y="4261104"/>
            <a:ext cx="22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To execute build:</a:t>
            </a:r>
            <a:endParaRPr lang="en-US">
              <a:solidFill>
                <a:schemeClr val="accent4">
                  <a:lumMod val="40000"/>
                  <a:lumOff val="6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13832" y="4918184"/>
            <a:ext cx="22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To run: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77365" y="4565651"/>
            <a:ext cx="41239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python </a:t>
            </a:r>
            <a:r>
              <a:rPr lang="en-US" sz="13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Setup.py</a:t>
            </a:r>
            <a:r>
              <a:rPr lang="en-US" sz="13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[ -b ‘branch’, -p ‘packages’ , -r ‘run’ ]</a:t>
            </a:r>
            <a:endParaRPr lang="en-US" sz="13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77365" y="5207342"/>
            <a:ext cx="3557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sh</a:t>
            </a:r>
            <a:r>
              <a:rPr lang="en-US" sz="1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run.sh</a:t>
            </a:r>
            <a:endParaRPr lang="en-US" sz="13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85232" y="6178066"/>
            <a:ext cx="4270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*Requires: maven 3+, java 8, and python 2.7+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0401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8647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Environment</a:t>
            </a:r>
            <a:endParaRPr lang="en-US" sz="28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838200" y="1257300"/>
            <a:ext cx="4511040" cy="5192841"/>
            <a:chOff x="838200" y="1440180"/>
            <a:chExt cx="2980944" cy="5192841"/>
          </a:xfrm>
        </p:grpSpPr>
        <p:sp>
          <p:nvSpPr>
            <p:cNvPr id="4" name="Rounded Rectangle 3"/>
            <p:cNvSpPr/>
            <p:nvPr/>
          </p:nvSpPr>
          <p:spPr>
            <a:xfrm>
              <a:off x="838200" y="1440180"/>
              <a:ext cx="2980944" cy="1216152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38200" y="2765743"/>
              <a:ext cx="2980944" cy="1216152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8200" y="4091306"/>
              <a:ext cx="2980944" cy="1216152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38200" y="5416869"/>
              <a:ext cx="2980944" cy="1216152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644396" y="1680592"/>
            <a:ext cx="289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Kafka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44396" y="2996295"/>
            <a:ext cx="289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44396" y="4331836"/>
            <a:ext cx="289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REST APIs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44396" y="5657399"/>
            <a:ext cx="289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Kafka Consumer Processes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72200" y="2582863"/>
            <a:ext cx="50566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Dockerization</a:t>
            </a:r>
            <a:r>
              <a:rPr lang="en-US" dirty="0" smtClean="0"/>
              <a:t> of each environment component. This will allow for easy deployment to cloud based or proprietary based hardware.</a:t>
            </a:r>
          </a:p>
          <a:p>
            <a:endParaRPr lang="en-US" dirty="0"/>
          </a:p>
          <a:p>
            <a:r>
              <a:rPr lang="en-US" dirty="0" smtClean="0"/>
              <a:t>These components are completely open source and designed to run in a Linux / Unix environment. For development and testing purposes, these can be easily adapted to run on MS Windows, or any other OS that supports JVM.</a:t>
            </a:r>
          </a:p>
        </p:txBody>
      </p:sp>
    </p:spTree>
    <p:extLst>
      <p:ext uri="{BB962C8B-B14F-4D97-AF65-F5344CB8AC3E}">
        <p14:creationId xmlns:p14="http://schemas.microsoft.com/office/powerpoint/2010/main" val="116213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</TotalTime>
  <Words>261</Words>
  <Application>Microsoft Macintosh PowerPoint</Application>
  <PresentationFormat>Widescreen</PresentationFormat>
  <Paragraphs>58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Helvetica</vt:lpstr>
      <vt:lpstr>Arial</vt:lpstr>
      <vt:lpstr>Office Theme</vt:lpstr>
      <vt:lpstr>HML and FHIR Conversion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Environment</vt:lpstr>
      <vt:lpstr>Questions?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Brown</dc:creator>
  <cp:lastModifiedBy>Microsoft Office User</cp:lastModifiedBy>
  <cp:revision>31</cp:revision>
  <dcterms:created xsi:type="dcterms:W3CDTF">2017-05-19T16:19:35Z</dcterms:created>
  <dcterms:modified xsi:type="dcterms:W3CDTF">2017-07-13T15:09:18Z</dcterms:modified>
</cp:coreProperties>
</file>