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9750C-A763-1547-A048-C2E19CAEA2B0}" type="datetimeFigureOut">
              <a:rPr lang="de-DE" smtClean="0"/>
              <a:t>19.10.16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2DFE9-CAA2-EB4B-9F9A-381F46422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5717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Common </a:t>
            </a:r>
            <a:r>
              <a:rPr lang="de-DE" smtClean="0"/>
              <a:t>vocabulary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433E-09A0-8C4D-BEEA-FBD2A8A00B7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93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6BBA-9407-6C4C-91D1-6051FE3A8E40}" type="datetimeFigureOut">
              <a:rPr lang="de-DE" smtClean="0"/>
              <a:t>19.10.16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281E-E7E0-854D-B2E6-0E030C1D07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99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6BBA-9407-6C4C-91D1-6051FE3A8E40}" type="datetimeFigureOut">
              <a:rPr lang="de-DE" smtClean="0"/>
              <a:t>19.10.16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281E-E7E0-854D-B2E6-0E030C1D07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61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6BBA-9407-6C4C-91D1-6051FE3A8E40}" type="datetimeFigureOut">
              <a:rPr lang="de-DE" smtClean="0"/>
              <a:t>19.10.16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281E-E7E0-854D-B2E6-0E030C1D07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701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smtClean="0"/>
              <a:t>Footer</a:t>
            </a:r>
          </a:p>
        </p:txBody>
      </p:sp>
      <p:sp>
        <p:nvSpPr>
          <p:cNvPr id="5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934357"/>
            <a:ext cx="8229600" cy="1850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smtClean="0"/>
              <a:t>Title</a:t>
            </a:r>
            <a:endParaRPr lang="en-GB" noProof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/>
          </p:nvPr>
        </p:nvSpPr>
        <p:spPr>
          <a:xfrm>
            <a:off x="457200" y="3084286"/>
            <a:ext cx="8229600" cy="2875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lvl="0"/>
            <a:r>
              <a:rPr lang="en-GB" noProof="0" dirty="0" smtClean="0"/>
              <a:t>Subtitle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6734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6BBA-9407-6C4C-91D1-6051FE3A8E40}" type="datetimeFigureOut">
              <a:rPr lang="de-DE" smtClean="0"/>
              <a:t>19.10.16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281E-E7E0-854D-B2E6-0E030C1D07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96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6BBA-9407-6C4C-91D1-6051FE3A8E40}" type="datetimeFigureOut">
              <a:rPr lang="de-DE" smtClean="0"/>
              <a:t>19.10.16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281E-E7E0-854D-B2E6-0E030C1D07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58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6BBA-9407-6C4C-91D1-6051FE3A8E40}" type="datetimeFigureOut">
              <a:rPr lang="de-DE" smtClean="0"/>
              <a:t>19.10.16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281E-E7E0-854D-B2E6-0E030C1D07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53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6BBA-9407-6C4C-91D1-6051FE3A8E40}" type="datetimeFigureOut">
              <a:rPr lang="de-DE" smtClean="0"/>
              <a:t>19.10.16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281E-E7E0-854D-B2E6-0E030C1D07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59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6BBA-9407-6C4C-91D1-6051FE3A8E40}" type="datetimeFigureOut">
              <a:rPr lang="de-DE" smtClean="0"/>
              <a:t>19.10.16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281E-E7E0-854D-B2E6-0E030C1D07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07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6BBA-9407-6C4C-91D1-6051FE3A8E40}" type="datetimeFigureOut">
              <a:rPr lang="de-DE" smtClean="0"/>
              <a:t>19.10.16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281E-E7E0-854D-B2E6-0E030C1D07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42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6BBA-9407-6C4C-91D1-6051FE3A8E40}" type="datetimeFigureOut">
              <a:rPr lang="de-DE" smtClean="0"/>
              <a:t>19.10.16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281E-E7E0-854D-B2E6-0E030C1D07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4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6BBA-9407-6C4C-91D1-6051FE3A8E40}" type="datetimeFigureOut">
              <a:rPr lang="de-DE" smtClean="0"/>
              <a:t>19.10.16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281E-E7E0-854D-B2E6-0E030C1D07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15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06BBA-9407-6C4C-91D1-6051FE3A8E40}" type="datetimeFigureOut">
              <a:rPr lang="de-DE" smtClean="0"/>
              <a:t>19.10.16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D281E-E7E0-854D-B2E6-0E030C1D07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6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fedsm.eu/" TargetMode="External"/><Relationship Id="rId3" Type="http://schemas.openxmlformats.org/officeDocument/2006/relationships/hyperlink" Target="https://collaboration.wmda.info/download/attachments/524368/EMDIS-House_Rules.pdf?version=1&amp;modificationDate=1413176205834&amp;api=v2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 smtClean="0"/>
              <a:t>Governance of HLA Haplotype Frequency Data and Software</a:t>
            </a:r>
            <a:endParaRPr lang="en-GB" noProof="0" dirty="0"/>
          </a:p>
        </p:txBody>
      </p:sp>
      <p:sp>
        <p:nvSpPr>
          <p:cNvPr id="5" name="Sub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 smtClean="0"/>
              <a:t>Draft</a:t>
            </a:r>
            <a:endParaRPr lang="en-GB" noProof="0" dirty="0"/>
          </a:p>
        </p:txBody>
      </p:sp>
      <p:pic>
        <p:nvPicPr>
          <p:cNvPr id="2" name="Bild 1" descr="HF-wordclou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70" y="4338802"/>
            <a:ext cx="3273629" cy="231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0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5257"/>
            <a:ext cx="8229600" cy="1850571"/>
          </a:xfrm>
        </p:spPr>
        <p:txBody>
          <a:bodyPr/>
          <a:lstStyle/>
          <a:p>
            <a:r>
              <a:rPr lang="en-GB" noProof="0" smtClean="0"/>
              <a:t>Open source IT governance model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69138"/>
            <a:ext cx="8229600" cy="4090791"/>
          </a:xfrm>
        </p:spPr>
        <p:txBody>
          <a:bodyPr>
            <a:normAutofit/>
          </a:bodyPr>
          <a:lstStyle/>
          <a:p>
            <a:pPr algn="l"/>
            <a:r>
              <a:rPr lang="en-GB" noProof="0" smtClean="0"/>
              <a:t>Charismatic leadership, e.g. Linux, Python</a:t>
            </a:r>
          </a:p>
          <a:p>
            <a:pPr algn="l"/>
            <a:r>
              <a:rPr lang="en-GB" noProof="0" smtClean="0"/>
              <a:t>Enlightened dictatorship, e.g. KDE</a:t>
            </a:r>
          </a:p>
          <a:p>
            <a:pPr algn="l"/>
            <a:r>
              <a:rPr lang="en-GB" noProof="0" smtClean="0"/>
              <a:t>Delegated governance, e.g. Ubuntu</a:t>
            </a:r>
          </a:p>
          <a:p>
            <a:pPr algn="l"/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783123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5257"/>
            <a:ext cx="8229600" cy="1850571"/>
          </a:xfrm>
        </p:spPr>
        <p:txBody>
          <a:bodyPr/>
          <a:lstStyle/>
          <a:p>
            <a:r>
              <a:rPr lang="en-GB" noProof="0" smtClean="0"/>
              <a:t>Management: Specification and Standardization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69138"/>
            <a:ext cx="8229600" cy="409079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GB" b="1" noProof="0" dirty="0" smtClean="0"/>
              <a:t>Specifications</a:t>
            </a:r>
            <a:r>
              <a:rPr lang="en-GB" noProof="0" dirty="0" smtClean="0"/>
              <a:t> are needed to avoid errors due to lack of compatibility, for instance, in interoperability issues.</a:t>
            </a:r>
          </a:p>
          <a:p>
            <a:pPr algn="l"/>
            <a:r>
              <a:rPr lang="en-GB" noProof="0" dirty="0" smtClean="0"/>
              <a:t>A </a:t>
            </a:r>
            <a:r>
              <a:rPr lang="en-GB" b="1" noProof="0" dirty="0" smtClean="0"/>
              <a:t>specification</a:t>
            </a:r>
            <a:r>
              <a:rPr lang="en-GB" noProof="0" dirty="0" smtClean="0"/>
              <a:t> is a type of a standard which is often referenced by a contract or procurement document. It provides the necessary details about the specific requirements.</a:t>
            </a:r>
          </a:p>
          <a:p>
            <a:pPr algn="l"/>
            <a:r>
              <a:rPr lang="en-GB" b="1" noProof="0" dirty="0" smtClean="0"/>
              <a:t>Standardization</a:t>
            </a:r>
            <a:r>
              <a:rPr lang="en-GB" noProof="0" dirty="0" smtClean="0"/>
              <a:t> can help to maximize compatibility, interoperability, safety, repeatability or quality. </a:t>
            </a:r>
          </a:p>
          <a:p>
            <a:pPr algn="l"/>
            <a:r>
              <a:rPr lang="en-GB" noProof="0" dirty="0" smtClean="0"/>
              <a:t>Definition of a framework, which ensures compliance with a minimal level of quality, technological or management processes, system management, interface provision, etc. </a:t>
            </a:r>
          </a:p>
          <a:p>
            <a:pPr algn="l"/>
            <a:endParaRPr lang="en-GB" noProof="0" dirty="0" smtClean="0"/>
          </a:p>
          <a:p>
            <a:pPr algn="l"/>
            <a:endParaRPr lang="en-GB" noProof="0" dirty="0" smtClean="0"/>
          </a:p>
          <a:p>
            <a:pPr algn="l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19891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5257"/>
            <a:ext cx="8229600" cy="1850571"/>
          </a:xfrm>
        </p:spPr>
        <p:txBody>
          <a:bodyPr/>
          <a:lstStyle/>
          <a:p>
            <a:r>
              <a:rPr lang="en-GB" noProof="0" smtClean="0"/>
              <a:t>Definitions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69138"/>
            <a:ext cx="8229600" cy="4090791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GB" b="1" noProof="0" smtClean="0"/>
              <a:t>Governance</a:t>
            </a:r>
            <a:r>
              <a:rPr lang="en-GB" noProof="0" smtClean="0"/>
              <a:t> ensures that stakeholder needs, conditions and options are evaluated to determine balanced, agreed-on enterprise objectives to be achieved; setting direction through prioritisation and decision making; and monitoring performance and compliance against agreed-on direction and objectives. </a:t>
            </a:r>
          </a:p>
          <a:p>
            <a:pPr algn="l"/>
            <a:r>
              <a:rPr lang="en-GB" b="1" noProof="0" smtClean="0"/>
              <a:t>Management</a:t>
            </a:r>
            <a:r>
              <a:rPr lang="en-GB" noProof="0" smtClean="0"/>
              <a:t> plans, builds, runs and monitors activities in alignment with the direction set by the governance body to achieve the enterprise objectives. </a:t>
            </a:r>
          </a:p>
          <a:p>
            <a:pPr algn="l"/>
            <a:endParaRPr lang="en-GB" noProof="0" smtClean="0"/>
          </a:p>
          <a:p>
            <a:pPr algn="l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32533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3545"/>
            <a:ext cx="8229600" cy="1850571"/>
          </a:xfrm>
        </p:spPr>
        <p:txBody>
          <a:bodyPr/>
          <a:lstStyle/>
          <a:p>
            <a:r>
              <a:rPr lang="en-GB" noProof="0" smtClean="0"/>
              <a:t>IT governance</a:t>
            </a:r>
            <a:endParaRPr lang="en-GB" noProof="0"/>
          </a:p>
        </p:txBody>
      </p:sp>
      <p:pic>
        <p:nvPicPr>
          <p:cNvPr id="6" name="Inhaltsplatzhalter 5" descr="Bildschirmfoto 2015-05-07 um 14.35.2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641" r="-30641"/>
          <a:stretch>
            <a:fillRect/>
          </a:stretch>
        </p:blipFill>
        <p:spPr>
          <a:xfrm>
            <a:off x="-1431599" y="1665450"/>
            <a:ext cx="11912884" cy="4162681"/>
          </a:xfrm>
        </p:spPr>
      </p:pic>
    </p:spTree>
    <p:extLst>
      <p:ext uri="{BB962C8B-B14F-4D97-AF65-F5344CB8AC3E}">
        <p14:creationId xmlns:p14="http://schemas.microsoft.com/office/powerpoint/2010/main" val="136938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5257"/>
            <a:ext cx="8229600" cy="1850571"/>
          </a:xfrm>
        </p:spPr>
        <p:txBody>
          <a:bodyPr/>
          <a:lstStyle/>
          <a:p>
            <a:r>
              <a:rPr lang="en-GB" noProof="0" smtClean="0"/>
              <a:t>IT governance and management</a:t>
            </a:r>
            <a:endParaRPr lang="en-GB" noProof="0"/>
          </a:p>
        </p:txBody>
      </p:sp>
      <p:pic>
        <p:nvPicPr>
          <p:cNvPr id="4" name="Inhaltsplatzhalter 3" descr="Bildschirmfoto 2015-05-07 um 14.52.4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52" r="-6752"/>
          <a:stretch>
            <a:fillRect/>
          </a:stretch>
        </p:blipFill>
        <p:spPr>
          <a:xfrm>
            <a:off x="457200" y="1868488"/>
            <a:ext cx="8229600" cy="4090987"/>
          </a:xfrm>
        </p:spPr>
      </p:pic>
    </p:spTree>
    <p:extLst>
      <p:ext uri="{BB962C8B-B14F-4D97-AF65-F5344CB8AC3E}">
        <p14:creationId xmlns:p14="http://schemas.microsoft.com/office/powerpoint/2010/main" val="3773050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5257"/>
            <a:ext cx="8229600" cy="1850571"/>
          </a:xfrm>
        </p:spPr>
        <p:txBody>
          <a:bodyPr/>
          <a:lstStyle/>
          <a:p>
            <a:r>
              <a:rPr lang="en-GB" noProof="0" dirty="0" smtClean="0"/>
              <a:t>Service Oriented Architecture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69138"/>
            <a:ext cx="8229600" cy="4090791"/>
          </a:xfrm>
        </p:spPr>
        <p:txBody>
          <a:bodyPr>
            <a:normAutofit/>
          </a:bodyPr>
          <a:lstStyle/>
          <a:p>
            <a:pPr algn="l"/>
            <a:r>
              <a:rPr lang="en-GB" noProof="0" smtClean="0"/>
              <a:t>Service oriented architecture (SOA) governance is an extension of IT governance, which is an extension of corporate governance. (http://www-01.ibm.com/software/solutions/soa/gov/, http://en.wikipedia.org/wiki/SOA_governance)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91688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5257"/>
            <a:ext cx="8229600" cy="1850571"/>
          </a:xfrm>
        </p:spPr>
        <p:txBody>
          <a:bodyPr/>
          <a:lstStyle/>
          <a:p>
            <a:r>
              <a:rPr lang="en-GB" noProof="0" smtClean="0"/>
              <a:t>Conclusions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69138"/>
            <a:ext cx="8229600" cy="4090791"/>
          </a:xfrm>
        </p:spPr>
        <p:txBody>
          <a:bodyPr>
            <a:normAutofit/>
          </a:bodyPr>
          <a:lstStyle/>
          <a:p>
            <a:pPr algn="l"/>
            <a:r>
              <a:rPr lang="en-GB" sz="2800" noProof="0" dirty="0" smtClean="0"/>
              <a:t>Governance should mirror the philosophy of the methods employed to deliver the product</a:t>
            </a:r>
          </a:p>
          <a:p>
            <a:pPr algn="l"/>
            <a:r>
              <a:rPr lang="en-GB" sz="2800" noProof="0" dirty="0" smtClean="0"/>
              <a:t>There is no clear distinction between IT governance and IT (service) management </a:t>
            </a:r>
          </a:p>
          <a:p>
            <a:pPr algn="l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42249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5257"/>
            <a:ext cx="8229600" cy="1850571"/>
          </a:xfrm>
        </p:spPr>
        <p:txBody>
          <a:bodyPr/>
          <a:lstStyle/>
          <a:p>
            <a:r>
              <a:rPr lang="en-GB" noProof="0" smtClean="0"/>
              <a:t>Options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69138"/>
            <a:ext cx="8229600" cy="4090791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GB" noProof="0" dirty="0" smtClean="0"/>
              <a:t>Using a framework</a:t>
            </a:r>
            <a:endParaRPr lang="en-GB" noProof="0" dirty="0" smtClean="0">
              <a:hlinkClick r:id="rId2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noProof="0" dirty="0" err="1" smtClean="0"/>
              <a:t>Homegrown</a:t>
            </a:r>
            <a:r>
              <a:rPr lang="en-GB" noProof="0" dirty="0" smtClean="0"/>
              <a:t>/Common Sense</a:t>
            </a:r>
            <a:endParaRPr lang="en-GB" noProof="0" dirty="0" smtClean="0">
              <a:hlinkClick r:id="rId3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noProof="0" dirty="0" smtClean="0"/>
              <a:t>Open source IT governance model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24034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5257"/>
            <a:ext cx="8229600" cy="1850571"/>
          </a:xfrm>
        </p:spPr>
        <p:txBody>
          <a:bodyPr/>
          <a:lstStyle/>
          <a:p>
            <a:r>
              <a:rPr lang="en-GB" noProof="0" smtClean="0"/>
              <a:t>Using a framework: Cobit 5</a:t>
            </a:r>
            <a:endParaRPr lang="en-GB" noProof="0"/>
          </a:p>
        </p:txBody>
      </p:sp>
      <p:pic>
        <p:nvPicPr>
          <p:cNvPr id="4" name="Inhaltsplatzhalter 3" descr="cobit-5-princip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56" r="-17356"/>
          <a:stretch>
            <a:fillRect/>
          </a:stretch>
        </p:blipFill>
        <p:spPr>
          <a:xfrm>
            <a:off x="457200" y="1868488"/>
            <a:ext cx="8229600" cy="4090987"/>
          </a:xfrm>
        </p:spPr>
      </p:pic>
    </p:spTree>
    <p:extLst>
      <p:ext uri="{BB962C8B-B14F-4D97-AF65-F5344CB8AC3E}">
        <p14:creationId xmlns:p14="http://schemas.microsoft.com/office/powerpoint/2010/main" val="2354713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5257"/>
            <a:ext cx="8229600" cy="1850571"/>
          </a:xfrm>
        </p:spPr>
        <p:txBody>
          <a:bodyPr/>
          <a:lstStyle/>
          <a:p>
            <a:r>
              <a:rPr lang="en-GB" noProof="0" smtClean="0"/>
              <a:t>Homegrown/Common Sense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69138"/>
            <a:ext cx="8229600" cy="4090791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GB" noProof="0" smtClean="0"/>
              <a:t>E.g. from the EMDIS house rules:</a:t>
            </a:r>
          </a:p>
          <a:p>
            <a:pPr algn="l"/>
            <a:r>
              <a:rPr lang="en-GB" noProof="0" smtClean="0"/>
              <a:t>It is the responsibility of the Technical Group to: </a:t>
            </a:r>
          </a:p>
          <a:p>
            <a:pPr lvl="1"/>
            <a:r>
              <a:rPr lang="en-GB" noProof="0" smtClean="0"/>
              <a:t>protect the integrity of the EMDIS system, technology and infrastructure. </a:t>
            </a:r>
          </a:p>
          <a:p>
            <a:pPr lvl="1"/>
            <a:r>
              <a:rPr lang="en-GB" noProof="0" smtClean="0"/>
              <a:t>define technical requirements for the participation in EMDIS, define interfacing rules and prepare the necessary documentation. </a:t>
            </a:r>
          </a:p>
          <a:p>
            <a:pPr lvl="1"/>
            <a:r>
              <a:rPr lang="en-GB" noProof="0" smtClean="0"/>
              <a:t>review proposals for new developments emanating from the User Group. </a:t>
            </a:r>
          </a:p>
          <a:p>
            <a:pPr lvl="1"/>
            <a:r>
              <a:rPr lang="en-GB" noProof="0" smtClean="0"/>
              <a:t>prepare specifications and timetables for implementation by national development teams. </a:t>
            </a:r>
          </a:p>
          <a:p>
            <a:pPr lvl="1"/>
            <a:r>
              <a:rPr lang="en-GB" noProof="0" smtClean="0"/>
              <a:t>liaise with the User Group and the national development teams of the member registries. </a:t>
            </a:r>
          </a:p>
          <a:p>
            <a:pPr lvl="1"/>
            <a:r>
              <a:rPr lang="en-GB" noProof="0" smtClean="0"/>
              <a:t>provide technical information to members, particularly newly participating registries and those interested in becoming members. </a:t>
            </a:r>
          </a:p>
          <a:p>
            <a:pPr lvl="1"/>
            <a:r>
              <a:rPr lang="en-GB" noProof="0" smtClean="0"/>
              <a:t>prepare meetings, produce minutes and communicate with the representatives.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87211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Microsoft Macintosh PowerPoint</Application>
  <PresentationFormat>Bildschirmpräsentation (4:3)</PresentationFormat>
  <Paragraphs>39</Paragraphs>
  <Slides>11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Office-Design</vt:lpstr>
      <vt:lpstr>Governance of HLA Haplotype Frequency Data and Software</vt:lpstr>
      <vt:lpstr>Definitions</vt:lpstr>
      <vt:lpstr>IT governance</vt:lpstr>
      <vt:lpstr>IT governance and management</vt:lpstr>
      <vt:lpstr>Service Oriented Architecture</vt:lpstr>
      <vt:lpstr>Conclusions</vt:lpstr>
      <vt:lpstr>Options</vt:lpstr>
      <vt:lpstr>Using a framework: Cobit 5</vt:lpstr>
      <vt:lpstr>Homegrown/Common Sense</vt:lpstr>
      <vt:lpstr>Open source IT governance model</vt:lpstr>
      <vt:lpstr>Management: Specification and Standardization</vt:lpstr>
    </vt:vector>
  </TitlesOfParts>
  <Company>ZKRD gGmbH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Governance of HLA Haplotype Frequency Data and Software</dc:title>
  <dc:creator>Hans-Peter Eberhard</dc:creator>
  <cp:lastModifiedBy>Hans-Peter Eberhard</cp:lastModifiedBy>
  <cp:revision>2</cp:revision>
  <dcterms:created xsi:type="dcterms:W3CDTF">2016-10-19T08:15:42Z</dcterms:created>
  <dcterms:modified xsi:type="dcterms:W3CDTF">2016-10-19T08:34:52Z</dcterms:modified>
</cp:coreProperties>
</file>