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u9B3IzAgNMVkjHItumcuUUkP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1C16C4-F2EF-4A3B-9E3C-B17F58DC2A0C}">
  <a:tblStyle styleId="{091C16C4-F2EF-4A3B-9E3C-B17F58DC2A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Practical Data Science</a:t>
            </a:r>
            <a:br>
              <a:rPr lang="en-US" sz="4400">
                <a:solidFill>
                  <a:schemeClr val="dk2"/>
                </a:solidFill>
              </a:rPr>
            </a:br>
            <a:r>
              <a:rPr lang="en-US" sz="4400">
                <a:solidFill>
                  <a:schemeClr val="dk2"/>
                </a:solidFill>
              </a:rPr>
              <a:t>Group 2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7211421" y="3525807"/>
            <a:ext cx="4788050" cy="272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Tran Viet Anh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Pham Nguyen Vu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Le Duc Nguyen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Nguyen Minh Duong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t="47731" b="10773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 extrusionOk="0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1842200" y="273325"/>
            <a:ext cx="77133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Modelling: Algorithm</a:t>
            </a:r>
            <a:endParaRPr sz="6000" b="1"/>
          </a:p>
        </p:txBody>
      </p:sp>
      <p:sp>
        <p:nvSpPr>
          <p:cNvPr id="205" name="Google Shape;205;p9"/>
          <p:cNvSpPr/>
          <p:nvPr/>
        </p:nvSpPr>
        <p:spPr>
          <a:xfrm>
            <a:off x="496050" y="1448425"/>
            <a:ext cx="11199900" cy="5180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9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8752" b="1"/>
          <a:stretch/>
        </p:blipFill>
        <p:spPr>
          <a:xfrm>
            <a:off x="680200" y="1843025"/>
            <a:ext cx="5346000" cy="4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100" y="1842925"/>
            <a:ext cx="5134300" cy="4365900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Dashboard</a:t>
            </a:r>
            <a:endParaRPr/>
          </a:p>
        </p:txBody>
      </p:sp>
      <p:pic>
        <p:nvPicPr>
          <p:cNvPr id="213" name="Google Shape;213;p11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40993"/>
            <a:ext cx="10515600" cy="412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A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Dashboard</a:t>
            </a:r>
            <a:endParaRPr/>
          </a:p>
        </p:txBody>
      </p:sp>
      <p:sp>
        <p:nvSpPr>
          <p:cNvPr id="220" name="Google Shape;220;p12"/>
          <p:cNvSpPr/>
          <p:nvPr/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2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402" r="1920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3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9115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Conclusion</a:t>
            </a:r>
            <a:endParaRPr/>
          </a:p>
        </p:txBody>
      </p:sp>
      <p:cxnSp>
        <p:nvCxnSpPr>
          <p:cNvPr id="236" name="Google Shape;236;p14"/>
          <p:cNvCxnSpPr/>
          <p:nvPr/>
        </p:nvCxnSpPr>
        <p:spPr>
          <a:xfrm>
            <a:off x="0" y="6199730"/>
            <a:ext cx="429768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37" name="Google Shape;237;p14"/>
          <p:cNvGrpSpPr/>
          <p:nvPr/>
        </p:nvGrpSpPr>
        <p:grpSpPr>
          <a:xfrm>
            <a:off x="5181600" y="1487467"/>
            <a:ext cx="6248400" cy="3817977"/>
            <a:chOff x="0" y="919142"/>
            <a:chExt cx="6248400" cy="3817977"/>
          </a:xfrm>
        </p:grpSpPr>
        <p:sp>
          <p:nvSpPr>
            <p:cNvPr id="238" name="Google Shape;238;p14"/>
            <p:cNvSpPr/>
            <p:nvPr/>
          </p:nvSpPr>
          <p:spPr>
            <a:xfrm>
              <a:off x="0" y="919142"/>
              <a:ext cx="6248400" cy="1696878"/>
            </a:xfrm>
            <a:prstGeom prst="roundRect">
              <a:avLst>
                <a:gd name="adj" fmla="val 10000"/>
              </a:avLst>
            </a:prstGeom>
            <a:solidFill>
              <a:srgbClr val="88C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13305" y="1300940"/>
              <a:ext cx="933283" cy="93328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959895" y="919142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 txBox="1"/>
            <p:nvPr/>
          </p:nvSpPr>
          <p:spPr>
            <a:xfrm>
              <a:off x="1959895" y="919142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9575" tIns="179575" rIns="179575" bIns="179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result supports initial hypothesis</a:t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0" y="3040241"/>
              <a:ext cx="6248400" cy="1696878"/>
            </a:xfrm>
            <a:prstGeom prst="roundRect">
              <a:avLst>
                <a:gd name="adj" fmla="val 10000"/>
              </a:avLst>
            </a:prstGeom>
            <a:solidFill>
              <a:srgbClr val="33A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13305" y="3422039"/>
              <a:ext cx="933283" cy="9332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959895" y="3040241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 txBox="1"/>
            <p:nvPr/>
          </p:nvSpPr>
          <p:spPr>
            <a:xfrm>
              <a:off x="1959895" y="3040241"/>
              <a:ext cx="4288504" cy="1696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9575" tIns="179575" rIns="179575" bIns="179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possibility of rain according to data analysis relies on humidity, temperature, wind speed and wind direction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Problem</a:t>
            </a:r>
            <a:endParaRPr sz="4800"/>
          </a:p>
        </p:txBody>
      </p:sp>
      <p:sp>
        <p:nvSpPr>
          <p:cNvPr id="104" name="Google Shape;104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data set for this project is a 10 years collection of daily weather information in Australia.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goal is to use this data to predict rain probability for the following day.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Dataset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 descr="Tabl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377" r="25956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Dataset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4" descr="Text, let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253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157359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E4D3B">
                  <a:alpha val="67843"/>
                </a:srgbClr>
              </a:gs>
              <a:gs pos="19000">
                <a:srgbClr val="0E4D3B">
                  <a:alpha val="67843"/>
                </a:srgbClr>
              </a:gs>
              <a:gs pos="100000">
                <a:srgbClr val="1D9A78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D9A78">
                  <a:alpha val="0"/>
                </a:srgbClr>
              </a:gs>
              <a:gs pos="23000">
                <a:srgbClr val="1D9A78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preparation: Issues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133" name="Google Shape;133;p5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rgbClr val="88C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 WHITESPACES.</a:t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rgbClr val="33A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MISSING VALUES.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dirty="0"/>
              <a:t>Data preparation: Solution</a:t>
            </a:r>
            <a:endParaRPr sz="5000" dirty="0"/>
          </a:p>
        </p:txBody>
      </p:sp>
      <p:sp>
        <p:nvSpPr>
          <p:cNvPr id="147" name="Google Shape;147;p6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4648018" y="677212"/>
            <a:ext cx="6900512" cy="5463360"/>
            <a:chOff x="0" y="36390"/>
            <a:chExt cx="6900512" cy="5463360"/>
          </a:xfrm>
        </p:grpSpPr>
        <p:sp>
          <p:nvSpPr>
            <p:cNvPr id="149" name="Google Shape;149;p6"/>
            <p:cNvSpPr/>
            <p:nvPr/>
          </p:nvSpPr>
          <p:spPr>
            <a:xfrm>
              <a:off x="0" y="36390"/>
              <a:ext cx="6900512" cy="1759680"/>
            </a:xfrm>
            <a:prstGeom prst="roundRect">
              <a:avLst>
                <a:gd name="adj" fmla="val 16667"/>
              </a:avLst>
            </a:prstGeom>
            <a:solidFill>
              <a:srgbClr val="B7481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85900" y="122290"/>
              <a:ext cx="6728712" cy="158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Drop columns with high percentage of missing values and not contributed to the result of the analysis.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drop(['Evaporation','Sunshine','Cloud9am','Cloud3pm']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0" y="1888230"/>
              <a:ext cx="6900512" cy="1759680"/>
            </a:xfrm>
            <a:prstGeom prst="roundRect">
              <a:avLst>
                <a:gd name="adj" fmla="val 16667"/>
              </a:avLst>
            </a:prstGeom>
            <a:solidFill>
              <a:srgbClr val="D76D1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85900" y="1974130"/>
              <a:ext cx="6728712" cy="158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 columns filled with "Unknown".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0" y="3740070"/>
              <a:ext cx="6900512" cy="1759680"/>
            </a:xfrm>
            <a:prstGeom prst="roundRect">
              <a:avLst>
                <a:gd name="adj" fmla="val 16667"/>
              </a:avLst>
            </a:prstGeom>
            <a:solidFill>
              <a:srgbClr val="F39B1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85900" y="3825970"/>
              <a:ext cx="6728712" cy="158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 columns filled with median to fix the skewness of the set. </a:t>
              </a: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1" name="Google Shape;161;p7"/>
          <p:cNvCxnSpPr/>
          <p:nvPr/>
        </p:nvCxnSpPr>
        <p:spPr>
          <a:xfrm>
            <a:off x="0" y="6199730"/>
            <a:ext cx="429768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2" name="Google Shape;162;p7"/>
          <p:cNvGrpSpPr/>
          <p:nvPr/>
        </p:nvGrpSpPr>
        <p:grpSpPr>
          <a:xfrm>
            <a:off x="5181600" y="572743"/>
            <a:ext cx="6248400" cy="5647425"/>
            <a:chOff x="0" y="4418"/>
            <a:chExt cx="6248400" cy="5647425"/>
          </a:xfrm>
        </p:grpSpPr>
        <p:sp>
          <p:nvSpPr>
            <p:cNvPr id="163" name="Google Shape;163;p7"/>
            <p:cNvSpPr/>
            <p:nvPr/>
          </p:nvSpPr>
          <p:spPr>
            <a:xfrm>
              <a:off x="0" y="4418"/>
              <a:ext cx="6248400" cy="941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84724" y="216197"/>
              <a:ext cx="517680" cy="5176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1087129" y="4418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1087129" y="4418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600" tIns="99600" rIns="99600" bIns="99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tends to have their own judgement</a:t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0" y="1180965"/>
              <a:ext cx="6248400" cy="941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84724" y="1392744"/>
              <a:ext cx="517680" cy="5176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087129" y="1180965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1087129" y="1180965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600" tIns="99600" rIns="99600" bIns="99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Temperature</a:t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0" y="2357512"/>
              <a:ext cx="6248400" cy="941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84724" y="2569291"/>
              <a:ext cx="517680" cy="51768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087129" y="2357512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1087129" y="2357512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600" tIns="99600" rIns="99600" bIns="99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Humidity</a:t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0" y="3534059"/>
              <a:ext cx="6248400" cy="941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84724" y="3745838"/>
              <a:ext cx="517680" cy="5176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087129" y="3534059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1087129" y="3534059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600" tIns="99600" rIns="99600" bIns="99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Wind</a:t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0" y="4710606"/>
              <a:ext cx="6248400" cy="941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84724" y="4922384"/>
              <a:ext cx="517680" cy="51768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087129" y="4710606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1087129" y="4710606"/>
              <a:ext cx="5161270" cy="94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600" tIns="99600" rIns="99600" bIns="99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 it rain today?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Modelling: Feature engineering</a:t>
            </a:r>
            <a:endParaRPr sz="3700"/>
          </a:p>
        </p:txBody>
      </p:sp>
      <p:sp>
        <p:nvSpPr>
          <p:cNvPr id="188" name="Google Shape;188;p8"/>
          <p:cNvSpPr/>
          <p:nvPr/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925" r="-1" b="4878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8045753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Correlation analysis</a:t>
            </a:r>
            <a:endParaRPr/>
          </a:p>
          <a:p>
            <a:pPr marL="22860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The following pairs of features are having high correlation between them:</a:t>
            </a:r>
            <a:endParaRPr sz="1665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 b="1"/>
              <a:t>MaxTemp</a:t>
            </a:r>
            <a:r>
              <a:rPr lang="en-US" sz="1665"/>
              <a:t> and </a:t>
            </a:r>
            <a:r>
              <a:rPr lang="en-US" sz="1665" b="1"/>
              <a:t>MinTemp</a:t>
            </a: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 b="1"/>
              <a:t>Pressure9am</a:t>
            </a:r>
            <a:r>
              <a:rPr lang="en-US" sz="1665"/>
              <a:t> and </a:t>
            </a:r>
            <a:r>
              <a:rPr lang="en-US" sz="1665" b="1"/>
              <a:t>Pressure3pm</a:t>
            </a: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 b="1"/>
              <a:t>Temp9am</a:t>
            </a:r>
            <a:r>
              <a:rPr lang="en-US" sz="1665"/>
              <a:t> and </a:t>
            </a:r>
            <a:r>
              <a:rPr lang="en-US" sz="1665" b="1"/>
              <a:t>Temp3pm</a:t>
            </a: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 b="1"/>
              <a:t>MaxTemp</a:t>
            </a:r>
            <a:r>
              <a:rPr lang="en-US" sz="1665"/>
              <a:t> and </a:t>
            </a:r>
            <a:r>
              <a:rPr lang="en-US" sz="1665" b="1"/>
              <a:t>Temp3pm</a:t>
            </a:r>
            <a:endParaRPr sz="2590"/>
          </a:p>
          <a:p>
            <a:pPr marL="22860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But there is no case that the correlation value is equal to a perfect "1". As a result, we will not discard any feature.</a:t>
            </a: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br>
              <a:rPr lang="en-US" sz="2590"/>
            </a:br>
            <a:endParaRPr sz="2590"/>
          </a:p>
          <a:p>
            <a:pPr marL="228600" lvl="0" indent="-12287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Modelling: Result</a:t>
            </a:r>
            <a:endParaRPr/>
          </a:p>
        </p:txBody>
      </p:sp>
      <p:graphicFrame>
        <p:nvGraphicFramePr>
          <p:cNvPr id="198" name="Google Shape;198;p10"/>
          <p:cNvGraphicFramePr/>
          <p:nvPr/>
        </p:nvGraphicFramePr>
        <p:xfrm>
          <a:off x="1297014" y="167522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{091C16C4-F2EF-4A3B-9E3C-B17F58DC2A0C}</a:tableStyleId>
              </a:tblPr>
              <a:tblGrid>
                <a:gridCol w="25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Accuracy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ROC - AUC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Cohen’s Kappa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Time Taken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1 - Logistic Regression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0.8406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0.7016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0.4629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0.7379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2 - Neural Network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0.8524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0.7296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0.5147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227.006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3 - Random Forest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0.8514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0.7180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0.5000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13.3136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 4 - Catboost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0.8493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0.7310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0.5110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94.5475</a:t>
                      </a:r>
                      <a:endParaRPr sz="3000" u="none" strike="noStrike" cap="none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/>
                    </a:p>
                  </a:txBody>
                  <a:tcPr marL="152925" marR="152925" marT="76475" marB="764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Model 5 - XGBoost</a:t>
                      </a:r>
                      <a:endParaRPr sz="3000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0.8554</a:t>
                      </a:r>
                      <a:endParaRPr sz="3000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0.7446</a:t>
                      </a:r>
                      <a:endParaRPr sz="3000"/>
                    </a:p>
                  </a:txBody>
                  <a:tcPr marL="106200" marR="106200" marT="106200" marB="10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0.5356</a:t>
                      </a:r>
                      <a:endParaRPr sz="3000"/>
                    </a:p>
                  </a:txBody>
                  <a:tcPr marL="106200" marR="106200" marT="106200" marB="106200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32.2469</a:t>
                      </a:r>
                      <a:endParaRPr sz="3000"/>
                    </a:p>
                  </a:txBody>
                  <a:tcPr marL="106200" marR="106200" marT="106200" marB="10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Office Theme</vt:lpstr>
      <vt:lpstr>Practical Data Science Group 2</vt:lpstr>
      <vt:lpstr>Problem</vt:lpstr>
      <vt:lpstr>Dataset</vt:lpstr>
      <vt:lpstr>Dataset</vt:lpstr>
      <vt:lpstr>Data preparation: Issues</vt:lpstr>
      <vt:lpstr>Data preparation: Solution</vt:lpstr>
      <vt:lpstr>Hypothesis</vt:lpstr>
      <vt:lpstr>Modelling: Feature engineering</vt:lpstr>
      <vt:lpstr>Modelling: Result</vt:lpstr>
      <vt:lpstr>Modelling: Algorithm</vt:lpstr>
      <vt:lpstr>Dashboard</vt:lpstr>
      <vt:lpstr>Dashboard</vt:lpstr>
      <vt:lpstr>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Science Group 2</dc:title>
  <cp:lastModifiedBy>Duong Nguyen</cp:lastModifiedBy>
  <cp:revision>1</cp:revision>
  <dcterms:created xsi:type="dcterms:W3CDTF">2021-01-21T15:33:16Z</dcterms:created>
  <dcterms:modified xsi:type="dcterms:W3CDTF">2021-01-22T03:22:05Z</dcterms:modified>
</cp:coreProperties>
</file>