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9"/>
  </p:notesMasterIdLst>
  <p:handoutMasterIdLst>
    <p:handoutMasterId r:id="rId20"/>
  </p:handoutMasterIdLst>
  <p:sldIdLst>
    <p:sldId id="290" r:id="rId5"/>
    <p:sldId id="289" r:id="rId6"/>
    <p:sldId id="288" r:id="rId7"/>
    <p:sldId id="276" r:id="rId8"/>
    <p:sldId id="283" r:id="rId9"/>
    <p:sldId id="261" r:id="rId10"/>
    <p:sldId id="291" r:id="rId11"/>
    <p:sldId id="292" r:id="rId12"/>
    <p:sldId id="293" r:id="rId13"/>
    <p:sldId id="257" r:id="rId14"/>
    <p:sldId id="266" r:id="rId15"/>
    <p:sldId id="267" r:id="rId16"/>
    <p:sldId id="294" r:id="rId17"/>
    <p:sldId id="2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85" autoAdjust="0"/>
    <p:restoredTop sz="94694" autoAdjust="0"/>
  </p:normalViewPr>
  <p:slideViewPr>
    <p:cSldViewPr snapToGrid="0">
      <p:cViewPr varScale="1">
        <p:scale>
          <a:sx n="70" d="100"/>
          <a:sy n="70" d="100"/>
        </p:scale>
        <p:origin x="436" y="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hin Medipelly" userId="6100b492613d6282" providerId="LiveId" clId="{0E224BF7-617E-4608-B06B-CE4E277CB50A}"/>
    <pc:docChg chg="modSld">
      <pc:chgData name="Nithin Medipelly" userId="6100b492613d6282" providerId="LiveId" clId="{0E224BF7-617E-4608-B06B-CE4E277CB50A}" dt="2024-12-04T20:33:21.544" v="55"/>
      <pc:docMkLst>
        <pc:docMk/>
      </pc:docMkLst>
      <pc:sldChg chg="modSp mod">
        <pc:chgData name="Nithin Medipelly" userId="6100b492613d6282" providerId="LiveId" clId="{0E224BF7-617E-4608-B06B-CE4E277CB50A}" dt="2024-12-04T20:33:21.544" v="55"/>
        <pc:sldMkLst>
          <pc:docMk/>
          <pc:sldMk cId="1210802199" sldId="262"/>
        </pc:sldMkLst>
        <pc:spChg chg="mod">
          <ac:chgData name="Nithin Medipelly" userId="6100b492613d6282" providerId="LiveId" clId="{0E224BF7-617E-4608-B06B-CE4E277CB50A}" dt="2024-12-04T20:33:21.544" v="55"/>
          <ac:spMkLst>
            <pc:docMk/>
            <pc:sldMk cId="1210802199" sldId="262"/>
            <ac:spMk id="3" creationId="{1BE98EFF-197D-3136-70B9-7BBD30A4893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12/4/2024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2</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11</a:t>
            </a:fld>
            <a:endParaRPr lang="en-US"/>
          </a:p>
        </p:txBody>
      </p:sp>
    </p:spTree>
    <p:extLst>
      <p:ext uri="{BB962C8B-B14F-4D97-AF65-F5344CB8AC3E}">
        <p14:creationId xmlns:p14="http://schemas.microsoft.com/office/powerpoint/2010/main" val="2729973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12</a:t>
            </a:fld>
            <a:endParaRPr lang="en-US"/>
          </a:p>
        </p:txBody>
      </p:sp>
    </p:spTree>
    <p:extLst>
      <p:ext uri="{BB962C8B-B14F-4D97-AF65-F5344CB8AC3E}">
        <p14:creationId xmlns:p14="http://schemas.microsoft.com/office/powerpoint/2010/main" val="3281880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14</a:t>
            </a:fld>
            <a:endParaRPr lang="en-US"/>
          </a:p>
        </p:txBody>
      </p:sp>
    </p:spTree>
    <p:extLst>
      <p:ext uri="{BB962C8B-B14F-4D97-AF65-F5344CB8AC3E}">
        <p14:creationId xmlns:p14="http://schemas.microsoft.com/office/powerpoint/2010/main" val="2974415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3</a:t>
            </a:fld>
            <a:endParaRPr lang="en-US"/>
          </a:p>
        </p:txBody>
      </p:sp>
    </p:spTree>
    <p:extLst>
      <p:ext uri="{BB962C8B-B14F-4D97-AF65-F5344CB8AC3E}">
        <p14:creationId xmlns:p14="http://schemas.microsoft.com/office/powerpoint/2010/main" val="3727634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4</a:t>
            </a:fld>
            <a:endParaRPr lang="en-US"/>
          </a:p>
        </p:txBody>
      </p:sp>
    </p:spTree>
    <p:extLst>
      <p:ext uri="{BB962C8B-B14F-4D97-AF65-F5344CB8AC3E}">
        <p14:creationId xmlns:p14="http://schemas.microsoft.com/office/powerpoint/2010/main" val="1233045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5</a:t>
            </a:fld>
            <a:endParaRPr lang="en-US"/>
          </a:p>
        </p:txBody>
      </p:sp>
    </p:spTree>
    <p:extLst>
      <p:ext uri="{BB962C8B-B14F-4D97-AF65-F5344CB8AC3E}">
        <p14:creationId xmlns:p14="http://schemas.microsoft.com/office/powerpoint/2010/main" val="465852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6</a:t>
            </a:fld>
            <a:endParaRPr lang="en-US"/>
          </a:p>
        </p:txBody>
      </p:sp>
    </p:spTree>
    <p:extLst>
      <p:ext uri="{BB962C8B-B14F-4D97-AF65-F5344CB8AC3E}">
        <p14:creationId xmlns:p14="http://schemas.microsoft.com/office/powerpoint/2010/main" val="3988440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C58F2-FF99-B89B-F7E7-449BC4FA1A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20F67B-EEB6-C3D7-9D9B-3E2181D59E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01733E-8B14-3EA8-836B-F37868CD570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F967898-3A59-BC40-A975-4410E5FAA696}"/>
              </a:ext>
            </a:extLst>
          </p:cNvPr>
          <p:cNvSpPr>
            <a:spLocks noGrp="1"/>
          </p:cNvSpPr>
          <p:nvPr>
            <p:ph type="sldNum" sz="quarter" idx="5"/>
          </p:nvPr>
        </p:nvSpPr>
        <p:spPr/>
        <p:txBody>
          <a:bodyPr/>
          <a:lstStyle/>
          <a:p>
            <a:fld id="{CC5DA344-5FA2-43F7-9D95-CA56C82B080A}" type="slidenum">
              <a:rPr lang="en-US" smtClean="0"/>
              <a:t>7</a:t>
            </a:fld>
            <a:endParaRPr lang="en-US"/>
          </a:p>
        </p:txBody>
      </p:sp>
    </p:spTree>
    <p:extLst>
      <p:ext uri="{BB962C8B-B14F-4D97-AF65-F5344CB8AC3E}">
        <p14:creationId xmlns:p14="http://schemas.microsoft.com/office/powerpoint/2010/main" val="4217856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0A84D-51AE-64F3-5842-49BE922559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F47995-5A18-D3F9-73B3-ADC4BA8349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71660C-FE79-153B-FE3A-3AF3E90C78F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E81B0A1-5FFC-071E-9472-28B9E9731ECE}"/>
              </a:ext>
            </a:extLst>
          </p:cNvPr>
          <p:cNvSpPr>
            <a:spLocks noGrp="1"/>
          </p:cNvSpPr>
          <p:nvPr>
            <p:ph type="sldNum" sz="quarter" idx="5"/>
          </p:nvPr>
        </p:nvSpPr>
        <p:spPr/>
        <p:txBody>
          <a:bodyPr/>
          <a:lstStyle/>
          <a:p>
            <a:fld id="{CC5DA344-5FA2-43F7-9D95-CA56C82B080A}" type="slidenum">
              <a:rPr lang="en-US" smtClean="0"/>
              <a:t>8</a:t>
            </a:fld>
            <a:endParaRPr lang="en-US"/>
          </a:p>
        </p:txBody>
      </p:sp>
    </p:spTree>
    <p:extLst>
      <p:ext uri="{BB962C8B-B14F-4D97-AF65-F5344CB8AC3E}">
        <p14:creationId xmlns:p14="http://schemas.microsoft.com/office/powerpoint/2010/main" val="1271591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4BDADF-A039-CAF5-B876-E1C2392EBC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4ED9B5-4D9E-CCA2-B9F8-907C06A147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1977A0-12FB-F004-8F72-FBDC773471E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492D49F-789F-5E50-ECEB-E773EF6648A5}"/>
              </a:ext>
            </a:extLst>
          </p:cNvPr>
          <p:cNvSpPr>
            <a:spLocks noGrp="1"/>
          </p:cNvSpPr>
          <p:nvPr>
            <p:ph type="sldNum" sz="quarter" idx="5"/>
          </p:nvPr>
        </p:nvSpPr>
        <p:spPr/>
        <p:txBody>
          <a:bodyPr/>
          <a:lstStyle/>
          <a:p>
            <a:fld id="{CC5DA344-5FA2-43F7-9D95-CA56C82B080A}" type="slidenum">
              <a:rPr lang="en-US" smtClean="0"/>
              <a:t>9</a:t>
            </a:fld>
            <a:endParaRPr lang="en-US"/>
          </a:p>
        </p:txBody>
      </p:sp>
    </p:spTree>
    <p:extLst>
      <p:ext uri="{BB962C8B-B14F-4D97-AF65-F5344CB8AC3E}">
        <p14:creationId xmlns:p14="http://schemas.microsoft.com/office/powerpoint/2010/main" val="1241268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10</a:t>
            </a:fld>
            <a:endParaRPr lang="en-US"/>
          </a:p>
        </p:txBody>
      </p:sp>
    </p:spTree>
    <p:extLst>
      <p:ext uri="{BB962C8B-B14F-4D97-AF65-F5344CB8AC3E}">
        <p14:creationId xmlns:p14="http://schemas.microsoft.com/office/powerpoint/2010/main" val="744047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D6D8061D-18C3-4F4F-85EF-561633F58754}" type="datetimeFigureOut">
              <a:rPr lang="en-US" smtClean="0"/>
              <a:t>12/4/2024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41156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D6D8061D-18C3-4F4F-85EF-561633F58754}" type="datetimeFigureOut">
              <a:rPr lang="en-US" smtClean="0"/>
              <a:t>12/4/2024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6189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D6D8061D-18C3-4F4F-85EF-561633F58754}" type="datetimeFigureOut">
              <a:rPr lang="en-US" smtClean="0"/>
              <a:t>12/4/2024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722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1007240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E1BBEEFE-AE8A-8083-54B6-DBE9BC0E9F10}"/>
              </a:ext>
              <a:ext uri="{C183D7F6-B498-43B3-948B-1728B52AA6E4}">
                <adec:decorative xmlns:adec="http://schemas.microsoft.com/office/drawing/2017/decorative" val="1"/>
              </a:ext>
            </a:extLst>
          </p:cNvPr>
          <p:cNvSpPr/>
          <p:nvPr userDrawn="1"/>
        </p:nvSpPr>
        <p:spPr>
          <a:xfrm>
            <a:off x="-42863" y="0"/>
            <a:ext cx="4658392" cy="6858000"/>
          </a:xfrm>
          <a:custGeom>
            <a:avLst/>
            <a:gdLst>
              <a:gd name="connsiteX0" fmla="*/ 0 w 4658392"/>
              <a:gd name="connsiteY0" fmla="*/ 0 h 6858000"/>
              <a:gd name="connsiteX1" fmla="*/ 4658392 w 4658392"/>
              <a:gd name="connsiteY1" fmla="*/ 0 h 6858000"/>
              <a:gd name="connsiteX2" fmla="*/ 2820797 w 4658392"/>
              <a:gd name="connsiteY2" fmla="*/ 6858000 h 6858000"/>
              <a:gd name="connsiteX3" fmla="*/ 0 w 4658392"/>
              <a:gd name="connsiteY3" fmla="*/ 6858000 h 6858000"/>
              <a:gd name="connsiteX4" fmla="*/ 0 w 465839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8392" h="6858000">
                <a:moveTo>
                  <a:pt x="0" y="0"/>
                </a:moveTo>
                <a:lnTo>
                  <a:pt x="4658392" y="0"/>
                </a:lnTo>
                <a:lnTo>
                  <a:pt x="2820797" y="6858000"/>
                </a:lnTo>
                <a:lnTo>
                  <a:pt x="0" y="6858000"/>
                </a:lnTo>
                <a:lnTo>
                  <a:pt x="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E64FF31D-04D7-B1F4-53B1-AA4170602E03}"/>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9F040EF-92FF-AEA1-BBA6-A4B739E11945}"/>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A59A84-C321-FDF9-555F-1FB322EBBC7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509286"/>
            <a:ext cx="3200400" cy="5617193"/>
          </a:xfrm>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023412" y="509286"/>
            <a:ext cx="4328932" cy="5617194"/>
          </a:xfrm>
        </p:spPr>
        <p:txBody>
          <a:bodyPr anchor="ctr" anchorCtr="0">
            <a:normAutofit/>
          </a:bodyPr>
          <a:lstStyle>
            <a:lvl1pPr marL="0" indent="0">
              <a:lnSpc>
                <a:spcPct val="150000"/>
              </a:lnSpc>
              <a:spcBef>
                <a:spcPts val="1000"/>
              </a:spcBef>
              <a:buNone/>
              <a:defRPr sz="1800"/>
            </a:lvl1pPr>
            <a:lvl2pPr marL="457200" indent="0">
              <a:lnSpc>
                <a:spcPct val="150000"/>
              </a:lnSpc>
              <a:spcBef>
                <a:spcPts val="1000"/>
              </a:spcBef>
              <a:buNone/>
              <a:defRPr sz="1600"/>
            </a:lvl2pPr>
            <a:lvl3pPr marL="914400" indent="0">
              <a:lnSpc>
                <a:spcPct val="150000"/>
              </a:lnSpc>
              <a:spcBef>
                <a:spcPts val="1000"/>
              </a:spcBef>
              <a:buNone/>
              <a:defRPr sz="1400"/>
            </a:lvl3pPr>
            <a:lvl4pPr marL="1371600" indent="0">
              <a:lnSpc>
                <a:spcPct val="150000"/>
              </a:lnSpc>
              <a:spcBef>
                <a:spcPts val="1000"/>
              </a:spcBef>
              <a:buNone/>
              <a:defRPr sz="1200"/>
            </a:lvl4pPr>
            <a:lvl5pPr marL="1828800" indent="0">
              <a:lnSpc>
                <a:spcPct val="150000"/>
              </a:lnSpc>
              <a:spcBef>
                <a:spcPts val="1000"/>
              </a:spcBef>
              <a:buNone/>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3">
            <a:extLst>
              <a:ext uri="{FF2B5EF4-FFF2-40B4-BE49-F238E27FC236}">
                <a16:creationId xmlns:a16="http://schemas.microsoft.com/office/drawing/2014/main" id="{760CD5A6-A0E4-A658-65B1-0D6C0533166A}"/>
              </a:ext>
            </a:extLst>
          </p:cNvPr>
          <p:cNvSpPr>
            <a:spLocks noGrp="1"/>
          </p:cNvSpPr>
          <p:nvPr>
            <p:ph type="pic" sz="quarter" idx="13"/>
          </p:nvPr>
        </p:nvSpPr>
        <p:spPr>
          <a:xfrm>
            <a:off x="9548813" y="-22860"/>
            <a:ext cx="265176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12/4/2024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25005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pictur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6EC6AF9-CC07-5258-9160-8C6391530C61}"/>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BC6DCCE-3025-75FB-9405-8D51DCD63D67}"/>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516CCC3-736F-49AC-F079-9A090DAA816E}"/>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3BF578A-ADDB-6713-E5AD-0FF27EDC2E5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1524000" y="743671"/>
            <a:ext cx="9144000" cy="3361254"/>
          </a:xfrm>
        </p:spPr>
        <p:txBody>
          <a:bodyPr anchor="b">
            <a:noAutofit/>
          </a:bodyPr>
          <a:lstStyle>
            <a:lvl1pPr algn="ctr">
              <a:defRPr sz="4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7620" y="4766434"/>
            <a:ext cx="12207240" cy="2121408"/>
          </a:xfrm>
        </p:spPr>
        <p:txBody>
          <a:bodyPr>
            <a:no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4056528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3CF0EA4-D201-44E7-3558-D05CB4233ECE}"/>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A643EA3-ACAA-539C-A041-266A895A2B1C}"/>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81E18B-2347-8DB6-2A7F-3EAC100A412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215072" y="528320"/>
            <a:ext cx="5028566" cy="3354992"/>
          </a:xfrm>
        </p:spPr>
        <p:txBody>
          <a:bodyPr anchor="b">
            <a:noAutofit/>
          </a:bodyPr>
          <a:lstStyle>
            <a:lvl1pPr algn="l">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215072" y="4027992"/>
            <a:ext cx="5028565" cy="1894972"/>
          </a:xfrm>
        </p:spPr>
        <p:txBody>
          <a:bodyPr>
            <a:noAutofit/>
          </a:bodyPr>
          <a:lstStyle>
            <a:lvl1pPr marL="0" indent="0" algn="l">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7257326" y="-11576"/>
            <a:ext cx="4946249" cy="6903720"/>
          </a:xfrm>
          <a:custGeom>
            <a:avLst/>
            <a:gdLst>
              <a:gd name="connsiteX0" fmla="*/ 0 w 4977139"/>
              <a:gd name="connsiteY0" fmla="*/ 0 h 6858000"/>
              <a:gd name="connsiteX1" fmla="*/ 4977139 w 4977139"/>
              <a:gd name="connsiteY1" fmla="*/ 0 h 6858000"/>
              <a:gd name="connsiteX2" fmla="*/ 4977139 w 4977139"/>
              <a:gd name="connsiteY2" fmla="*/ 6858000 h 6858000"/>
              <a:gd name="connsiteX3" fmla="*/ 0 w 4977139"/>
              <a:gd name="connsiteY3" fmla="*/ 6858000 h 6858000"/>
              <a:gd name="connsiteX4" fmla="*/ 0 w 4977139"/>
              <a:gd name="connsiteY4" fmla="*/ 0 h 6858000"/>
              <a:gd name="connsiteX0" fmla="*/ 0 w 4977139"/>
              <a:gd name="connsiteY0" fmla="*/ 0 h 6892724"/>
              <a:gd name="connsiteX1" fmla="*/ 4977139 w 4977139"/>
              <a:gd name="connsiteY1" fmla="*/ 0 h 6892724"/>
              <a:gd name="connsiteX2" fmla="*/ 4977139 w 4977139"/>
              <a:gd name="connsiteY2" fmla="*/ 6858000 h 6892724"/>
              <a:gd name="connsiteX3" fmla="*/ 1863524 w 4977139"/>
              <a:gd name="connsiteY3" fmla="*/ 6892724 h 6892724"/>
              <a:gd name="connsiteX4" fmla="*/ 0 w 4977139"/>
              <a:gd name="connsiteY4" fmla="*/ 0 h 6892724"/>
              <a:gd name="connsiteX0" fmla="*/ 0 w 4977139"/>
              <a:gd name="connsiteY0" fmla="*/ 0 h 6892724"/>
              <a:gd name="connsiteX1" fmla="*/ 4977139 w 4977139"/>
              <a:gd name="connsiteY1" fmla="*/ 0 h 6892724"/>
              <a:gd name="connsiteX2" fmla="*/ 4977139 w 4977139"/>
              <a:gd name="connsiteY2" fmla="*/ 6892724 h 6892724"/>
              <a:gd name="connsiteX3" fmla="*/ 1863524 w 4977139"/>
              <a:gd name="connsiteY3" fmla="*/ 6892724 h 6892724"/>
              <a:gd name="connsiteX4" fmla="*/ 0 w 4977139"/>
              <a:gd name="connsiteY4" fmla="*/ 0 h 6892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7139" h="6892724">
                <a:moveTo>
                  <a:pt x="0" y="0"/>
                </a:moveTo>
                <a:lnTo>
                  <a:pt x="4977139" y="0"/>
                </a:lnTo>
                <a:lnTo>
                  <a:pt x="4977139" y="6892724"/>
                </a:lnTo>
                <a:lnTo>
                  <a:pt x="1863524" y="6892724"/>
                </a:lnTo>
                <a:lnTo>
                  <a:pt x="0"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260937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6CBD635-4863-B127-5668-D2C7DA8CDE92}"/>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629720-DD91-8012-686D-AABA439870ED}"/>
              </a:ext>
              <a:ext uri="{C183D7F6-B498-43B3-948B-1728B52AA6E4}">
                <adec:decorative xmlns:adec="http://schemas.microsoft.com/office/drawing/2017/decorative" val="1"/>
              </a:ext>
            </a:extLst>
          </p:cNvPr>
          <p:cNvCxnSpPr>
            <a:cxnSpLocks/>
          </p:cNvCxnSpPr>
          <p:nvPr userDrawn="1"/>
        </p:nvCxnSpPr>
        <p:spPr>
          <a:xfrm flipH="1">
            <a:off x="10911820" y="0"/>
            <a:ext cx="913577" cy="68580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3970117" y="185195"/>
            <a:ext cx="6930838" cy="1505493"/>
          </a:xfrm>
        </p:spPr>
        <p:txBody>
          <a:bodyPr anchor="b" anchorCtr="0">
            <a:no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1FB27827-7491-B1C2-D9C5-975A9FF66EC1}"/>
              </a:ext>
            </a:extLst>
          </p:cNvPr>
          <p:cNvSpPr>
            <a:spLocks noGrp="1"/>
          </p:cNvSpPr>
          <p:nvPr>
            <p:ph type="pic" sz="quarter" idx="10"/>
          </p:nvPr>
        </p:nvSpPr>
        <p:spPr>
          <a:xfrm>
            <a:off x="-18788" y="-22860"/>
            <a:ext cx="329184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11" name="Content Placeholder 3">
            <a:extLst>
              <a:ext uri="{FF2B5EF4-FFF2-40B4-BE49-F238E27FC236}">
                <a16:creationId xmlns:a16="http://schemas.microsoft.com/office/drawing/2014/main" id="{7D4D4555-A25D-09B6-36AF-5977189F2DDE}"/>
              </a:ext>
            </a:extLst>
          </p:cNvPr>
          <p:cNvSpPr>
            <a:spLocks noGrp="1"/>
          </p:cNvSpPr>
          <p:nvPr>
            <p:ph sz="half" idx="2" hasCustomPrompt="1"/>
          </p:nvPr>
        </p:nvSpPr>
        <p:spPr>
          <a:xfrm>
            <a:off x="3970116" y="2022395"/>
            <a:ext cx="6941703" cy="4297680"/>
          </a:xfrm>
        </p:spPr>
        <p:txBody>
          <a:bodyPr>
            <a:normAutofit/>
          </a:bodyPr>
          <a:lstStyle>
            <a:lvl1pPr marL="228600" indent="-228600">
              <a:spcBef>
                <a:spcPts val="1000"/>
              </a:spcBef>
              <a:spcAft>
                <a:spcPts val="1500"/>
              </a:spcAft>
              <a:buFont typeface="Arial" panose="020B0604020202020204" pitchFamily="34" charset="0"/>
              <a:buChar char="•"/>
              <a:defRPr sz="1800"/>
            </a:lvl1pPr>
            <a:lvl2pPr>
              <a:spcBef>
                <a:spcPts val="1000"/>
              </a:spcBef>
              <a:spcAft>
                <a:spcPts val="1500"/>
              </a:spcAft>
              <a:defRPr sz="1800"/>
            </a:lvl2pPr>
            <a:lvl3pPr>
              <a:spcBef>
                <a:spcPts val="1000"/>
              </a:spcBef>
              <a:spcAft>
                <a:spcPts val="1500"/>
              </a:spcAft>
              <a:defRPr sz="1800"/>
            </a:lvl3pPr>
            <a:lvl4pPr>
              <a:spcBef>
                <a:spcPts val="1000"/>
              </a:spcBef>
              <a:spcAft>
                <a:spcPts val="1500"/>
              </a:spcAft>
              <a:defRPr sz="1800"/>
            </a:lvl4pPr>
            <a:lvl5pPr>
              <a:spcBef>
                <a:spcPts val="1000"/>
              </a:spcBef>
              <a:spcAft>
                <a:spcPts val="1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2374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7" name="Freeform 10">
            <a:extLst>
              <a:ext uri="{FF2B5EF4-FFF2-40B4-BE49-F238E27FC236}">
                <a16:creationId xmlns:a16="http://schemas.microsoft.com/office/drawing/2014/main" id="{C4293765-78A6-5206-26C2-E8817B2834F6}"/>
              </a:ext>
              <a:ext uri="{C183D7F6-B498-43B3-948B-1728B52AA6E4}">
                <adec:decorative xmlns:adec="http://schemas.microsoft.com/office/drawing/2017/decorative" val="1"/>
              </a:ext>
            </a:extLst>
          </p:cNvPr>
          <p:cNvSpPr/>
          <p:nvPr userDrawn="1"/>
        </p:nvSpPr>
        <p:spPr>
          <a:xfrm>
            <a:off x="0" y="0"/>
            <a:ext cx="7470792" cy="6858000"/>
          </a:xfrm>
          <a:custGeom>
            <a:avLst/>
            <a:gdLst>
              <a:gd name="connsiteX0" fmla="*/ 0 w 7470792"/>
              <a:gd name="connsiteY0" fmla="*/ 0 h 6858000"/>
              <a:gd name="connsiteX1" fmla="*/ 7470792 w 7470792"/>
              <a:gd name="connsiteY1" fmla="*/ 0 h 6858000"/>
              <a:gd name="connsiteX2" fmla="*/ 5633197 w 7470792"/>
              <a:gd name="connsiteY2" fmla="*/ 6858000 h 6858000"/>
              <a:gd name="connsiteX3" fmla="*/ 0 w 74707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470792" h="6858000">
                <a:moveTo>
                  <a:pt x="0" y="0"/>
                </a:moveTo>
                <a:lnTo>
                  <a:pt x="7470792" y="0"/>
                </a:lnTo>
                <a:lnTo>
                  <a:pt x="5633197" y="6858000"/>
                </a:lnTo>
                <a:lnTo>
                  <a:pt x="0" y="685800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n>
                <a:noFill/>
              </a:ln>
            </a:endParaRPr>
          </a:p>
        </p:txBody>
      </p:sp>
      <p:cxnSp>
        <p:nvCxnSpPr>
          <p:cNvPr id="8" name="Straight Connector 7">
            <a:extLst>
              <a:ext uri="{FF2B5EF4-FFF2-40B4-BE49-F238E27FC236}">
                <a16:creationId xmlns:a16="http://schemas.microsoft.com/office/drawing/2014/main" id="{BB4E351F-7451-86A3-5271-0D00B9EFA662}"/>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A860223-A40E-30ED-6832-0825A930BB67}"/>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B6907E-F17B-783E-D454-DFC62D0977A0}"/>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B12211-7E94-9534-6F2D-2AFD2EBE36F0}"/>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6580245-E985-EC3F-9385-D0F517F0C151}"/>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75A82A3-E3DF-978F-4BD7-10E0F1075B64}"/>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EDC40AE-D1CB-7535-22E2-E6D910FB8229}"/>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685800"/>
            <a:ext cx="9144000" cy="3136738"/>
          </a:xfrm>
        </p:spPr>
        <p:txBody>
          <a:bodyPr anchor="b">
            <a:noAutofit/>
          </a:bodyPr>
          <a:lstStyle>
            <a:lvl1pPr algn="ctr">
              <a:defRPr sz="4400">
                <a:solidFill>
                  <a:schemeClr val="accent6"/>
                </a:solidFill>
              </a:defRPr>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978800"/>
            <a:ext cx="9144000" cy="1965960"/>
          </a:xfrm>
        </p:spPr>
        <p:txBody>
          <a:bodyPr>
            <a:noAutofit/>
          </a:bodyPr>
          <a:lstStyle>
            <a:lvl1pPr marL="0" indent="0" algn="ctr">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5355955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49C8ABD-000F-7A94-A7B0-9589F4FEFD54}"/>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DC3A554-E5A9-B3CB-913D-45DBFBA79B40}"/>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E3A8DF3-F55A-2494-C55D-8FB94BBC6A4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9DC86E-6F8A-B036-5CB2-AA8A79837F35}"/>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9E0C03-C633-9356-4E28-678BAB7AE02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0C8A4F7-6C4C-719B-298F-3B81223D178B}"/>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E7E5D8B-D6BC-19AE-C0C9-249A5561700F}"/>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5" name="Content Placeholder 3">
            <a:extLst>
              <a:ext uri="{FF2B5EF4-FFF2-40B4-BE49-F238E27FC236}">
                <a16:creationId xmlns:a16="http://schemas.microsoft.com/office/drawing/2014/main" id="{7A6C5266-7ECA-B150-2C0F-8670F43AC82D}"/>
              </a:ext>
            </a:extLst>
          </p:cNvPr>
          <p:cNvSpPr>
            <a:spLocks noGrp="1"/>
          </p:cNvSpPr>
          <p:nvPr>
            <p:ph sz="half" idx="14" hasCustomPrompt="1"/>
          </p:nvPr>
        </p:nvSpPr>
        <p:spPr>
          <a:xfrm>
            <a:off x="838200" y="1987669"/>
            <a:ext cx="6974711" cy="4297679"/>
          </a:xfrm>
        </p:spPr>
        <p:txBody>
          <a:bodyPr>
            <a:normAutofit/>
          </a:bodyPr>
          <a:lstStyle>
            <a:lvl1pPr marL="0" indent="0">
              <a:spcBef>
                <a:spcPts val="1000"/>
              </a:spcBef>
              <a:spcAft>
                <a:spcPts val="0"/>
              </a:spcAft>
              <a:buNone/>
              <a:defRPr sz="1800"/>
            </a:lvl1pPr>
            <a:lvl2pPr>
              <a:spcBef>
                <a:spcPts val="1000"/>
              </a:spcBef>
              <a:spcAft>
                <a:spcPts val="500"/>
              </a:spcAft>
              <a:defRPr sz="1800"/>
            </a:lvl2pPr>
            <a:lvl3pPr>
              <a:spcBef>
                <a:spcPts val="1000"/>
              </a:spcBef>
              <a:spcAft>
                <a:spcPts val="500"/>
              </a:spcAft>
              <a:defRPr sz="1800"/>
            </a:lvl3pPr>
            <a:lvl4pPr>
              <a:spcBef>
                <a:spcPts val="1000"/>
              </a:spcBef>
              <a:spcAft>
                <a:spcPts val="500"/>
              </a:spcAft>
              <a:defRPr sz="1800"/>
            </a:lvl4pPr>
            <a:lvl5pPr>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17085" y="1987670"/>
            <a:ext cx="3436716" cy="4297680"/>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12/4/2024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5187899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7588714-FE55-FCEF-78C2-2A4D11ECD7FD}"/>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AF6BF02-4CD8-261B-BE58-05677EB947E9}"/>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AF1F17-7A1F-BCA2-15C0-417928B4E78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F0ADE0B-D150-E72B-EE9A-E5EFDBC6F01E}"/>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BBCDD5A-A3C4-DF4F-74AD-CAF0F465BDA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9430AE4-C878-DFAB-EDA5-36B97176DE7A}"/>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61487B2-0348-2FFC-03FB-6508B6FD36B3}"/>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2125262"/>
            <a:ext cx="10515600" cy="3675944"/>
          </a:xfrm>
        </p:spPr>
        <p:txBody>
          <a:bodyPr>
            <a:normAutofit/>
          </a:bodyPr>
          <a:lstStyle>
            <a:lvl1pPr marL="0" indent="0" algn="ctr">
              <a:buNone/>
              <a:defRPr sz="2000"/>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12/4/2024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14884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D6D8061D-18C3-4F4F-85EF-561633F58754}" type="datetimeFigureOut">
              <a:rPr lang="en-US" smtClean="0"/>
              <a:t>12/4/2024</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678958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3">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43C0D-8C0B-0B3C-7014-7B7217C008E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7B715CF-E60F-DDAE-369E-BCC2CE4FF958}"/>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2BD8F5F-4228-6BB9-5EA6-55359089824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721F95-97C0-7151-B9F6-C088CEA1A7F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978AD50A-9C6A-454B-0CAD-EAB518440143}"/>
              </a:ext>
            </a:extLst>
          </p:cNvPr>
          <p:cNvSpPr>
            <a:spLocks noGrp="1"/>
          </p:cNvSpPr>
          <p:nvPr>
            <p:ph type="pic" sz="quarter" idx="10"/>
          </p:nvPr>
        </p:nvSpPr>
        <p:spPr>
          <a:xfrm>
            <a:off x="3810" y="0"/>
            <a:ext cx="7816995" cy="6858000"/>
          </a:xfrm>
          <a:custGeom>
            <a:avLst/>
            <a:gdLst>
              <a:gd name="connsiteX0" fmla="*/ 0 w 7813675"/>
              <a:gd name="connsiteY0" fmla="*/ 0 h 6903720"/>
              <a:gd name="connsiteX1" fmla="*/ 7813675 w 7813675"/>
              <a:gd name="connsiteY1" fmla="*/ 0 h 6903720"/>
              <a:gd name="connsiteX2" fmla="*/ 7813675 w 7813675"/>
              <a:gd name="connsiteY2" fmla="*/ 6903720 h 6903720"/>
              <a:gd name="connsiteX3" fmla="*/ 0 w 7813675"/>
              <a:gd name="connsiteY3" fmla="*/ 6903720 h 6903720"/>
              <a:gd name="connsiteX4" fmla="*/ 0 w 7813675"/>
              <a:gd name="connsiteY4" fmla="*/ 0 h 6903720"/>
              <a:gd name="connsiteX0" fmla="*/ 0 w 7813675"/>
              <a:gd name="connsiteY0" fmla="*/ 0 h 6903720"/>
              <a:gd name="connsiteX1" fmla="*/ 7813675 w 7813675"/>
              <a:gd name="connsiteY1" fmla="*/ 0 h 6903720"/>
              <a:gd name="connsiteX2" fmla="*/ 7813675 w 7813675"/>
              <a:gd name="connsiteY2" fmla="*/ 6903720 h 6903720"/>
              <a:gd name="connsiteX3" fmla="*/ 798854 w 7813675"/>
              <a:gd name="connsiteY3" fmla="*/ 6867163 h 6903720"/>
              <a:gd name="connsiteX4" fmla="*/ 0 w 7813675"/>
              <a:gd name="connsiteY4" fmla="*/ 6903720 h 6903720"/>
              <a:gd name="connsiteX5" fmla="*/ 0 w 7813675"/>
              <a:gd name="connsiteY5" fmla="*/ 0 h 6903720"/>
              <a:gd name="connsiteX0" fmla="*/ 0 w 7813675"/>
              <a:gd name="connsiteY0" fmla="*/ 0 h 6907803"/>
              <a:gd name="connsiteX1" fmla="*/ 7813675 w 7813675"/>
              <a:gd name="connsiteY1" fmla="*/ 0 h 6907803"/>
              <a:gd name="connsiteX2" fmla="*/ 7813675 w 7813675"/>
              <a:gd name="connsiteY2" fmla="*/ 6903720 h 6907803"/>
              <a:gd name="connsiteX3" fmla="*/ 809014 w 7813675"/>
              <a:gd name="connsiteY3" fmla="*/ 6907803 h 6907803"/>
              <a:gd name="connsiteX4" fmla="*/ 0 w 7813675"/>
              <a:gd name="connsiteY4" fmla="*/ 6903720 h 6907803"/>
              <a:gd name="connsiteX5" fmla="*/ 0 w 7813675"/>
              <a:gd name="connsiteY5" fmla="*/ 0 h 6907803"/>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9891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740434 w 7813675"/>
              <a:gd name="connsiteY3" fmla="*/ 6898913 h 6903720"/>
              <a:gd name="connsiteX4" fmla="*/ 0 w 7813675"/>
              <a:gd name="connsiteY4" fmla="*/ 6903720 h 6903720"/>
              <a:gd name="connsiteX5" fmla="*/ 0 w 7813675"/>
              <a:gd name="connsiteY5" fmla="*/ 0 h 6903720"/>
              <a:gd name="connsiteX0" fmla="*/ 0 w 7813675"/>
              <a:gd name="connsiteY0" fmla="*/ 0 h 6907385"/>
              <a:gd name="connsiteX1" fmla="*/ 7813675 w 7813675"/>
              <a:gd name="connsiteY1" fmla="*/ 0 h 6907385"/>
              <a:gd name="connsiteX2" fmla="*/ 7813675 w 7813675"/>
              <a:gd name="connsiteY2" fmla="*/ 6903720 h 6907385"/>
              <a:gd name="connsiteX3" fmla="*/ 6359380 w 7813675"/>
              <a:gd name="connsiteY3" fmla="*/ 6907385 h 6907385"/>
              <a:gd name="connsiteX4" fmla="*/ 740434 w 7813675"/>
              <a:gd name="connsiteY4" fmla="*/ 6898913 h 6907385"/>
              <a:gd name="connsiteX5" fmla="*/ 0 w 7813675"/>
              <a:gd name="connsiteY5" fmla="*/ 6903720 h 6907385"/>
              <a:gd name="connsiteX6" fmla="*/ 0 w 7813675"/>
              <a:gd name="connsiteY6"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3320 w 7816995"/>
              <a:gd name="connsiteY5" fmla="*/ 690372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2899555 w 7816995"/>
              <a:gd name="connsiteY2" fmla="*/ 464820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6995" h="6907385">
                <a:moveTo>
                  <a:pt x="3320" y="0"/>
                </a:moveTo>
                <a:lnTo>
                  <a:pt x="7816995" y="0"/>
                </a:lnTo>
                <a:lnTo>
                  <a:pt x="2899555" y="4648200"/>
                </a:lnTo>
                <a:lnTo>
                  <a:pt x="6362700" y="6907385"/>
                </a:lnTo>
                <a:lnTo>
                  <a:pt x="743754" y="6898913"/>
                </a:lnTo>
                <a:lnTo>
                  <a:pt x="2876060" y="4644390"/>
                </a:lnTo>
                <a:cubicBezTo>
                  <a:pt x="1610033" y="3689302"/>
                  <a:pt x="1117437" y="3324763"/>
                  <a:pt x="0" y="2510645"/>
                </a:cubicBezTo>
                <a:cubicBezTo>
                  <a:pt x="1107" y="1673763"/>
                  <a:pt x="2213" y="836882"/>
                  <a:pt x="3320" y="0"/>
                </a:cubicBezTo>
                <a:close/>
              </a:path>
            </a:pathLst>
          </a:custGeom>
          <a:solidFill>
            <a:schemeClr val="tx2"/>
          </a:solidFill>
          <a:ln w="22225">
            <a:noFill/>
          </a:ln>
        </p:spPr>
        <p:txBody>
          <a:bodyPr lIns="274320" tIns="274320">
            <a:normAutofit/>
          </a:bodyPr>
          <a:lstStyle>
            <a:lvl1pPr marL="0" indent="0">
              <a:buNone/>
              <a:defRPr sz="2000"/>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6080992" y="731562"/>
            <a:ext cx="4902843" cy="3526778"/>
          </a:xfrm>
          <a:noFill/>
        </p:spPr>
        <p:txBody>
          <a:bodyPr anchor="b">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080992" y="4373217"/>
            <a:ext cx="4902843" cy="1753221"/>
          </a:xfrm>
        </p:spPr>
        <p:txBody>
          <a:bodyPr anchor="t" anchorCtr="0">
            <a:normAutofit/>
          </a:bodyPr>
          <a:lstStyle>
            <a:lvl1pPr marL="0" indent="0">
              <a:spcBef>
                <a:spcPts val="1000"/>
              </a:spcBef>
              <a:buNone/>
              <a:defRPr sz="1800">
                <a:solidFill>
                  <a:schemeClr val="tx1"/>
                </a:solidFill>
              </a:defRPr>
            </a:lvl1pPr>
            <a:lvl2pPr>
              <a:spcBef>
                <a:spcPts val="1000"/>
              </a:spcBef>
              <a:defRPr sz="1600">
                <a:solidFill>
                  <a:schemeClr val="tx1"/>
                </a:solidFill>
              </a:defRPr>
            </a:lvl2pPr>
            <a:lvl3pPr>
              <a:spcBef>
                <a:spcPts val="1000"/>
              </a:spcBef>
              <a:defRPr sz="1400">
                <a:solidFill>
                  <a:schemeClr val="tx1"/>
                </a:solidFill>
              </a:defRPr>
            </a:lvl3pPr>
            <a:lvl4pPr>
              <a:spcBef>
                <a:spcPts val="1000"/>
              </a:spcBef>
              <a:defRPr sz="1200">
                <a:solidFill>
                  <a:schemeClr val="tx1"/>
                </a:solidFill>
              </a:defRPr>
            </a:lvl4pPr>
            <a:lvl5pPr>
              <a:spcBef>
                <a:spcPts val="1000"/>
              </a:spcBef>
              <a:defRPr sz="1200">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539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D6D8061D-18C3-4F4F-85EF-561633F58754}" type="datetimeFigureOut">
              <a:rPr lang="en-US" smtClean="0"/>
              <a:t>12/4/2024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3563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D6D8061D-18C3-4F4F-85EF-561633F58754}" type="datetimeFigureOut">
              <a:rPr lang="en-US" smtClean="0"/>
              <a:t>12/4/2024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081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D6D8061D-18C3-4F4F-85EF-561633F58754}" type="datetimeFigureOut">
              <a:rPr lang="en-US" smtClean="0"/>
              <a:t>12/4/2024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8772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D6D8061D-18C3-4F4F-85EF-561633F58754}" type="datetimeFigureOut">
              <a:rPr lang="en-US" smtClean="0"/>
              <a:t>12/4/2024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4982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D6D8061D-18C3-4F4F-85EF-561633F58754}" type="datetimeFigureOut">
              <a:rPr lang="en-US" smtClean="0"/>
              <a:t>12/4/2024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76283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D6D8061D-18C3-4F4F-85EF-561633F58754}" type="datetimeFigureOut">
              <a:rPr lang="en-US" smtClean="0"/>
              <a:t>12/4/2024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1998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D6D8061D-18C3-4F4F-85EF-561633F58754}" type="datetimeFigureOut">
              <a:rPr lang="en-US" smtClean="0"/>
              <a:t>12/4/2024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97966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D6D8061D-18C3-4F4F-85EF-561633F58754}" type="datetimeFigureOut">
              <a:rPr lang="en-US" smtClean="0"/>
              <a:t>12/4/2024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5560651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9" r:id="rId18"/>
    <p:sldLayoutId id="2147483690" r:id="rId19"/>
    <p:sldLayoutId id="2147483691" r:id="rId20"/>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hyperlink" Target="file:///C:\Users\nithi\OneDrive\Desktop\DATA%20SCIENCE\Presentation\SWEETVIZ_REPORT.html" TargetMode="External"/><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0.xml"/><Relationship Id="rId5" Type="http://schemas.openxmlformats.org/officeDocument/2006/relationships/hyperlink" Target="https://github.com/nmedi5" TargetMode="External"/><Relationship Id="rId4" Type="http://schemas.openxmlformats.org/officeDocument/2006/relationships/hyperlink" Target="https://github.com/nmedi5/Data_Analysis_Presenta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A3DD9-2728-ECFB-B49C-77B695B5FE10}"/>
              </a:ext>
            </a:extLst>
          </p:cNvPr>
          <p:cNvSpPr>
            <a:spLocks noGrp="1"/>
          </p:cNvSpPr>
          <p:nvPr>
            <p:ph type="title"/>
          </p:nvPr>
        </p:nvSpPr>
        <p:spPr/>
        <p:txBody>
          <a:bodyPr/>
          <a:lstStyle/>
          <a:p>
            <a:r>
              <a:rPr lang="en-US" b="1" i="0" dirty="0">
                <a:solidFill>
                  <a:srgbClr val="00B050"/>
                </a:solidFill>
                <a:latin typeface="Algerian" panose="04020705040A02060702" pitchFamily="82" charset="0"/>
                <a:cs typeface="Aldhabi" panose="020F0502020204030204" pitchFamily="2" charset="-78"/>
              </a:rPr>
              <a:t>KANYARASI TEAM</a:t>
            </a:r>
          </a:p>
        </p:txBody>
      </p:sp>
      <p:pic>
        <p:nvPicPr>
          <p:cNvPr id="7" name="TEAM KANYARASI">
            <a:hlinkClick r:id="" action="ppaction://media"/>
            <a:extLst>
              <a:ext uri="{FF2B5EF4-FFF2-40B4-BE49-F238E27FC236}">
                <a16:creationId xmlns:a16="http://schemas.microsoft.com/office/drawing/2014/main" id="{6F75F5BD-F8B2-3816-2518-8FC193108548}"/>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517775" y="2009775"/>
            <a:ext cx="7154863" cy="4024313"/>
          </a:xfrm>
        </p:spPr>
      </p:pic>
    </p:spTree>
    <p:extLst>
      <p:ext uri="{BB962C8B-B14F-4D97-AF65-F5344CB8AC3E}">
        <p14:creationId xmlns:p14="http://schemas.microsoft.com/office/powerpoint/2010/main" val="18956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347"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noFill/>
        </p:spPr>
        <p:txBody>
          <a:bodyPr/>
          <a:lstStyle/>
          <a:p>
            <a:r>
              <a:rPr lang="en-US"/>
              <a:t>SELECTING VISUAL AIDS</a:t>
            </a:r>
            <a:endParaRPr lang="en-US" dirty="0"/>
          </a:p>
        </p:txBody>
      </p:sp>
      <p:sp>
        <p:nvSpPr>
          <p:cNvPr id="3" name="Subtitle 2">
            <a:extLst>
              <a:ext uri="{FF2B5EF4-FFF2-40B4-BE49-F238E27FC236}">
                <a16:creationId xmlns:a16="http://schemas.microsoft.com/office/drawing/2014/main" id="{FEECEBD4-35BF-26BB-D438-DA43EBD5EE89}"/>
              </a:ext>
            </a:extLst>
          </p:cNvPr>
          <p:cNvSpPr>
            <a:spLocks noGrp="1"/>
          </p:cNvSpPr>
          <p:nvPr>
            <p:ph type="subTitle" idx="1"/>
          </p:nvPr>
        </p:nvSpPr>
        <p:spPr>
          <a:noFill/>
        </p:spPr>
        <p:txBody>
          <a:bodyPr/>
          <a:lstStyle/>
          <a:p>
            <a:r>
              <a:rPr lang="en-US" dirty="0"/>
              <a:t>ENHANCING YOUR PRESENTATION</a:t>
            </a:r>
          </a:p>
        </p:txBody>
      </p:sp>
    </p:spTree>
    <p:extLst>
      <p:ext uri="{BB962C8B-B14F-4D97-AF65-F5344CB8AC3E}">
        <p14:creationId xmlns:p14="http://schemas.microsoft.com/office/powerpoint/2010/main" val="435195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noFill/>
        </p:spPr>
        <p:txBody>
          <a:bodyPr/>
          <a:lstStyle/>
          <a:p>
            <a:r>
              <a:rPr lang="en-US" dirty="0"/>
              <a:t>FINAL CONCLUSION</a:t>
            </a:r>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sz="half" idx="14"/>
          </p:nvPr>
        </p:nvSpPr>
        <p:spPr>
          <a:noFill/>
        </p:spPr>
        <p:txBody>
          <a:bodyPr vert="horz" lIns="91440" tIns="45720" rIns="91440" bIns="45720" rtlCol="0" anchor="t">
            <a:normAutofit/>
          </a:bodyPr>
          <a:lstStyle/>
          <a:p>
            <a:pPr marL="457200" lvl="1" indent="0">
              <a:buNone/>
            </a:pPr>
            <a:r>
              <a:rPr lang="en-US" sz="2400" dirty="0">
                <a:latin typeface="Century Schoolbook" panose="02040604050505020304" pitchFamily="18" charset="0"/>
              </a:rPr>
              <a:t>Thank you for joining us on this journey through XYZ Company's employee dataset. As we’ve explored, our employees are the heartbeat of our organization, and understanding their demographics, performance, and satisfaction is key to their continued success.</a:t>
            </a:r>
          </a:p>
        </p:txBody>
      </p:sp>
      <p:sp>
        <p:nvSpPr>
          <p:cNvPr id="5" name="Rectangle 1">
            <a:extLst>
              <a:ext uri="{FF2B5EF4-FFF2-40B4-BE49-F238E27FC236}">
                <a16:creationId xmlns:a16="http://schemas.microsoft.com/office/drawing/2014/main" id="{BD6EE5AA-0264-BDE7-6C0C-AB7F6D493549}"/>
              </a:ext>
            </a:extLst>
          </p:cNvPr>
          <p:cNvSpPr>
            <a:spLocks noGrp="1" noChangeArrowheads="1"/>
          </p:cNvSpPr>
          <p:nvPr>
            <p:ph sz="half" idx="2"/>
          </p:nvPr>
        </p:nvSpPr>
        <p:spPr bwMode="auto">
          <a:xfrm>
            <a:off x="7917085" y="3536346"/>
            <a:ext cx="341952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b="1" dirty="0">
                <a:solidFill>
                  <a:schemeClr val="tx1"/>
                </a:solidFill>
                <a:latin typeface="Arial" panose="020B0604020202020204" pitchFamily="34" charset="0"/>
              </a:rPr>
              <a:t>TIPS :</a:t>
            </a: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Continuous Improvement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Supportive Culture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Innovation and Development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3777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noFill/>
        </p:spPr>
        <p:txBody>
          <a:bodyPr/>
          <a:lstStyle/>
          <a:p>
            <a:r>
              <a:rPr lang="en-US" dirty="0"/>
              <a:t>SPEAKING</a:t>
            </a:r>
          </a:p>
        </p:txBody>
      </p:sp>
    </p:spTree>
    <p:extLst>
      <p:ext uri="{BB962C8B-B14F-4D97-AF65-F5344CB8AC3E}">
        <p14:creationId xmlns:p14="http://schemas.microsoft.com/office/powerpoint/2010/main" val="3604630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41" name="Rectangle 40">
            <a:extLst>
              <a:ext uri="{FF2B5EF4-FFF2-40B4-BE49-F238E27FC236}">
                <a16:creationId xmlns:a16="http://schemas.microsoft.com/office/drawing/2014/main" id="{6E0D4398-84C2-41B8-BF30-3157F7B18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A plant with leaves and gears&#10;&#10;Description automatically generated">
            <a:extLst>
              <a:ext uri="{FF2B5EF4-FFF2-40B4-BE49-F238E27FC236}">
                <a16:creationId xmlns:a16="http://schemas.microsoft.com/office/drawing/2014/main" id="{FC64821D-E007-6645-DB0A-662559518814}"/>
              </a:ext>
            </a:extLst>
          </p:cNvPr>
          <p:cNvPicPr>
            <a:picLocks noGrp="1" noChangeAspect="1"/>
          </p:cNvPicPr>
          <p:nvPr>
            <p:ph type="pic" sz="quarter" idx="10"/>
          </p:nvPr>
        </p:nvPicPr>
        <p:blipFill>
          <a:blip r:embed="rId2"/>
          <a:srcRect t="14609" b="10335"/>
          <a:stretch/>
        </p:blipFill>
        <p:spPr>
          <a:xfrm>
            <a:off x="20" y="10"/>
            <a:ext cx="9182080" cy="6857989"/>
          </a:xfrm>
          <a:prstGeom prst="rect">
            <a:avLst/>
          </a:prstGeom>
        </p:spPr>
      </p:pic>
      <p:sp>
        <p:nvSpPr>
          <p:cNvPr id="42" name="Rectangle 23">
            <a:extLst>
              <a:ext uri="{FF2B5EF4-FFF2-40B4-BE49-F238E27FC236}">
                <a16:creationId xmlns:a16="http://schemas.microsoft.com/office/drawing/2014/main" id="{1E519840-CB5B-442F-AF8C-F848E7699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5558" y="-6724"/>
            <a:ext cx="4265457" cy="686873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2240216 w 5664007"/>
              <a:gd name="connsiteY0" fmla="*/ 0 h 6857998"/>
              <a:gd name="connsiteX1" fmla="*/ 5664007 w 5664007"/>
              <a:gd name="connsiteY1" fmla="*/ 0 h 6857998"/>
              <a:gd name="connsiteX2" fmla="*/ 5664007 w 5664007"/>
              <a:gd name="connsiteY2" fmla="*/ 6857998 h 6857998"/>
              <a:gd name="connsiteX3" fmla="*/ 0 w 5664007"/>
              <a:gd name="connsiteY3" fmla="*/ 6846045 h 6857998"/>
              <a:gd name="connsiteX4" fmla="*/ 2240216 w 5664007"/>
              <a:gd name="connsiteY4" fmla="*/ 0 h 6857998"/>
              <a:gd name="connsiteX0" fmla="*/ 2170935 w 5594726"/>
              <a:gd name="connsiteY0" fmla="*/ 0 h 6865085"/>
              <a:gd name="connsiteX1" fmla="*/ 5594726 w 5594726"/>
              <a:gd name="connsiteY1" fmla="*/ 0 h 6865085"/>
              <a:gd name="connsiteX2" fmla="*/ 5594726 w 5594726"/>
              <a:gd name="connsiteY2" fmla="*/ 6857998 h 6865085"/>
              <a:gd name="connsiteX3" fmla="*/ 0 w 5594726"/>
              <a:gd name="connsiteY3" fmla="*/ 6865085 h 6865085"/>
              <a:gd name="connsiteX4" fmla="*/ 2170935 w 5594726"/>
              <a:gd name="connsiteY4" fmla="*/ 0 h 6865085"/>
              <a:gd name="connsiteX0" fmla="*/ 1747097 w 5170888"/>
              <a:gd name="connsiteY0" fmla="*/ 0 h 6865085"/>
              <a:gd name="connsiteX1" fmla="*/ 5170888 w 5170888"/>
              <a:gd name="connsiteY1" fmla="*/ 0 h 6865085"/>
              <a:gd name="connsiteX2" fmla="*/ 5170888 w 5170888"/>
              <a:gd name="connsiteY2" fmla="*/ 6857998 h 6865085"/>
              <a:gd name="connsiteX3" fmla="*/ 0 w 5170888"/>
              <a:gd name="connsiteY3" fmla="*/ 6865085 h 6865085"/>
              <a:gd name="connsiteX4" fmla="*/ 1747097 w 5170888"/>
              <a:gd name="connsiteY4" fmla="*/ 0 h 6865085"/>
              <a:gd name="connsiteX0" fmla="*/ 1404766 w 5170888"/>
              <a:gd name="connsiteY0" fmla="*/ 0 h 6865085"/>
              <a:gd name="connsiteX1" fmla="*/ 5170888 w 5170888"/>
              <a:gd name="connsiteY1" fmla="*/ 0 h 6865085"/>
              <a:gd name="connsiteX2" fmla="*/ 5170888 w 5170888"/>
              <a:gd name="connsiteY2" fmla="*/ 6857998 h 6865085"/>
              <a:gd name="connsiteX3" fmla="*/ 0 w 5170888"/>
              <a:gd name="connsiteY3" fmla="*/ 6865085 h 6865085"/>
              <a:gd name="connsiteX4" fmla="*/ 1404766 w 5170888"/>
              <a:gd name="connsiteY4" fmla="*/ 0 h 6865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0888" h="6865085">
                <a:moveTo>
                  <a:pt x="1404766" y="0"/>
                </a:moveTo>
                <a:lnTo>
                  <a:pt x="5170888" y="0"/>
                </a:lnTo>
                <a:lnTo>
                  <a:pt x="5170888" y="6857998"/>
                </a:lnTo>
                <a:lnTo>
                  <a:pt x="0" y="6865085"/>
                </a:lnTo>
                <a:lnTo>
                  <a:pt x="1404766"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A8562D-2B4B-C87D-629D-C354416626B2}"/>
              </a:ext>
            </a:extLst>
          </p:cNvPr>
          <p:cNvSpPr>
            <a:spLocks noGrp="1"/>
          </p:cNvSpPr>
          <p:nvPr>
            <p:ph type="ctrTitle"/>
          </p:nvPr>
        </p:nvSpPr>
        <p:spPr>
          <a:xfrm>
            <a:off x="8184830" y="2517223"/>
            <a:ext cx="3473770" cy="3493612"/>
          </a:xfrm>
        </p:spPr>
        <p:txBody>
          <a:bodyPr vert="horz" lIns="91440" tIns="45720" rIns="91440" bIns="45720" rtlCol="0" anchor="b">
            <a:normAutofit/>
          </a:bodyPr>
          <a:lstStyle/>
          <a:p>
            <a:pPr algn="r"/>
            <a:r>
              <a:rPr lang="en-US" sz="2100" i="1" kern="1200" cap="all" baseline="0" dirty="0">
                <a:solidFill>
                  <a:schemeClr val="tx2"/>
                </a:solidFill>
                <a:latin typeface="+mj-lt"/>
                <a:ea typeface="+mj-ea"/>
                <a:cs typeface="+mj-cs"/>
              </a:rPr>
              <a:t>ENGAGEMENT METRICS</a:t>
            </a:r>
            <a:br>
              <a:rPr lang="en-US" sz="2100" i="1" kern="1200" cap="all" baseline="0" dirty="0">
                <a:solidFill>
                  <a:schemeClr val="tx2"/>
                </a:solidFill>
                <a:latin typeface="+mj-lt"/>
                <a:ea typeface="+mj-ea"/>
                <a:cs typeface="+mj-cs"/>
              </a:rPr>
            </a:br>
            <a:r>
              <a:rPr lang="en-US" sz="2100" i="1" kern="1200" cap="all" baseline="0" dirty="0">
                <a:solidFill>
                  <a:schemeClr val="tx2"/>
                </a:solidFill>
                <a:latin typeface="+mj-lt"/>
                <a:ea typeface="+mj-ea"/>
                <a:cs typeface="+mj-cs"/>
              </a:rPr>
              <a:t>-</a:t>
            </a:r>
            <a:r>
              <a:rPr lang="en-US" sz="1800" dirty="0">
                <a:hlinkClick r:id="rId3"/>
              </a:rPr>
              <a:t> SWEETVIZ_REPORT.html</a:t>
            </a:r>
            <a:br>
              <a:rPr lang="en-US" sz="2100" i="1" kern="1200" cap="all" baseline="0" dirty="0">
                <a:solidFill>
                  <a:schemeClr val="tx2"/>
                </a:solidFill>
                <a:latin typeface="+mj-lt"/>
                <a:ea typeface="+mj-ea"/>
                <a:cs typeface="+mj-cs"/>
              </a:rPr>
            </a:br>
            <a:br>
              <a:rPr lang="en-US" sz="2100" i="1" kern="1200" cap="all" baseline="0" dirty="0">
                <a:solidFill>
                  <a:schemeClr val="tx2"/>
                </a:solidFill>
                <a:latin typeface="+mj-lt"/>
                <a:ea typeface="+mj-ea"/>
                <a:cs typeface="+mj-cs"/>
              </a:rPr>
            </a:br>
            <a:endParaRPr lang="en-US" sz="2100" i="1" kern="1200" cap="all" baseline="0" dirty="0">
              <a:solidFill>
                <a:schemeClr val="tx2"/>
              </a:solidFill>
              <a:latin typeface="+mj-lt"/>
              <a:ea typeface="+mj-ea"/>
              <a:cs typeface="+mj-cs"/>
            </a:endParaRPr>
          </a:p>
        </p:txBody>
      </p:sp>
      <p:cxnSp>
        <p:nvCxnSpPr>
          <p:cNvPr id="43" name="Straight Connector 42">
            <a:extLst>
              <a:ext uri="{FF2B5EF4-FFF2-40B4-BE49-F238E27FC236}">
                <a16:creationId xmlns:a16="http://schemas.microsoft.com/office/drawing/2014/main" id="{AC7EF422-3076-48F2-A38B-7CA851778E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31959" y="0"/>
            <a:ext cx="5279056" cy="77792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896548C-21A4-493D-B220-64E89F1EF6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81082" y="-6724"/>
            <a:ext cx="2279175" cy="686472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44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5" descr="Close-up of a bridge with wires">
            <a:extLst>
              <a:ext uri="{FF2B5EF4-FFF2-40B4-BE49-F238E27FC236}">
                <a16:creationId xmlns:a16="http://schemas.microsoft.com/office/drawing/2014/main" id="{E461669C-A7BA-D639-22CB-B5FBBE698B38}"/>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20" r="20"/>
          <a:stretch/>
        </p:blipFill>
        <p:spPr>
          <a:noFill/>
        </p:spPr>
      </p:pic>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noFill/>
        </p:spPr>
        <p:txBody>
          <a:bodyPr anchor="b"/>
          <a:lstStyle/>
          <a:p>
            <a:r>
              <a:rPr lang="en-US" dirty="0"/>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noFill/>
        </p:spPr>
        <p:txBody>
          <a:bodyPr anchor="t">
            <a:normAutofit/>
          </a:bodyPr>
          <a:lstStyle/>
          <a:p>
            <a:r>
              <a:rPr lang="en-US" dirty="0" err="1"/>
              <a:t>Kanyarasi</a:t>
            </a:r>
            <a:r>
              <a:rPr lang="en-US" dirty="0"/>
              <a:t> Team</a:t>
            </a:r>
          </a:p>
          <a:p>
            <a:r>
              <a:rPr lang="en-US" dirty="0">
                <a:hlinkClick r:id="rId4"/>
              </a:rPr>
              <a:t>nmedi5/</a:t>
            </a:r>
            <a:r>
              <a:rPr lang="en-US" dirty="0" err="1">
                <a:hlinkClick r:id="rId4"/>
              </a:rPr>
              <a:t>Data_Analysis_Presentation</a:t>
            </a:r>
            <a:endParaRPr lang="en-US" dirty="0"/>
          </a:p>
          <a:p>
            <a:r>
              <a:rPr lang="en-US" dirty="0">
                <a:hlinkClick r:id="rId5"/>
              </a:rPr>
              <a:t>nmedi5 (</a:t>
            </a:r>
            <a:r>
              <a:rPr lang="en-US" dirty="0" err="1">
                <a:hlinkClick r:id="rId5"/>
              </a:rPr>
              <a:t>Kanyarasi_Team</a:t>
            </a:r>
            <a:r>
              <a:rPr lang="en-US">
                <a:hlinkClick r:id="rId5"/>
              </a:rPr>
              <a:t>)</a:t>
            </a:r>
            <a:endParaRPr lang="en-US" dirty="0"/>
          </a:p>
        </p:txBody>
      </p:sp>
    </p:spTree>
    <p:extLst>
      <p:ext uri="{BB962C8B-B14F-4D97-AF65-F5344CB8AC3E}">
        <p14:creationId xmlns:p14="http://schemas.microsoft.com/office/powerpoint/2010/main" val="1210802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9" name="Straight Connector 9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113" name="Rectangle 112">
            <a:extLst>
              <a:ext uri="{FF2B5EF4-FFF2-40B4-BE49-F238E27FC236}">
                <a16:creationId xmlns:a16="http://schemas.microsoft.com/office/drawing/2014/main" id="{5E4165CA-2930-4841-AFB7-DD41E95F2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Placeholder 10" descr="A painting of two people with various graphics&#10;&#10;Description automatically generated with medium confidence">
            <a:extLst>
              <a:ext uri="{FF2B5EF4-FFF2-40B4-BE49-F238E27FC236}">
                <a16:creationId xmlns:a16="http://schemas.microsoft.com/office/drawing/2014/main" id="{3DDC5B63-9C03-622D-FF3F-8A431C026EA2}"/>
              </a:ext>
            </a:extLst>
          </p:cNvPr>
          <p:cNvPicPr>
            <a:picLocks noGrp="1" noChangeAspect="1"/>
          </p:cNvPicPr>
          <p:nvPr>
            <p:ph type="pic" sz="quarter" idx="10"/>
          </p:nvPr>
        </p:nvPicPr>
        <p:blipFill>
          <a:blip r:embed="rId3"/>
          <a:srcRect t="21875" b="21875"/>
          <a:stretch/>
        </p:blipFill>
        <p:spPr>
          <a:xfrm>
            <a:off x="20" y="10"/>
            <a:ext cx="12191980" cy="6857990"/>
          </a:xfrm>
          <a:prstGeom prst="rect">
            <a:avLst/>
          </a:prstGeom>
        </p:spPr>
      </p:pic>
      <p:sp>
        <p:nvSpPr>
          <p:cNvPr id="115" name="Rectangle 114">
            <a:extLst>
              <a:ext uri="{FF2B5EF4-FFF2-40B4-BE49-F238E27FC236}">
                <a16:creationId xmlns:a16="http://schemas.microsoft.com/office/drawing/2014/main" id="{D3A19439-95A7-4D53-B166-072A2A397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3666683"/>
            <a:ext cx="12188952" cy="3191317"/>
          </a:xfrm>
          <a:prstGeom prst="rect">
            <a:avLst/>
          </a:prstGeom>
          <a:gradFill>
            <a:gsLst>
              <a:gs pos="42000">
                <a:srgbClr val="000000">
                  <a:alpha val="23000"/>
                </a:srgbClr>
              </a:gs>
              <a:gs pos="0">
                <a:srgbClr val="000000">
                  <a:alpha val="0"/>
                </a:srgbClr>
              </a:gs>
              <a:gs pos="100000">
                <a:srgbClr val="000000">
                  <a:alpha val="3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a:xfrm>
            <a:off x="1524000" y="2538483"/>
            <a:ext cx="9144000" cy="2825085"/>
          </a:xfrm>
        </p:spPr>
        <p:txBody>
          <a:bodyPr vert="horz" lIns="91440" tIns="45720" rIns="91440" bIns="45720" rtlCol="0" anchor="b">
            <a:normAutofit/>
          </a:bodyPr>
          <a:lstStyle/>
          <a:p>
            <a:pPr algn="ctr"/>
            <a:r>
              <a:rPr lang="en-US" sz="5400" b="1" i="0" kern="1200" cap="all" baseline="0" dirty="0">
                <a:solidFill>
                  <a:srgbClr val="C00000"/>
                </a:solidFill>
                <a:latin typeface="Algerian" panose="04020705040A02060702" pitchFamily="82" charset="0"/>
              </a:rPr>
              <a:t>EMP</a:t>
            </a:r>
            <a:r>
              <a:rPr lang="en-US" sz="5400" b="1" i="0" dirty="0">
                <a:solidFill>
                  <a:srgbClr val="00B050"/>
                </a:solidFill>
                <a:latin typeface="Algerian" panose="04020705040A02060702" pitchFamily="82" charset="0"/>
              </a:rPr>
              <a:t>LOYEE</a:t>
            </a:r>
            <a:endParaRPr lang="en-US" sz="5400" b="1" i="0" kern="1200" cap="all" baseline="0" dirty="0">
              <a:solidFill>
                <a:srgbClr val="FFFFFF"/>
              </a:solidFill>
              <a:latin typeface="Algerian" panose="04020705040A02060702" pitchFamily="82" charset="0"/>
            </a:endParaRPr>
          </a:p>
        </p:txBody>
      </p:sp>
    </p:spTree>
    <p:extLst>
      <p:ext uri="{BB962C8B-B14F-4D97-AF65-F5344CB8AC3E}">
        <p14:creationId xmlns:p14="http://schemas.microsoft.com/office/powerpoint/2010/main" val="3078994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4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30" name="Rectangle 29">
            <a:extLst>
              <a:ext uri="{FF2B5EF4-FFF2-40B4-BE49-F238E27FC236}">
                <a16:creationId xmlns:a16="http://schemas.microsoft.com/office/drawing/2014/main" id="{5B8092E2-D77A-4CE6-BB2D-626978445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02CD835-4B0F-45D6-9B85-B049A1005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1129553" y="511309"/>
            <a:ext cx="9577116" cy="1221957"/>
          </a:xfrm>
        </p:spPr>
        <p:txBody>
          <a:bodyPr vert="horz" lIns="91440" tIns="45720" rIns="91440" bIns="45720" rtlCol="0" anchor="ctr">
            <a:normAutofit/>
          </a:bodyPr>
          <a:lstStyle/>
          <a:p>
            <a:r>
              <a:rPr lang="en-US" dirty="0"/>
              <a:t>AGENDA</a:t>
            </a:r>
          </a:p>
        </p:txBody>
      </p:sp>
      <p:cxnSp>
        <p:nvCxnSpPr>
          <p:cNvPr id="34" name="Straight Connector 33">
            <a:extLst>
              <a:ext uri="{FF2B5EF4-FFF2-40B4-BE49-F238E27FC236}">
                <a16:creationId xmlns:a16="http://schemas.microsoft.com/office/drawing/2014/main" id="{7971A1EC-5980-40B2-973F-0D3D6630DB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0049A56-C4C2-4C0F-9F4F-D0E34391D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D02BE56-7EB5-4E62-B6E2-1C49E470A9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1299548"/>
            <a:ext cx="1769035" cy="6955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1129553" y="2420471"/>
            <a:ext cx="5479065" cy="3884410"/>
          </a:xfrm>
        </p:spPr>
        <p:txBody>
          <a:bodyPr vert="horz" lIns="91440" tIns="45720" rIns="91440" bIns="45720" rtlCol="0" anchor="ctr">
            <a:normAutofit/>
          </a:bodyPr>
          <a:lstStyle/>
          <a:p>
            <a:pPr indent="-228600">
              <a:lnSpc>
                <a:spcPct val="100000"/>
              </a:lnSpc>
              <a:buFont typeface="Arial" panose="020B0604020202020204" pitchFamily="34" charset="0"/>
              <a:buChar char="•"/>
            </a:pPr>
            <a:r>
              <a:rPr lang="en-US" dirty="0"/>
              <a:t>Introduction</a:t>
            </a:r>
          </a:p>
          <a:p>
            <a:pPr indent="-228600">
              <a:lnSpc>
                <a:spcPct val="100000"/>
              </a:lnSpc>
              <a:buFont typeface="Arial" panose="020B0604020202020204" pitchFamily="34" charset="0"/>
              <a:buChar char="•"/>
            </a:pPr>
            <a:r>
              <a:rPr lang="en-US" dirty="0"/>
              <a:t>Key Factors</a:t>
            </a:r>
          </a:p>
          <a:p>
            <a:pPr indent="-228600">
              <a:lnSpc>
                <a:spcPct val="100000"/>
              </a:lnSpc>
              <a:buFont typeface="Arial" panose="020B0604020202020204" pitchFamily="34" charset="0"/>
              <a:buChar char="•"/>
            </a:pPr>
            <a:r>
              <a:rPr lang="en-US" dirty="0"/>
              <a:t>Engaging facts of the dataset</a:t>
            </a:r>
          </a:p>
          <a:p>
            <a:pPr indent="-228600">
              <a:lnSpc>
                <a:spcPct val="100000"/>
              </a:lnSpc>
              <a:buFont typeface="Arial" panose="020B0604020202020204" pitchFamily="34" charset="0"/>
              <a:buChar char="•"/>
            </a:pPr>
            <a:r>
              <a:rPr lang="en-US" dirty="0"/>
              <a:t>Visual aids</a:t>
            </a:r>
          </a:p>
          <a:p>
            <a:pPr indent="-228600">
              <a:lnSpc>
                <a:spcPct val="100000"/>
              </a:lnSpc>
              <a:buFont typeface="Arial" panose="020B0604020202020204" pitchFamily="34" charset="0"/>
              <a:buChar char="•"/>
            </a:pPr>
            <a:r>
              <a:rPr lang="en-US" dirty="0"/>
              <a:t>Conclusion</a:t>
            </a:r>
          </a:p>
        </p:txBody>
      </p:sp>
      <p:pic>
        <p:nvPicPr>
          <p:cNvPr id="11" name="Picture Placeholder 10" descr="A painting of a person in a suit and tie&#10;&#10;Description automatically generated">
            <a:extLst>
              <a:ext uri="{FF2B5EF4-FFF2-40B4-BE49-F238E27FC236}">
                <a16:creationId xmlns:a16="http://schemas.microsoft.com/office/drawing/2014/main" id="{F70EB473-32BE-D735-1858-7A3FF0385DA9}"/>
              </a:ext>
            </a:extLst>
          </p:cNvPr>
          <p:cNvPicPr>
            <a:picLocks noGrp="1" noChangeAspect="1"/>
          </p:cNvPicPr>
          <p:nvPr>
            <p:ph type="pic" sz="quarter" idx="13"/>
          </p:nvPr>
        </p:nvPicPr>
        <p:blipFill>
          <a:blip r:embed="rId3"/>
          <a:srcRect t="1198" r="-1" b="886"/>
          <a:stretch/>
        </p:blipFill>
        <p:spPr>
          <a:xfrm>
            <a:off x="7225552" y="1995117"/>
            <a:ext cx="4966447" cy="4862884"/>
          </a:xfrm>
          <a:prstGeom prst="rect">
            <a:avLst/>
          </a:prstGeom>
        </p:spPr>
      </p:pic>
      <p:cxnSp>
        <p:nvCxnSpPr>
          <p:cNvPr id="40" name="Straight Connector 39">
            <a:extLst>
              <a:ext uri="{FF2B5EF4-FFF2-40B4-BE49-F238E27FC236}">
                <a16:creationId xmlns:a16="http://schemas.microsoft.com/office/drawing/2014/main" id="{C4595B06-EDA5-4E45-BED4-7891E7E0CD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79C9A5D-F572-476A-99A9-700077150B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9592DA5-68A4-46A6-90EA-F0304FF8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14436"/>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8351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7" name="Straight Connector 66">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81" name="Rectangle 80">
            <a:extLst>
              <a:ext uri="{FF2B5EF4-FFF2-40B4-BE49-F238E27FC236}">
                <a16:creationId xmlns:a16="http://schemas.microsoft.com/office/drawing/2014/main" id="{BC88933B-CFB2-4662-9CA9-2C1E08385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F909EEE1-52DB-4A86-AFCE-CCE904184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2926C08-1939-D212-367D-261A99EF646F}"/>
              </a:ext>
            </a:extLst>
          </p:cNvPr>
          <p:cNvSpPr>
            <a:spLocks noGrp="1"/>
          </p:cNvSpPr>
          <p:nvPr>
            <p:ph type="ctrTitle"/>
          </p:nvPr>
        </p:nvSpPr>
        <p:spPr>
          <a:xfrm>
            <a:off x="4821381" y="1994264"/>
            <a:ext cx="6420359" cy="3922755"/>
          </a:xfrm>
        </p:spPr>
        <p:txBody>
          <a:bodyPr vert="horz" lIns="91440" tIns="45720" rIns="91440" bIns="45720" rtlCol="0" anchor="b">
            <a:normAutofit/>
          </a:bodyPr>
          <a:lstStyle/>
          <a:p>
            <a:pPr algn="r"/>
            <a:r>
              <a:rPr lang="en-US" sz="1700" i="0" kern="1200" cap="none" baseline="0" dirty="0">
                <a:solidFill>
                  <a:schemeClr val="tx2"/>
                </a:solidFill>
                <a:latin typeface="Aharoni" panose="02010803020104030203" pitchFamily="2" charset="-79"/>
                <a:cs typeface="Aharoni" panose="02010803020104030203" pitchFamily="2" charset="-79"/>
              </a:rPr>
              <a:t>INTRODUCTION</a:t>
            </a:r>
            <a:br>
              <a:rPr lang="en-US" sz="1700" i="0" kern="1200" cap="none" baseline="0" dirty="0">
                <a:solidFill>
                  <a:schemeClr val="tx2"/>
                </a:solidFill>
                <a:latin typeface="Aharoni" panose="02010803020104030203" pitchFamily="2" charset="-79"/>
                <a:cs typeface="Aharoni" panose="02010803020104030203" pitchFamily="2" charset="-79"/>
              </a:rPr>
            </a:br>
            <a:br>
              <a:rPr lang="en-US" sz="1700" i="0" kern="1200" cap="none" baseline="0" dirty="0">
                <a:solidFill>
                  <a:schemeClr val="tx2"/>
                </a:solidFill>
                <a:latin typeface="Aharoni" panose="02010803020104030203" pitchFamily="2" charset="-79"/>
                <a:cs typeface="Aharoni" panose="02010803020104030203" pitchFamily="2" charset="-79"/>
              </a:rPr>
            </a:br>
            <a:r>
              <a:rPr lang="en-US" sz="1700" i="0" kern="1200" cap="none" baseline="0" dirty="0">
                <a:solidFill>
                  <a:schemeClr val="tx2"/>
                </a:solidFill>
                <a:latin typeface="Aharoni" panose="02010803020104030203" pitchFamily="2" charset="-79"/>
                <a:cs typeface="Aharoni" panose="02010803020104030203" pitchFamily="2" charset="-79"/>
              </a:rPr>
              <a:t>This presentation of employee dataset provides valuable insights into the diverse and dynamic workforce that drives </a:t>
            </a:r>
            <a:r>
              <a:rPr lang="en-US" sz="1700" i="0" cap="none" dirty="0">
                <a:latin typeface="Aharoni" panose="02010803020104030203" pitchFamily="2" charset="-79"/>
                <a:cs typeface="Aharoni" panose="02010803020104030203" pitchFamily="2" charset="-79"/>
              </a:rPr>
              <a:t>the</a:t>
            </a:r>
            <a:r>
              <a:rPr lang="en-US" sz="1700" i="0" kern="1200" cap="none" baseline="0" dirty="0">
                <a:solidFill>
                  <a:schemeClr val="tx2"/>
                </a:solidFill>
                <a:latin typeface="Aharoni" panose="02010803020104030203" pitchFamily="2" charset="-79"/>
                <a:cs typeface="Aharoni" panose="02010803020104030203" pitchFamily="2" charset="-79"/>
              </a:rPr>
              <a:t> company's success. Today, we will explore the key metrics and trends that shape</a:t>
            </a:r>
            <a:r>
              <a:rPr lang="en-US" sz="1700" i="0" kern="1200" cap="none" dirty="0">
                <a:solidFill>
                  <a:schemeClr val="tx2"/>
                </a:solidFill>
                <a:latin typeface="Aharoni" panose="02010803020104030203" pitchFamily="2" charset="-79"/>
                <a:cs typeface="Aharoni" panose="02010803020104030203" pitchFamily="2" charset="-79"/>
              </a:rPr>
              <a:t> the</a:t>
            </a:r>
            <a:r>
              <a:rPr lang="en-US" sz="1700" i="0" kern="1200" cap="none" baseline="0" dirty="0">
                <a:solidFill>
                  <a:schemeClr val="tx2"/>
                </a:solidFill>
                <a:latin typeface="Aharoni" panose="02010803020104030203" pitchFamily="2" charset="-79"/>
                <a:cs typeface="Aharoni" panose="02010803020104030203" pitchFamily="2" charset="-79"/>
              </a:rPr>
              <a:t> employee demographics, performance, and satisfaction.</a:t>
            </a:r>
            <a:br>
              <a:rPr lang="en-US" sz="1700" i="0" kern="1200" cap="none" baseline="0" dirty="0">
                <a:solidFill>
                  <a:schemeClr val="tx2"/>
                </a:solidFill>
                <a:latin typeface="Aharoni" panose="02010803020104030203" pitchFamily="2" charset="-79"/>
                <a:cs typeface="Aharoni" panose="02010803020104030203" pitchFamily="2" charset="-79"/>
              </a:rPr>
            </a:br>
            <a:r>
              <a:rPr lang="en-US" sz="1700" i="0" cap="none" dirty="0">
                <a:latin typeface="Aharoni" panose="02010803020104030203" pitchFamily="2" charset="-79"/>
                <a:cs typeface="Aharoni" panose="02010803020104030203" pitchFamily="2" charset="-79"/>
              </a:rPr>
              <a:t>THE</a:t>
            </a:r>
            <a:r>
              <a:rPr lang="en-US" sz="1700" i="0" kern="1200" cap="none" baseline="0" dirty="0">
                <a:solidFill>
                  <a:schemeClr val="tx2"/>
                </a:solidFill>
                <a:latin typeface="Aharoni" panose="02010803020104030203" pitchFamily="2" charset="-79"/>
                <a:cs typeface="Aharoni" panose="02010803020104030203" pitchFamily="2" charset="-79"/>
              </a:rPr>
              <a:t> employees are the backbone of our operations, and understanding their needs, growth patterns, and contributions is crucial for our continuous improvement and strategic planning.</a:t>
            </a:r>
            <a:br>
              <a:rPr lang="en-US" sz="1700" i="0" kern="1200" cap="none" baseline="0" dirty="0">
                <a:solidFill>
                  <a:schemeClr val="tx2"/>
                </a:solidFill>
                <a:latin typeface="Aharoni" panose="02010803020104030203" pitchFamily="2" charset="-79"/>
                <a:cs typeface="Aharoni" panose="02010803020104030203" pitchFamily="2" charset="-79"/>
              </a:rPr>
            </a:br>
            <a:endParaRPr lang="en-US" sz="1700" i="0" kern="1200" cap="none" baseline="0" dirty="0">
              <a:solidFill>
                <a:schemeClr val="tx2"/>
              </a:solidFill>
              <a:latin typeface="Aharoni" panose="02010803020104030203" pitchFamily="2" charset="-79"/>
              <a:cs typeface="Aharoni" panose="02010803020104030203" pitchFamily="2" charset="-79"/>
            </a:endParaRPr>
          </a:p>
        </p:txBody>
      </p:sp>
      <p:pic>
        <p:nvPicPr>
          <p:cNvPr id="14" name="Picture Placeholder 13" descr="A group of people sitting at tables using laptops&#10;&#10;Description automatically generated">
            <a:extLst>
              <a:ext uri="{FF2B5EF4-FFF2-40B4-BE49-F238E27FC236}">
                <a16:creationId xmlns:a16="http://schemas.microsoft.com/office/drawing/2014/main" id="{70AF718D-309B-A167-D17E-E3743383DC51}"/>
              </a:ext>
            </a:extLst>
          </p:cNvPr>
          <p:cNvPicPr>
            <a:picLocks noGrp="1" noChangeAspect="1"/>
          </p:cNvPicPr>
          <p:nvPr>
            <p:ph type="pic" sz="quarter" idx="13"/>
          </p:nvPr>
        </p:nvPicPr>
        <p:blipFill>
          <a:blip r:embed="rId3"/>
          <a:srcRect l="14922" r="14922"/>
          <a:stretch/>
        </p:blipFill>
        <p:spPr>
          <a:xfrm>
            <a:off x="-2573" y="10"/>
            <a:ext cx="5830718" cy="6857988"/>
          </a:xfrm>
          <a:custGeom>
            <a:avLst/>
            <a:gdLst/>
            <a:ahLst/>
            <a:cxnLst/>
            <a:rect l="l" t="t" r="r" b="b"/>
            <a:pathLst>
              <a:path w="4811317" h="6857998">
                <a:moveTo>
                  <a:pt x="0" y="0"/>
                </a:moveTo>
                <a:lnTo>
                  <a:pt x="4811317" y="0"/>
                </a:lnTo>
                <a:lnTo>
                  <a:pt x="2712446" y="6857998"/>
                </a:lnTo>
                <a:lnTo>
                  <a:pt x="0" y="6857998"/>
                </a:lnTo>
                <a:close/>
              </a:path>
            </a:pathLst>
          </a:custGeom>
        </p:spPr>
      </p:pic>
      <p:cxnSp>
        <p:nvCxnSpPr>
          <p:cNvPr id="85" name="Straight Connector 84">
            <a:extLst>
              <a:ext uri="{FF2B5EF4-FFF2-40B4-BE49-F238E27FC236}">
                <a16:creationId xmlns:a16="http://schemas.microsoft.com/office/drawing/2014/main" id="{326FE4BA-3BD1-4AB3-A3EB-39FF16D964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CBD85EF3-E980-4EF9-BF91-C0540D302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a:endCxn id="15" idx="2"/>
          </p:cNvCxnSpPr>
          <p:nvPr>
            <p:extLst>
              <p:ext uri="{386F3935-93C4-4BCD-93E2-E3B085C9AB24}">
                <p16:designElem xmlns:p16="http://schemas.microsoft.com/office/powerpoint/2015/main" val="1"/>
              </p:ext>
            </p:extLst>
          </p:nvPr>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08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EA3B6404-C37D-4FE3-8124-9FC5ECE56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1015488" y="533400"/>
            <a:ext cx="4493885" cy="3614271"/>
          </a:xfrm>
        </p:spPr>
        <p:txBody>
          <a:bodyPr vert="horz" lIns="91440" tIns="45720" rIns="91440" bIns="45720" rtlCol="0" anchor="b">
            <a:normAutofit/>
          </a:bodyPr>
          <a:lstStyle/>
          <a:p>
            <a:r>
              <a:rPr lang="en-US" sz="5400" dirty="0"/>
              <a:t>Key factors</a:t>
            </a:r>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1015489" y="4386729"/>
            <a:ext cx="4194222" cy="1937871"/>
          </a:xfrm>
        </p:spPr>
        <p:txBody>
          <a:bodyPr vert="horz" lIns="91440" tIns="45720" rIns="91440" bIns="45720" rtlCol="0">
            <a:normAutofit/>
          </a:bodyPr>
          <a:lstStyle/>
          <a:p>
            <a:pPr>
              <a:lnSpc>
                <a:spcPct val="110000"/>
              </a:lnSpc>
            </a:pPr>
            <a:r>
              <a:rPr lang="en-US" sz="1300" spc="300" dirty="0">
                <a:solidFill>
                  <a:schemeClr val="tx2"/>
                </a:solidFill>
              </a:rPr>
              <a:t>This dataset is a is a testament to how age, gender, educational background, marital status, department, job role, travel frequency, and various other factors play a crucial role in shaping an employee's experience and satisfaction within a company.</a:t>
            </a:r>
          </a:p>
        </p:txBody>
      </p:sp>
      <p:cxnSp>
        <p:nvCxnSpPr>
          <p:cNvPr id="28" name="Straight Connector 27">
            <a:extLst>
              <a:ext uri="{FF2B5EF4-FFF2-40B4-BE49-F238E27FC236}">
                <a16:creationId xmlns:a16="http://schemas.microsoft.com/office/drawing/2014/main" id="{B42E889C-BF1F-40B2-86C2-92153DB7E6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38034" y="0"/>
            <a:ext cx="6553966" cy="354261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557940A-71CE-48E1-BD71-2BEF15613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851108" y="4783369"/>
            <a:ext cx="5340893" cy="207463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777C915-01E5-4C85-B3BF-7BF7CC3FE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0021640" y="0"/>
            <a:ext cx="1268175"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7" name="Picture Placeholder 6" descr="A person running on a computer&#10;&#10;Description automatically generated">
            <a:extLst>
              <a:ext uri="{FF2B5EF4-FFF2-40B4-BE49-F238E27FC236}">
                <a16:creationId xmlns:a16="http://schemas.microsoft.com/office/drawing/2014/main" id="{F281A3FF-3DFE-3B06-A8FD-C0AF0A9C0723}"/>
              </a:ext>
            </a:extLst>
          </p:cNvPr>
          <p:cNvPicPr>
            <a:picLocks noGrp="1" noChangeAspect="1"/>
          </p:cNvPicPr>
          <p:nvPr>
            <p:ph type="pic" sz="quarter" idx="13"/>
          </p:nvPr>
        </p:nvPicPr>
        <p:blipFill>
          <a:blip r:embed="rId3"/>
          <a:srcRect l="14187" r="14187"/>
          <a:stretch>
            <a:fillRect/>
          </a:stretch>
        </p:blipFill>
        <p:spPr>
          <a:xfrm>
            <a:off x="6683555" y="533400"/>
            <a:ext cx="4148005" cy="5791200"/>
          </a:xfrm>
          <a:prstGeom prst="rect">
            <a:avLst/>
          </a:prstGeom>
        </p:spPr>
      </p:pic>
    </p:spTree>
    <p:extLst>
      <p:ext uri="{BB962C8B-B14F-4D97-AF65-F5344CB8AC3E}">
        <p14:creationId xmlns:p14="http://schemas.microsoft.com/office/powerpoint/2010/main" val="4242039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3" name="Straight Connector 52">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60" name="Rectangle 59">
            <a:extLst>
              <a:ext uri="{FF2B5EF4-FFF2-40B4-BE49-F238E27FC236}">
                <a16:creationId xmlns:a16="http://schemas.microsoft.com/office/drawing/2014/main" id="{22171661-0838-4942-A149-8C1B78926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1114426" y="533400"/>
            <a:ext cx="4529138" cy="1671639"/>
          </a:xfrm>
        </p:spPr>
        <p:txBody>
          <a:bodyPr vert="horz" lIns="91440" tIns="45720" rIns="91440" bIns="45720" rtlCol="0" anchor="ctr">
            <a:normAutofit/>
          </a:bodyPr>
          <a:lstStyle/>
          <a:p>
            <a:r>
              <a:rPr lang="en-US" sz="4400"/>
              <a:t>ENGAGINg facts</a:t>
            </a:r>
          </a:p>
        </p:txBody>
      </p:sp>
      <p:sp>
        <p:nvSpPr>
          <p:cNvPr id="4" name="Rectangle 1">
            <a:extLst>
              <a:ext uri="{FF2B5EF4-FFF2-40B4-BE49-F238E27FC236}">
                <a16:creationId xmlns:a16="http://schemas.microsoft.com/office/drawing/2014/main" id="{A582DEA1-7422-65F4-B800-BC0A8C2ED40A}"/>
              </a:ext>
            </a:extLst>
          </p:cNvPr>
          <p:cNvSpPr>
            <a:spLocks noGrp="1" noChangeArrowheads="1"/>
          </p:cNvSpPr>
          <p:nvPr>
            <p:ph sz="half" idx="2"/>
          </p:nvPr>
        </p:nvSpPr>
        <p:spPr bwMode="auto">
          <a:xfrm>
            <a:off x="1104900" y="2205038"/>
            <a:ext cx="4405314" cy="411956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fontAlgn="base">
              <a:lnSpc>
                <a:spcPct val="90000"/>
              </a:lnSpc>
              <a:spcBef>
                <a:spcPct val="0"/>
              </a:spcBef>
              <a:spcAft>
                <a:spcPts val="600"/>
              </a:spcAft>
              <a:buClrTx/>
              <a:tabLst/>
            </a:pPr>
            <a:r>
              <a:rPr kumimoji="0" lang="en-US" altLang="en-US" sz="1100" b="1" i="0" u="none" strike="noStrike" cap="none" normalizeH="0" baseline="0">
                <a:ln>
                  <a:noFill/>
                </a:ln>
                <a:effectLst/>
              </a:rPr>
              <a:t>Age</a:t>
            </a:r>
            <a:r>
              <a:rPr kumimoji="0" lang="en-US" altLang="en-US" sz="1100" b="0" i="0" u="none" strike="noStrike" cap="none" normalizeH="0" baseline="0">
                <a:ln>
                  <a:noFill/>
                </a:ln>
                <a:effectLst/>
              </a:rPr>
              <a:t>: Did you know that diverse age groups in the workforce can bring</a:t>
            </a:r>
          </a:p>
          <a:p>
            <a:pPr marL="0" marR="0" lvl="0" fontAlgn="base">
              <a:lnSpc>
                <a:spcPct val="90000"/>
              </a:lnSpc>
              <a:spcBef>
                <a:spcPct val="0"/>
              </a:spcBef>
              <a:spcAft>
                <a:spcPts val="600"/>
              </a:spcAft>
              <a:buClrTx/>
              <a:tabLst/>
            </a:pPr>
            <a:r>
              <a:rPr kumimoji="0" lang="en-US" altLang="en-US" sz="1100" b="0" i="0" u="none" strike="noStrike" cap="none" normalizeH="0" baseline="0">
                <a:ln>
                  <a:noFill/>
                </a:ln>
                <a:effectLst/>
              </a:rPr>
              <a:t> a variety of perspectives and skills? Younger employees often bring fresh, </a:t>
            </a:r>
          </a:p>
          <a:p>
            <a:pPr marL="0" marR="0" lvl="0" fontAlgn="base">
              <a:lnSpc>
                <a:spcPct val="90000"/>
              </a:lnSpc>
              <a:spcBef>
                <a:spcPct val="0"/>
              </a:spcBef>
              <a:spcAft>
                <a:spcPts val="600"/>
              </a:spcAft>
              <a:buClrTx/>
              <a:tabLst/>
            </a:pPr>
            <a:r>
              <a:rPr kumimoji="0" lang="en-US" altLang="en-US" sz="1100" b="0" i="0" u="none" strike="noStrike" cap="none" normalizeH="0" baseline="0">
                <a:ln>
                  <a:noFill/>
                </a:ln>
                <a:effectLst/>
              </a:rPr>
              <a:t> innovative ideas, while older employees bring invaluable experience </a:t>
            </a:r>
          </a:p>
          <a:p>
            <a:pPr marL="0" marR="0" lvl="0" fontAlgn="base">
              <a:lnSpc>
                <a:spcPct val="90000"/>
              </a:lnSpc>
              <a:spcBef>
                <a:spcPct val="0"/>
              </a:spcBef>
              <a:spcAft>
                <a:spcPts val="600"/>
              </a:spcAft>
              <a:buClrTx/>
              <a:tabLst/>
            </a:pPr>
            <a:r>
              <a:rPr kumimoji="0" lang="en-US" altLang="en-US" sz="1100" b="0" i="0" u="none" strike="noStrike" cap="none" normalizeH="0" baseline="0">
                <a:ln>
                  <a:noFill/>
                </a:ln>
                <a:effectLst/>
              </a:rPr>
              <a:t> and mentorship.</a:t>
            </a:r>
          </a:p>
          <a:p>
            <a:pPr marL="0" marR="0" lvl="0" fontAlgn="base">
              <a:lnSpc>
                <a:spcPct val="90000"/>
              </a:lnSpc>
              <a:spcBef>
                <a:spcPct val="0"/>
              </a:spcBef>
              <a:spcAft>
                <a:spcPts val="600"/>
              </a:spcAft>
              <a:buClrTx/>
              <a:tabLst/>
            </a:pPr>
            <a:r>
              <a:rPr kumimoji="0" lang="en-US" altLang="en-US" sz="1100" b="1" i="0" u="none" strike="noStrike" cap="none" normalizeH="0" baseline="0">
                <a:ln>
                  <a:noFill/>
                </a:ln>
                <a:effectLst/>
              </a:rPr>
              <a:t>Gender</a:t>
            </a:r>
            <a:r>
              <a:rPr kumimoji="0" lang="en-US" altLang="en-US" sz="1100" b="0" i="0" u="none" strike="noStrike" cap="none" normalizeH="0" baseline="0">
                <a:ln>
                  <a:noFill/>
                </a:ln>
                <a:effectLst/>
              </a:rPr>
              <a:t>: Companies with higher gender diversity tend to have better </a:t>
            </a:r>
          </a:p>
          <a:p>
            <a:pPr marL="0" marR="0" lvl="0" fontAlgn="base">
              <a:lnSpc>
                <a:spcPct val="90000"/>
              </a:lnSpc>
              <a:spcBef>
                <a:spcPct val="0"/>
              </a:spcBef>
              <a:spcAft>
                <a:spcPts val="600"/>
              </a:spcAft>
              <a:buClrTx/>
              <a:tabLst/>
            </a:pPr>
            <a:r>
              <a:rPr lang="en-US" altLang="en-US" sz="1100"/>
              <a:t> </a:t>
            </a:r>
            <a:r>
              <a:rPr kumimoji="0" lang="en-US" altLang="en-US" sz="1100" b="0" i="0" u="none" strike="noStrike" cap="none" normalizeH="0" baseline="0">
                <a:ln>
                  <a:noFill/>
                </a:ln>
                <a:effectLst/>
              </a:rPr>
              <a:t>financial performance. A diverse gender representation fosters a more</a:t>
            </a:r>
          </a:p>
          <a:p>
            <a:pPr marL="0" marR="0" lvl="0" fontAlgn="base">
              <a:lnSpc>
                <a:spcPct val="90000"/>
              </a:lnSpc>
              <a:spcBef>
                <a:spcPct val="0"/>
              </a:spcBef>
              <a:spcAft>
                <a:spcPts val="600"/>
              </a:spcAft>
              <a:buClrTx/>
              <a:tabLst/>
            </a:pPr>
            <a:r>
              <a:rPr kumimoji="0" lang="en-US" altLang="en-US" sz="1100" b="0" i="0" u="none" strike="noStrike" cap="none" normalizeH="0" baseline="0">
                <a:ln>
                  <a:noFill/>
                </a:ln>
                <a:effectLst/>
              </a:rPr>
              <a:t> inclusive and balanced work environment.</a:t>
            </a:r>
          </a:p>
          <a:p>
            <a:pPr marL="0" marR="0" lvl="0" fontAlgn="base">
              <a:lnSpc>
                <a:spcPct val="90000"/>
              </a:lnSpc>
              <a:spcBef>
                <a:spcPct val="0"/>
              </a:spcBef>
              <a:spcAft>
                <a:spcPts val="600"/>
              </a:spcAft>
              <a:buClrTx/>
              <a:tabLst/>
            </a:pPr>
            <a:r>
              <a:rPr kumimoji="0" lang="en-US" altLang="en-US" sz="1100" b="1" i="0" u="none" strike="noStrike" cap="none" normalizeH="0" baseline="0">
                <a:ln>
                  <a:noFill/>
                </a:ln>
                <a:effectLst/>
              </a:rPr>
              <a:t>Educational Background</a:t>
            </a:r>
            <a:r>
              <a:rPr kumimoji="0" lang="en-US" altLang="en-US" sz="1100" b="0" i="0" u="none" strike="noStrike" cap="none" normalizeH="0" baseline="0">
                <a:ln>
                  <a:noFill/>
                </a:ln>
                <a:effectLst/>
              </a:rPr>
              <a:t>: Employees with varied educational </a:t>
            </a:r>
          </a:p>
          <a:p>
            <a:pPr marL="0" marR="0" lvl="0" fontAlgn="base">
              <a:lnSpc>
                <a:spcPct val="90000"/>
              </a:lnSpc>
              <a:spcBef>
                <a:spcPct val="0"/>
              </a:spcBef>
              <a:spcAft>
                <a:spcPts val="600"/>
              </a:spcAft>
              <a:buClrTx/>
              <a:tabLst/>
            </a:pPr>
            <a:r>
              <a:rPr lang="en-US" altLang="en-US" sz="1100"/>
              <a:t> </a:t>
            </a:r>
            <a:r>
              <a:rPr kumimoji="0" lang="en-US" altLang="en-US" sz="1100" b="0" i="0" u="none" strike="noStrike" cap="none" normalizeH="0" baseline="0">
                <a:ln>
                  <a:noFill/>
                </a:ln>
                <a:effectLst/>
              </a:rPr>
              <a:t>backgrounds can offer different approaches to problem-solving, enhancing</a:t>
            </a:r>
          </a:p>
          <a:p>
            <a:pPr marL="0" marR="0" lvl="0" fontAlgn="base">
              <a:lnSpc>
                <a:spcPct val="90000"/>
              </a:lnSpc>
              <a:spcBef>
                <a:spcPct val="0"/>
              </a:spcBef>
              <a:spcAft>
                <a:spcPts val="600"/>
              </a:spcAft>
              <a:buClrTx/>
              <a:tabLst/>
            </a:pPr>
            <a:r>
              <a:rPr kumimoji="0" lang="en-US" altLang="en-US" sz="1100" b="0" i="0" u="none" strike="noStrike" cap="none" normalizeH="0" baseline="0">
                <a:ln>
                  <a:noFill/>
                </a:ln>
                <a:effectLst/>
              </a:rPr>
              <a:t> creativity and innovation within teams.</a:t>
            </a:r>
          </a:p>
          <a:p>
            <a:pPr marL="0" marR="0" lvl="0" fontAlgn="base">
              <a:lnSpc>
                <a:spcPct val="90000"/>
              </a:lnSpc>
              <a:spcBef>
                <a:spcPct val="0"/>
              </a:spcBef>
              <a:spcAft>
                <a:spcPts val="600"/>
              </a:spcAft>
              <a:buClrTx/>
              <a:tabLst/>
            </a:pPr>
            <a:r>
              <a:rPr kumimoji="0" lang="en-US" altLang="en-US" sz="1100" b="1" i="0" u="none" strike="noStrike" cap="none" normalizeH="0" baseline="0">
                <a:ln>
                  <a:noFill/>
                </a:ln>
                <a:effectLst/>
              </a:rPr>
              <a:t>Marital Status</a:t>
            </a:r>
            <a:r>
              <a:rPr kumimoji="0" lang="en-US" altLang="en-US" sz="1100" b="0" i="0" u="none" strike="noStrike" cap="none" normalizeH="0" baseline="0">
                <a:ln>
                  <a:noFill/>
                </a:ln>
                <a:effectLst/>
              </a:rPr>
              <a:t>: Understanding employees' marital status can help </a:t>
            </a:r>
          </a:p>
          <a:p>
            <a:pPr marL="0" marR="0" lvl="0" fontAlgn="base">
              <a:lnSpc>
                <a:spcPct val="90000"/>
              </a:lnSpc>
              <a:spcBef>
                <a:spcPct val="0"/>
              </a:spcBef>
              <a:spcAft>
                <a:spcPts val="600"/>
              </a:spcAft>
              <a:buClrTx/>
              <a:tabLst/>
            </a:pPr>
            <a:r>
              <a:rPr kumimoji="0" lang="en-US" altLang="en-US" sz="1100" b="0" i="0" u="none" strike="noStrike" cap="none" normalizeH="0" baseline="0">
                <a:ln>
                  <a:noFill/>
                </a:ln>
                <a:effectLst/>
              </a:rPr>
              <a:t> companies offer better work-life balance solutions, such as flexible working</a:t>
            </a:r>
          </a:p>
          <a:p>
            <a:pPr marL="0" marR="0" lvl="0" fontAlgn="base">
              <a:lnSpc>
                <a:spcPct val="90000"/>
              </a:lnSpc>
              <a:spcBef>
                <a:spcPct val="0"/>
              </a:spcBef>
              <a:spcAft>
                <a:spcPts val="600"/>
              </a:spcAft>
              <a:buClrTx/>
              <a:tabLst/>
            </a:pPr>
            <a:r>
              <a:rPr kumimoji="0" lang="en-US" altLang="en-US" sz="1100" b="0" i="0" u="none" strike="noStrike" cap="none" normalizeH="0" baseline="0">
                <a:ln>
                  <a:noFill/>
                </a:ln>
                <a:effectLst/>
              </a:rPr>
              <a:t> hours and family support programs.</a:t>
            </a:r>
          </a:p>
          <a:p>
            <a:pPr marL="0" marR="0" lvl="0" fontAlgn="base">
              <a:lnSpc>
                <a:spcPct val="90000"/>
              </a:lnSpc>
              <a:spcBef>
                <a:spcPct val="0"/>
              </a:spcBef>
              <a:spcAft>
                <a:spcPts val="600"/>
              </a:spcAft>
              <a:buClrTx/>
              <a:tabLst/>
            </a:pPr>
            <a:r>
              <a:rPr kumimoji="0" lang="en-US" altLang="en-US" sz="1100" b="1" i="0" u="none" strike="noStrike" cap="none" normalizeH="0" baseline="0">
                <a:ln>
                  <a:noFill/>
                </a:ln>
                <a:effectLst/>
              </a:rPr>
              <a:t>Employee Department</a:t>
            </a:r>
            <a:r>
              <a:rPr kumimoji="0" lang="en-US" altLang="en-US" sz="1100" b="0" i="0" u="none" strike="noStrike" cap="none" normalizeH="0" baseline="0">
                <a:ln>
                  <a:noFill/>
                </a:ln>
                <a:effectLst/>
              </a:rPr>
              <a:t>: Each department plays a crucial role in the </a:t>
            </a:r>
          </a:p>
          <a:p>
            <a:pPr marL="0" marR="0" lvl="0" fontAlgn="base">
              <a:lnSpc>
                <a:spcPct val="90000"/>
              </a:lnSpc>
              <a:spcBef>
                <a:spcPct val="0"/>
              </a:spcBef>
              <a:spcAft>
                <a:spcPts val="600"/>
              </a:spcAft>
              <a:buClrTx/>
              <a:tabLst/>
            </a:pPr>
            <a:r>
              <a:rPr lang="en-US" altLang="en-US" sz="1100"/>
              <a:t> </a:t>
            </a:r>
            <a:r>
              <a:rPr kumimoji="0" lang="en-US" altLang="en-US" sz="1100" b="0" i="0" u="none" strike="noStrike" cap="none" normalizeH="0" baseline="0">
                <a:ln>
                  <a:noFill/>
                </a:ln>
                <a:effectLst/>
              </a:rPr>
              <a:t>company's success. For example, the IT department ensures smooth</a:t>
            </a:r>
          </a:p>
          <a:p>
            <a:pPr marL="0" marR="0" lvl="0" fontAlgn="base">
              <a:lnSpc>
                <a:spcPct val="90000"/>
              </a:lnSpc>
              <a:spcBef>
                <a:spcPct val="0"/>
              </a:spcBef>
              <a:spcAft>
                <a:spcPts val="600"/>
              </a:spcAft>
              <a:buClrTx/>
              <a:tabLst/>
            </a:pPr>
            <a:r>
              <a:rPr kumimoji="0" lang="en-US" altLang="en-US" sz="1100" b="0" i="0" u="none" strike="noStrike" cap="none" normalizeH="0" baseline="0">
                <a:ln>
                  <a:noFill/>
                </a:ln>
                <a:effectLst/>
              </a:rPr>
              <a:t> technological operations, while HR focuses on employee well-being </a:t>
            </a:r>
          </a:p>
          <a:p>
            <a:pPr marL="0" marR="0" lvl="0" fontAlgn="base">
              <a:lnSpc>
                <a:spcPct val="90000"/>
              </a:lnSpc>
              <a:spcBef>
                <a:spcPct val="0"/>
              </a:spcBef>
              <a:spcAft>
                <a:spcPts val="600"/>
              </a:spcAft>
              <a:buClrTx/>
              <a:tabLst/>
            </a:pPr>
            <a:r>
              <a:rPr lang="en-US" altLang="en-US" sz="1100"/>
              <a:t> </a:t>
            </a:r>
            <a:r>
              <a:rPr kumimoji="0" lang="en-US" altLang="en-US" sz="1100" b="0" i="0" u="none" strike="noStrike" cap="none" normalizeH="0" baseline="0">
                <a:ln>
                  <a:noFill/>
                </a:ln>
                <a:effectLst/>
              </a:rPr>
              <a:t>and development.</a:t>
            </a:r>
          </a:p>
        </p:txBody>
      </p:sp>
      <p:cxnSp>
        <p:nvCxnSpPr>
          <p:cNvPr id="61" name="Straight Connector 60">
            <a:extLst>
              <a:ext uri="{FF2B5EF4-FFF2-40B4-BE49-F238E27FC236}">
                <a16:creationId xmlns:a16="http://schemas.microsoft.com/office/drawing/2014/main" id="{BB04A404-AF1E-4EC9-AF7D-46C68BFCEB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430398" y="-1"/>
            <a:ext cx="2559923"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1874503-FE8B-408C-ABAF-2B72BAC296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741182" y="0"/>
            <a:ext cx="725518"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8" name="Picture Placeholder 7" descr="A group of people sitting around a table">
            <a:extLst>
              <a:ext uri="{FF2B5EF4-FFF2-40B4-BE49-F238E27FC236}">
                <a16:creationId xmlns:a16="http://schemas.microsoft.com/office/drawing/2014/main" id="{EA7D8271-D3D0-FE7C-F73B-5D6CF7714D9C}"/>
              </a:ext>
            </a:extLst>
          </p:cNvPr>
          <p:cNvPicPr>
            <a:picLocks noGrp="1" noChangeAspect="1"/>
          </p:cNvPicPr>
          <p:nvPr>
            <p:ph type="pic" sz="quarter" idx="10"/>
          </p:nvPr>
        </p:nvPicPr>
        <p:blipFill>
          <a:blip r:embed="rId3"/>
          <a:srcRect l="5278" r="18121"/>
          <a:stretch/>
        </p:blipFill>
        <p:spPr>
          <a:xfrm>
            <a:off x="6063051" y="533401"/>
            <a:ext cx="5032308" cy="5791199"/>
          </a:xfrm>
          <a:prstGeom prst="rect">
            <a:avLst/>
          </a:prstGeom>
        </p:spPr>
      </p:pic>
    </p:spTree>
    <p:extLst>
      <p:ext uri="{BB962C8B-B14F-4D97-AF65-F5344CB8AC3E}">
        <p14:creationId xmlns:p14="http://schemas.microsoft.com/office/powerpoint/2010/main" val="3666674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EEF70-26CE-6DA1-0DFE-FA6DF4EDA581}"/>
            </a:ext>
          </a:extLst>
        </p:cNvPr>
        <p:cNvGrpSpPr/>
        <p:nvPr/>
      </p:nvGrpSpPr>
      <p:grpSpPr>
        <a:xfrm>
          <a:off x="0" y="0"/>
          <a:ext cx="0" cy="0"/>
          <a:chOff x="0" y="0"/>
          <a:chExt cx="0" cy="0"/>
        </a:xfrm>
      </p:grpSpPr>
      <p:sp>
        <p:nvSpPr>
          <p:cNvPr id="3" name="Rectangle 1">
            <a:extLst>
              <a:ext uri="{FF2B5EF4-FFF2-40B4-BE49-F238E27FC236}">
                <a16:creationId xmlns:a16="http://schemas.microsoft.com/office/drawing/2014/main" id="{B651AB2A-249C-0528-267A-FE7AE620C9F8}"/>
              </a:ext>
            </a:extLst>
          </p:cNvPr>
          <p:cNvSpPr>
            <a:spLocks noGrp="1" noChangeArrowheads="1"/>
          </p:cNvSpPr>
          <p:nvPr>
            <p:ph sz="half" idx="2"/>
          </p:nvPr>
        </p:nvSpPr>
        <p:spPr bwMode="auto">
          <a:xfrm>
            <a:off x="3970338" y="504169"/>
            <a:ext cx="7214898"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Employee Job Role</a:t>
            </a:r>
            <a:r>
              <a:rPr kumimoji="0" lang="en-US" altLang="en-US" sz="1800" b="0" i="0" u="none" strike="noStrike" cap="none" normalizeH="0" baseline="0" dirty="0">
                <a:ln>
                  <a:noFill/>
                </a:ln>
                <a:solidFill>
                  <a:schemeClr val="tx1"/>
                </a:solidFill>
                <a:effectLst/>
                <a:latin typeface="Arial" panose="020B0604020202020204" pitchFamily="34" charset="0"/>
              </a:rPr>
              <a:t>: Clearly defined job roles help employees understand </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their responsibilities and contribute effectively to the company's goals.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Business Travel Frequency</a:t>
            </a:r>
            <a:r>
              <a:rPr kumimoji="0" lang="en-US" altLang="en-US" sz="1800" b="0" i="0" u="none" strike="noStrike" cap="none" normalizeH="0" baseline="0" dirty="0">
                <a:ln>
                  <a:noFill/>
                </a:ln>
                <a:solidFill>
                  <a:schemeClr val="tx1"/>
                </a:solidFill>
                <a:effectLst/>
                <a:latin typeface="Arial" panose="020B0604020202020204" pitchFamily="34" charset="0"/>
              </a:rPr>
              <a:t>: Frequent business travel can lead to a wider</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professional network and exposure to new markets, which can be beneficial</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for both the employee and the company.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Distance From Home</a:t>
            </a:r>
            <a:r>
              <a:rPr kumimoji="0" lang="en-US" altLang="en-US" sz="1800" b="0" i="0" u="none" strike="noStrike" cap="none" normalizeH="0" baseline="0" dirty="0">
                <a:ln>
                  <a:noFill/>
                </a:ln>
                <a:solidFill>
                  <a:schemeClr val="tx1"/>
                </a:solidFill>
                <a:effectLst/>
                <a:latin typeface="Arial" panose="020B0604020202020204" pitchFamily="34" charset="0"/>
              </a:rPr>
              <a:t>: Long commutes can impact employee productivity </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and satisfaction. Offering remote work options can help mitigate this and </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improve work-life balance.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Employee Education Level</a:t>
            </a:r>
            <a:r>
              <a:rPr kumimoji="0" lang="en-US" altLang="en-US" sz="1800" b="0" i="0" u="none" strike="noStrike" cap="none" normalizeH="0" baseline="0" dirty="0">
                <a:ln>
                  <a:noFill/>
                </a:ln>
                <a:solidFill>
                  <a:schemeClr val="tx1"/>
                </a:solidFill>
                <a:effectLst/>
                <a:latin typeface="Arial" panose="020B0604020202020204" pitchFamily="34" charset="0"/>
              </a:rPr>
              <a:t>: Higher education levels often correlate with </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increased job performance and the ability to take on more complex tasks.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Employee Environment Satisfaction</a:t>
            </a:r>
            <a:r>
              <a:rPr kumimoji="0" lang="en-US" altLang="en-US" sz="1800" b="0" i="0" u="none" strike="noStrike" cap="none" normalizeH="0" baseline="0" dirty="0">
                <a:ln>
                  <a:noFill/>
                </a:ln>
                <a:solidFill>
                  <a:schemeClr val="tx1"/>
                </a:solidFill>
                <a:effectLst/>
                <a:latin typeface="Arial" panose="020B0604020202020204" pitchFamily="34" charset="0"/>
              </a:rPr>
              <a:t>: A positive work environment boosts </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morale, reduces turnover, and increases overall productivity.</a:t>
            </a:r>
          </a:p>
        </p:txBody>
      </p:sp>
      <p:pic>
        <p:nvPicPr>
          <p:cNvPr id="10" name="Picture Placeholder 9" descr="A person sitting on a bench reading a book">
            <a:extLst>
              <a:ext uri="{FF2B5EF4-FFF2-40B4-BE49-F238E27FC236}">
                <a16:creationId xmlns:a16="http://schemas.microsoft.com/office/drawing/2014/main" id="{768D3905-3528-D053-9C28-7AE65E8E6FA4}"/>
              </a:ext>
            </a:extLst>
          </p:cNvPr>
          <p:cNvPicPr>
            <a:picLocks noGrp="1" noChangeAspect="1"/>
          </p:cNvPicPr>
          <p:nvPr>
            <p:ph type="pic" sz="quarter" idx="10"/>
          </p:nvPr>
        </p:nvPicPr>
        <p:blipFill>
          <a:blip r:embed="rId3"/>
          <a:srcRect l="26150" r="26150"/>
          <a:stretch>
            <a:fillRect/>
          </a:stretch>
        </p:blipFill>
        <p:spPr>
          <a:xfrm>
            <a:off x="0" y="504169"/>
            <a:ext cx="3667152" cy="6034946"/>
          </a:xfrm>
        </p:spPr>
      </p:pic>
    </p:spTree>
    <p:extLst>
      <p:ext uri="{BB962C8B-B14F-4D97-AF65-F5344CB8AC3E}">
        <p14:creationId xmlns:p14="http://schemas.microsoft.com/office/powerpoint/2010/main" val="4160962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B7651-7E0C-A1A1-8A29-0B144B70A0A5}"/>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449ABB-A32B-4622-3DE2-5A4E398AC8AA}"/>
              </a:ext>
            </a:extLst>
          </p:cNvPr>
          <p:cNvSpPr>
            <a:spLocks noGrp="1" noChangeArrowheads="1"/>
          </p:cNvSpPr>
          <p:nvPr>
            <p:ph sz="half" idx="2"/>
          </p:nvPr>
        </p:nvSpPr>
        <p:spPr bwMode="auto">
          <a:xfrm>
            <a:off x="5286070" y="524930"/>
            <a:ext cx="6548581"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Employee Hourly Rate</a:t>
            </a:r>
            <a:r>
              <a:rPr kumimoji="0" lang="en-US" altLang="en-US" sz="1800" b="0" i="0" u="none" strike="noStrike" cap="none" normalizeH="0" baseline="0" dirty="0">
                <a:ln>
                  <a:noFill/>
                </a:ln>
                <a:solidFill>
                  <a:schemeClr val="tx1"/>
                </a:solidFill>
                <a:effectLst/>
                <a:latin typeface="Arial" panose="020B0604020202020204" pitchFamily="34" charset="0"/>
              </a:rPr>
              <a:t>: Competitive pay rates can attract top talent 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ensure employees feel valued for their contributions.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Employee Job Involvement</a:t>
            </a:r>
            <a:r>
              <a:rPr kumimoji="0" lang="en-US" altLang="en-US" sz="1800" b="0" i="0" u="none" strike="noStrike" cap="none" normalizeH="0" baseline="0" dirty="0">
                <a:ln>
                  <a:noFill/>
                </a:ln>
                <a:solidFill>
                  <a:schemeClr val="tx1"/>
                </a:solidFill>
                <a:effectLst/>
                <a:latin typeface="Arial" panose="020B0604020202020204" pitchFamily="34" charset="0"/>
              </a:rPr>
              <a:t>: High job involvement often leads to greater</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job satisfaction and better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Employee Job Level</a:t>
            </a:r>
            <a:r>
              <a:rPr kumimoji="0" lang="en-US" altLang="en-US" sz="1800" b="0" i="0" u="none" strike="noStrike" cap="none" normalizeH="0" baseline="0" dirty="0">
                <a:ln>
                  <a:noFill/>
                </a:ln>
                <a:solidFill>
                  <a:schemeClr val="tx1"/>
                </a:solidFill>
                <a:effectLst/>
                <a:latin typeface="Arial" panose="020B0604020202020204" pitchFamily="34" charset="0"/>
              </a:rPr>
              <a:t>: Higher job levels typically come with more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responsibilities and higher expectations, but they also provide </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opportunities for professional growth.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Employee Job Satisfaction</a:t>
            </a:r>
            <a:r>
              <a:rPr kumimoji="0" lang="en-US" altLang="en-US" sz="1800" b="0" i="0" u="none" strike="noStrike" cap="none" normalizeH="0" baseline="0" dirty="0">
                <a:ln>
                  <a:noFill/>
                </a:ln>
                <a:solidFill>
                  <a:schemeClr val="tx1"/>
                </a:solidFill>
                <a:effectLst/>
                <a:latin typeface="Arial" panose="020B0604020202020204" pitchFamily="34" charset="0"/>
              </a:rPr>
              <a:t>: Satisfied employees are more likely to stay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with the company, reducing turnover costs and retaining valuable </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knowledge and skills.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Number of Companies Worked</a:t>
            </a:r>
            <a:r>
              <a:rPr kumimoji="0" lang="en-US" altLang="en-US" sz="1800" b="0" i="0" u="none" strike="noStrike" cap="none" normalizeH="0" baseline="0" dirty="0">
                <a:ln>
                  <a:noFill/>
                </a:ln>
                <a:solidFill>
                  <a:schemeClr val="tx1"/>
                </a:solidFill>
                <a:effectLst/>
                <a:latin typeface="Arial" panose="020B0604020202020204" pitchFamily="34" charset="0"/>
              </a:rPr>
              <a:t>: Employees with experience in multiple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companies bring diverse perspectives and can adapt quickly to new </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environments.</a:t>
            </a:r>
          </a:p>
        </p:txBody>
      </p:sp>
      <p:pic>
        <p:nvPicPr>
          <p:cNvPr id="13" name="Picture Placeholder 12" descr="A person sitting at a desk with many hands holding devices and a computer">
            <a:extLst>
              <a:ext uri="{FF2B5EF4-FFF2-40B4-BE49-F238E27FC236}">
                <a16:creationId xmlns:a16="http://schemas.microsoft.com/office/drawing/2014/main" id="{07D91EFF-F906-4C7C-378E-1339F201DEFE}"/>
              </a:ext>
            </a:extLst>
          </p:cNvPr>
          <p:cNvPicPr>
            <a:picLocks noGrp="1" noChangeAspect="1"/>
          </p:cNvPicPr>
          <p:nvPr>
            <p:ph type="pic" sz="quarter" idx="10"/>
          </p:nvPr>
        </p:nvPicPr>
        <p:blipFill>
          <a:blip r:embed="rId3"/>
          <a:srcRect l="14831" r="14831"/>
          <a:stretch>
            <a:fillRect/>
          </a:stretch>
        </p:blipFill>
        <p:spPr>
          <a:xfrm>
            <a:off x="48997" y="-37071"/>
            <a:ext cx="4856163" cy="6904038"/>
          </a:xfrm>
        </p:spPr>
      </p:pic>
    </p:spTree>
    <p:extLst>
      <p:ext uri="{BB962C8B-B14F-4D97-AF65-F5344CB8AC3E}">
        <p14:creationId xmlns:p14="http://schemas.microsoft.com/office/powerpoint/2010/main" val="2141679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4BB9C-EBE2-77F7-BDBC-7FE2502C0831}"/>
            </a:ext>
          </a:extLst>
        </p:cNvPr>
        <p:cNvGrpSpPr/>
        <p:nvPr/>
      </p:nvGrpSpPr>
      <p:grpSpPr>
        <a:xfrm>
          <a:off x="0" y="0"/>
          <a:ext cx="0" cy="0"/>
          <a:chOff x="0" y="0"/>
          <a:chExt cx="0" cy="0"/>
        </a:xfrm>
      </p:grpSpPr>
      <p:sp>
        <p:nvSpPr>
          <p:cNvPr id="3" name="Rectangle 1">
            <a:extLst>
              <a:ext uri="{FF2B5EF4-FFF2-40B4-BE49-F238E27FC236}">
                <a16:creationId xmlns:a16="http://schemas.microsoft.com/office/drawing/2014/main" id="{AA13A36A-CE35-D38F-DC49-1A11CB94C8B7}"/>
              </a:ext>
            </a:extLst>
          </p:cNvPr>
          <p:cNvSpPr>
            <a:spLocks noGrp="1" noChangeArrowheads="1"/>
          </p:cNvSpPr>
          <p:nvPr>
            <p:ph sz="half" idx="2"/>
          </p:nvPr>
        </p:nvSpPr>
        <p:spPr bwMode="auto">
          <a:xfrm>
            <a:off x="5090985" y="1217240"/>
            <a:ext cx="741082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Overtime</a:t>
            </a:r>
            <a:r>
              <a:rPr kumimoji="0" lang="en-US" altLang="en-US" sz="1800" b="0" i="0" u="none" strike="noStrike" cap="none" normalizeH="0" baseline="0" dirty="0">
                <a:ln>
                  <a:noFill/>
                </a:ln>
                <a:solidFill>
                  <a:schemeClr val="tx1"/>
                </a:solidFill>
                <a:effectLst/>
                <a:latin typeface="Arial" panose="020B0604020202020204" pitchFamily="34" charset="0"/>
              </a:rPr>
              <a:t>: While occasional overtime can show dedication,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consistent overtime might indicate workload issues that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need addressing to avoid burnout.</a:t>
            </a: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Employee Last Salary Hike Percent</a:t>
            </a:r>
            <a:r>
              <a:rPr kumimoji="0" lang="en-US" altLang="en-US" sz="1800" b="0" i="0" u="none" strike="noStrike" cap="none" normalizeH="0" baseline="0" dirty="0">
                <a:ln>
                  <a:noFill/>
                </a:ln>
                <a:solidFill>
                  <a:schemeClr val="tx1"/>
                </a:solidFill>
                <a:effectLst/>
                <a:latin typeface="Arial" panose="020B0604020202020204" pitchFamily="34" charset="0"/>
              </a:rPr>
              <a:t>: Regular salary </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increases can motivate employees and reflect their growing </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value to the company.</a:t>
            </a: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Employee Relationship Satisfaction</a:t>
            </a:r>
            <a:r>
              <a:rPr kumimoji="0" lang="en-US" altLang="en-US" sz="1800" b="0" i="0" u="none" strike="noStrike" cap="none" normalizeH="0" baseline="0" dirty="0">
                <a:ln>
                  <a:noFill/>
                </a:ln>
                <a:solidFill>
                  <a:schemeClr val="tx1"/>
                </a:solidFill>
                <a:effectLst/>
                <a:latin typeface="Arial" panose="020B0604020202020204" pitchFamily="34" charset="0"/>
              </a:rPr>
              <a:t>: Good relationships at </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work</a:t>
            </a:r>
            <a:r>
              <a:rPr lang="en-US" altLang="en-US"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can enhance collaboration, reduce conflicts, and create </a:t>
            </a: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 supportive work environment.</a:t>
            </a: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Total Work Experience in Years</a:t>
            </a:r>
            <a:r>
              <a:rPr kumimoji="0" lang="en-US" altLang="en-US" sz="1800" b="0" i="0" u="none" strike="noStrike" cap="none" normalizeH="0" baseline="0" dirty="0">
                <a:ln>
                  <a:noFill/>
                </a:ln>
                <a:solidFill>
                  <a:schemeClr val="tx1"/>
                </a:solidFill>
                <a:effectLst/>
                <a:latin typeface="Arial" panose="020B0604020202020204" pitchFamily="34" charset="0"/>
              </a:rPr>
              <a:t>: Extensive work experience </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can be a strong indicator of expertise and reliability.</a:t>
            </a:r>
          </a:p>
          <a:p>
            <a:pPr marR="0" lvl="0" algn="l" defTabSz="914400" rtl="0" eaLnBrk="0" fontAlgn="base" latinLnBrk="0" hangingPunct="0">
              <a:lnSpc>
                <a:spcPct val="100000"/>
              </a:lnSpc>
              <a:spcBef>
                <a:spcPct val="0"/>
              </a:spcBef>
              <a:spcAft>
                <a:spcPct val="0"/>
              </a:spcAft>
              <a:buClrTx/>
              <a:buSzTx/>
              <a:tabLst/>
            </a:pPr>
            <a:r>
              <a:rPr lang="en-US" altLang="en-US" b="1" dirty="0">
                <a:solidFill>
                  <a:schemeClr val="tx1"/>
                </a:solidFill>
                <a:latin typeface="Arial" panose="020B0604020202020204" pitchFamily="34" charset="0"/>
              </a:rPr>
              <a:t>Performance Rating</a:t>
            </a:r>
            <a:r>
              <a:rPr lang="en-US" altLang="en-US" dirty="0">
                <a:solidFill>
                  <a:schemeClr val="tx1"/>
                </a:solidFill>
                <a:latin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Regular performance evaluations help identify strengths and areas for improvement, ensuring continuous growth and development.</a:t>
            </a:r>
            <a:endParaRPr lang="en-US" altLang="en-US" dirty="0">
              <a:solidFill>
                <a:schemeClr val="tx1"/>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Placeholder 8" descr="A person sitting at a desk with a computer and piles of papers">
            <a:extLst>
              <a:ext uri="{FF2B5EF4-FFF2-40B4-BE49-F238E27FC236}">
                <a16:creationId xmlns:a16="http://schemas.microsoft.com/office/drawing/2014/main" id="{8AFCFD36-305D-4D73-320F-6AD566BAFA72}"/>
              </a:ext>
            </a:extLst>
          </p:cNvPr>
          <p:cNvPicPr>
            <a:picLocks noGrp="1" noChangeAspect="1"/>
          </p:cNvPicPr>
          <p:nvPr>
            <p:ph type="pic" sz="quarter" idx="10"/>
          </p:nvPr>
        </p:nvPicPr>
        <p:blipFill>
          <a:blip r:embed="rId3"/>
          <a:srcRect l="15490" r="15490"/>
          <a:stretch>
            <a:fillRect/>
          </a:stretch>
        </p:blipFill>
        <p:spPr>
          <a:xfrm>
            <a:off x="-19050" y="192611"/>
            <a:ext cx="4442769" cy="6436907"/>
          </a:xfrm>
        </p:spPr>
      </p:pic>
    </p:spTree>
    <p:extLst>
      <p:ext uri="{BB962C8B-B14F-4D97-AF65-F5344CB8AC3E}">
        <p14:creationId xmlns:p14="http://schemas.microsoft.com/office/powerpoint/2010/main" val="3983198096"/>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20BE78-9FDF-401B-B412-3AA10EC5BEA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0E62E91-3991-445A-ADE0-DB143B39320F}">
  <ds:schemaRefs>
    <ds:schemaRef ds:uri="http://schemas.microsoft.com/sharepoint/v3/contenttype/forms"/>
  </ds:schemaRefs>
</ds:datastoreItem>
</file>

<file path=customXml/itemProps3.xml><?xml version="1.0" encoding="utf-8"?>
<ds:datastoreItem xmlns:ds="http://schemas.openxmlformats.org/officeDocument/2006/customXml" ds:itemID="{1C180A77-4928-484F-9529-F716C85D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{205E1459-09E3-410D-8382-B7F528389B71}tf22797433_win32</Template>
  <TotalTime>145</TotalTime>
  <Words>758</Words>
  <Application>Microsoft Office PowerPoint</Application>
  <PresentationFormat>Widescreen</PresentationFormat>
  <Paragraphs>92</Paragraphs>
  <Slides>14</Slides>
  <Notes>12</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Aharoni</vt:lpstr>
      <vt:lpstr>Algerian</vt:lpstr>
      <vt:lpstr>Aptos</vt:lpstr>
      <vt:lpstr>Arial</vt:lpstr>
      <vt:lpstr>Calibri</vt:lpstr>
      <vt:lpstr>Century Schoolbook</vt:lpstr>
      <vt:lpstr>Univers Condensed Light</vt:lpstr>
      <vt:lpstr>Walbaum Display Light</vt:lpstr>
      <vt:lpstr>AngleLinesVTI</vt:lpstr>
      <vt:lpstr>KANYARASI TEAM</vt:lpstr>
      <vt:lpstr>EMPLOYEE</vt:lpstr>
      <vt:lpstr>AGENDA</vt:lpstr>
      <vt:lpstr>INTRODUCTION  This presentation of employee dataset provides valuable insights into the diverse and dynamic workforce that drives the company's success. Today, we will explore the key metrics and trends that shape the employee demographics, performance, and satisfaction. THE employees are the backbone of our operations, and understanding their needs, growth patterns, and contributions is crucial for our continuous improvement and strategic planning. </vt:lpstr>
      <vt:lpstr>Key factors</vt:lpstr>
      <vt:lpstr>ENGAGINg facts</vt:lpstr>
      <vt:lpstr>PowerPoint Presentation</vt:lpstr>
      <vt:lpstr>PowerPoint Presentation</vt:lpstr>
      <vt:lpstr>PowerPoint Presentation</vt:lpstr>
      <vt:lpstr>SELECTING VISUAL AIDS</vt:lpstr>
      <vt:lpstr>FINAL CONCLUSION</vt:lpstr>
      <vt:lpstr>SPEAKING</vt:lpstr>
      <vt:lpstr>ENGAGEMENT METRICS - SWEETVIZ_REPORT.html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Nithin Medipelly</dc:creator>
  <cp:lastModifiedBy>Nithin Medipelly</cp:lastModifiedBy>
  <cp:revision>1</cp:revision>
  <dcterms:created xsi:type="dcterms:W3CDTF">2024-12-04T18:05:55Z</dcterms:created>
  <dcterms:modified xsi:type="dcterms:W3CDTF">2024-12-04T20:33:23Z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