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C46354-04BF-FA44-A1D0-1CC1783C2DC4}" v="5" dt="2020-06-18T23:45:32.9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117" d="100"/>
          <a:sy n="117" d="100"/>
        </p:scale>
        <p:origin x="808" y="1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2F728-043B-724D-9DD8-4C6458FB06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F0CD9F-EDE9-7E4C-A48B-9F21DC2DD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780C6D-27EF-3A4A-8C02-FE059044A199}"/>
              </a:ext>
            </a:extLst>
          </p:cNvPr>
          <p:cNvSpPr>
            <a:spLocks noGrp="1"/>
          </p:cNvSpPr>
          <p:nvPr>
            <p:ph type="dt" sz="half" idx="10"/>
          </p:nvPr>
        </p:nvSpPr>
        <p:spPr/>
        <p:txBody>
          <a:bodyPr/>
          <a:lstStyle/>
          <a:p>
            <a:fld id="{27924A03-942B-AB44-B94B-7F68B13C296F}" type="datetimeFigureOut">
              <a:rPr lang="en-US" smtClean="0"/>
              <a:t>6/18/20</a:t>
            </a:fld>
            <a:endParaRPr lang="en-US"/>
          </a:p>
        </p:txBody>
      </p:sp>
      <p:sp>
        <p:nvSpPr>
          <p:cNvPr id="5" name="Footer Placeholder 4">
            <a:extLst>
              <a:ext uri="{FF2B5EF4-FFF2-40B4-BE49-F238E27FC236}">
                <a16:creationId xmlns:a16="http://schemas.microsoft.com/office/drawing/2014/main" id="{E5740265-1F9A-A940-9C54-D7E457D8D4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D883FC-06C5-EE43-84CE-F5A1C8CB5D80}"/>
              </a:ext>
            </a:extLst>
          </p:cNvPr>
          <p:cNvSpPr>
            <a:spLocks noGrp="1"/>
          </p:cNvSpPr>
          <p:nvPr>
            <p:ph type="sldNum" sz="quarter" idx="12"/>
          </p:nvPr>
        </p:nvSpPr>
        <p:spPr/>
        <p:txBody>
          <a:bodyPr/>
          <a:lstStyle/>
          <a:p>
            <a:fld id="{152DED66-2672-B342-8658-4DED28E3C775}" type="slidenum">
              <a:rPr lang="en-US" smtClean="0"/>
              <a:t>‹#›</a:t>
            </a:fld>
            <a:endParaRPr lang="en-US"/>
          </a:p>
        </p:txBody>
      </p:sp>
    </p:spTree>
    <p:extLst>
      <p:ext uri="{BB962C8B-B14F-4D97-AF65-F5344CB8AC3E}">
        <p14:creationId xmlns:p14="http://schemas.microsoft.com/office/powerpoint/2010/main" val="516300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E61B0-0FF6-DF46-8E57-0CB7CF6DC66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52639E9-8AA9-EA4C-9A5F-13C3784F22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D44FB3-1650-7B46-82F9-956B1DBB5924}"/>
              </a:ext>
            </a:extLst>
          </p:cNvPr>
          <p:cNvSpPr>
            <a:spLocks noGrp="1"/>
          </p:cNvSpPr>
          <p:nvPr>
            <p:ph type="dt" sz="half" idx="10"/>
          </p:nvPr>
        </p:nvSpPr>
        <p:spPr/>
        <p:txBody>
          <a:bodyPr/>
          <a:lstStyle/>
          <a:p>
            <a:fld id="{27924A03-942B-AB44-B94B-7F68B13C296F}" type="datetimeFigureOut">
              <a:rPr lang="en-US" smtClean="0"/>
              <a:t>6/18/20</a:t>
            </a:fld>
            <a:endParaRPr lang="en-US"/>
          </a:p>
        </p:txBody>
      </p:sp>
      <p:sp>
        <p:nvSpPr>
          <p:cNvPr id="5" name="Footer Placeholder 4">
            <a:extLst>
              <a:ext uri="{FF2B5EF4-FFF2-40B4-BE49-F238E27FC236}">
                <a16:creationId xmlns:a16="http://schemas.microsoft.com/office/drawing/2014/main" id="{1522B886-92D6-2C49-89B4-9C07858F0E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719230-E795-2E41-A96A-32C8F3824951}"/>
              </a:ext>
            </a:extLst>
          </p:cNvPr>
          <p:cNvSpPr>
            <a:spLocks noGrp="1"/>
          </p:cNvSpPr>
          <p:nvPr>
            <p:ph type="sldNum" sz="quarter" idx="12"/>
          </p:nvPr>
        </p:nvSpPr>
        <p:spPr/>
        <p:txBody>
          <a:bodyPr/>
          <a:lstStyle/>
          <a:p>
            <a:fld id="{152DED66-2672-B342-8658-4DED28E3C775}" type="slidenum">
              <a:rPr lang="en-US" smtClean="0"/>
              <a:t>‹#›</a:t>
            </a:fld>
            <a:endParaRPr lang="en-US"/>
          </a:p>
        </p:txBody>
      </p:sp>
    </p:spTree>
    <p:extLst>
      <p:ext uri="{BB962C8B-B14F-4D97-AF65-F5344CB8AC3E}">
        <p14:creationId xmlns:p14="http://schemas.microsoft.com/office/powerpoint/2010/main" val="2555684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667920-3045-3141-AA45-6CADBA70CF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D1B83A-8344-6E43-A94B-ADF5B9C359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0D0D01-A9F7-5F44-8FDE-43399FB214B8}"/>
              </a:ext>
            </a:extLst>
          </p:cNvPr>
          <p:cNvSpPr>
            <a:spLocks noGrp="1"/>
          </p:cNvSpPr>
          <p:nvPr>
            <p:ph type="dt" sz="half" idx="10"/>
          </p:nvPr>
        </p:nvSpPr>
        <p:spPr/>
        <p:txBody>
          <a:bodyPr/>
          <a:lstStyle/>
          <a:p>
            <a:fld id="{27924A03-942B-AB44-B94B-7F68B13C296F}" type="datetimeFigureOut">
              <a:rPr lang="en-US" smtClean="0"/>
              <a:t>6/18/20</a:t>
            </a:fld>
            <a:endParaRPr lang="en-US"/>
          </a:p>
        </p:txBody>
      </p:sp>
      <p:sp>
        <p:nvSpPr>
          <p:cNvPr id="5" name="Footer Placeholder 4">
            <a:extLst>
              <a:ext uri="{FF2B5EF4-FFF2-40B4-BE49-F238E27FC236}">
                <a16:creationId xmlns:a16="http://schemas.microsoft.com/office/drawing/2014/main" id="{3C81C128-BA28-BC44-8D3D-B773E2F72A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95D42E-CE4E-414C-BC8F-C46CF525DC62}"/>
              </a:ext>
            </a:extLst>
          </p:cNvPr>
          <p:cNvSpPr>
            <a:spLocks noGrp="1"/>
          </p:cNvSpPr>
          <p:nvPr>
            <p:ph type="sldNum" sz="quarter" idx="12"/>
          </p:nvPr>
        </p:nvSpPr>
        <p:spPr/>
        <p:txBody>
          <a:bodyPr/>
          <a:lstStyle/>
          <a:p>
            <a:fld id="{152DED66-2672-B342-8658-4DED28E3C775}" type="slidenum">
              <a:rPr lang="en-US" smtClean="0"/>
              <a:t>‹#›</a:t>
            </a:fld>
            <a:endParaRPr lang="en-US"/>
          </a:p>
        </p:txBody>
      </p:sp>
    </p:spTree>
    <p:extLst>
      <p:ext uri="{BB962C8B-B14F-4D97-AF65-F5344CB8AC3E}">
        <p14:creationId xmlns:p14="http://schemas.microsoft.com/office/powerpoint/2010/main" val="3831004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4C563-F922-8946-8D4C-CFB9C544C4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1049C4-FBC3-5142-B799-D53F2D751B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D019CE-7C09-6548-B319-E7FF1147D6B9}"/>
              </a:ext>
            </a:extLst>
          </p:cNvPr>
          <p:cNvSpPr>
            <a:spLocks noGrp="1"/>
          </p:cNvSpPr>
          <p:nvPr>
            <p:ph type="dt" sz="half" idx="10"/>
          </p:nvPr>
        </p:nvSpPr>
        <p:spPr/>
        <p:txBody>
          <a:bodyPr/>
          <a:lstStyle/>
          <a:p>
            <a:fld id="{27924A03-942B-AB44-B94B-7F68B13C296F}" type="datetimeFigureOut">
              <a:rPr lang="en-US" smtClean="0"/>
              <a:t>6/18/20</a:t>
            </a:fld>
            <a:endParaRPr lang="en-US"/>
          </a:p>
        </p:txBody>
      </p:sp>
      <p:sp>
        <p:nvSpPr>
          <p:cNvPr id="5" name="Footer Placeholder 4">
            <a:extLst>
              <a:ext uri="{FF2B5EF4-FFF2-40B4-BE49-F238E27FC236}">
                <a16:creationId xmlns:a16="http://schemas.microsoft.com/office/drawing/2014/main" id="{E0DC4A82-A2E4-C847-B9E7-09F9CFF04A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EA54B2-6F3D-F74B-B645-644922654657}"/>
              </a:ext>
            </a:extLst>
          </p:cNvPr>
          <p:cNvSpPr>
            <a:spLocks noGrp="1"/>
          </p:cNvSpPr>
          <p:nvPr>
            <p:ph type="sldNum" sz="quarter" idx="12"/>
          </p:nvPr>
        </p:nvSpPr>
        <p:spPr/>
        <p:txBody>
          <a:bodyPr/>
          <a:lstStyle/>
          <a:p>
            <a:fld id="{152DED66-2672-B342-8658-4DED28E3C775}" type="slidenum">
              <a:rPr lang="en-US" smtClean="0"/>
              <a:t>‹#›</a:t>
            </a:fld>
            <a:endParaRPr lang="en-US"/>
          </a:p>
        </p:txBody>
      </p:sp>
    </p:spTree>
    <p:extLst>
      <p:ext uri="{BB962C8B-B14F-4D97-AF65-F5344CB8AC3E}">
        <p14:creationId xmlns:p14="http://schemas.microsoft.com/office/powerpoint/2010/main" val="3204896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4DAA1-42BB-3543-82D2-9384B63665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378B8D-296D-3A41-89BE-EB9B1C85BB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08DC68-E936-C141-81C6-C462A04082DB}"/>
              </a:ext>
            </a:extLst>
          </p:cNvPr>
          <p:cNvSpPr>
            <a:spLocks noGrp="1"/>
          </p:cNvSpPr>
          <p:nvPr>
            <p:ph type="dt" sz="half" idx="10"/>
          </p:nvPr>
        </p:nvSpPr>
        <p:spPr/>
        <p:txBody>
          <a:bodyPr/>
          <a:lstStyle/>
          <a:p>
            <a:fld id="{27924A03-942B-AB44-B94B-7F68B13C296F}" type="datetimeFigureOut">
              <a:rPr lang="en-US" smtClean="0"/>
              <a:t>6/18/20</a:t>
            </a:fld>
            <a:endParaRPr lang="en-US"/>
          </a:p>
        </p:txBody>
      </p:sp>
      <p:sp>
        <p:nvSpPr>
          <p:cNvPr id="5" name="Footer Placeholder 4">
            <a:extLst>
              <a:ext uri="{FF2B5EF4-FFF2-40B4-BE49-F238E27FC236}">
                <a16:creationId xmlns:a16="http://schemas.microsoft.com/office/drawing/2014/main" id="{A4A2B5E0-912A-F147-94A6-DEAB2CDD75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735F3F-B7CE-5A40-A7A7-5680B08BD370}"/>
              </a:ext>
            </a:extLst>
          </p:cNvPr>
          <p:cNvSpPr>
            <a:spLocks noGrp="1"/>
          </p:cNvSpPr>
          <p:nvPr>
            <p:ph type="sldNum" sz="quarter" idx="12"/>
          </p:nvPr>
        </p:nvSpPr>
        <p:spPr/>
        <p:txBody>
          <a:bodyPr/>
          <a:lstStyle/>
          <a:p>
            <a:fld id="{152DED66-2672-B342-8658-4DED28E3C775}" type="slidenum">
              <a:rPr lang="en-US" smtClean="0"/>
              <a:t>‹#›</a:t>
            </a:fld>
            <a:endParaRPr lang="en-US"/>
          </a:p>
        </p:txBody>
      </p:sp>
    </p:spTree>
    <p:extLst>
      <p:ext uri="{BB962C8B-B14F-4D97-AF65-F5344CB8AC3E}">
        <p14:creationId xmlns:p14="http://schemas.microsoft.com/office/powerpoint/2010/main" val="1389919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CDDFA-AC94-1444-A060-FE534A01D5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F87481-3A66-874D-AC21-1BD2014552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58A943-4FEA-C942-9163-603BD5C351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D4272C-574A-CD40-A3EC-E235B2E7744C}"/>
              </a:ext>
            </a:extLst>
          </p:cNvPr>
          <p:cNvSpPr>
            <a:spLocks noGrp="1"/>
          </p:cNvSpPr>
          <p:nvPr>
            <p:ph type="dt" sz="half" idx="10"/>
          </p:nvPr>
        </p:nvSpPr>
        <p:spPr/>
        <p:txBody>
          <a:bodyPr/>
          <a:lstStyle/>
          <a:p>
            <a:fld id="{27924A03-942B-AB44-B94B-7F68B13C296F}" type="datetimeFigureOut">
              <a:rPr lang="en-US" smtClean="0"/>
              <a:t>6/18/20</a:t>
            </a:fld>
            <a:endParaRPr lang="en-US"/>
          </a:p>
        </p:txBody>
      </p:sp>
      <p:sp>
        <p:nvSpPr>
          <p:cNvPr id="6" name="Footer Placeholder 5">
            <a:extLst>
              <a:ext uri="{FF2B5EF4-FFF2-40B4-BE49-F238E27FC236}">
                <a16:creationId xmlns:a16="http://schemas.microsoft.com/office/drawing/2014/main" id="{4C44FCDB-AF8D-9C4A-AAAC-C8BA35B872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C276A6-2B1F-674A-9C7C-C92B6E306C4F}"/>
              </a:ext>
            </a:extLst>
          </p:cNvPr>
          <p:cNvSpPr>
            <a:spLocks noGrp="1"/>
          </p:cNvSpPr>
          <p:nvPr>
            <p:ph type="sldNum" sz="quarter" idx="12"/>
          </p:nvPr>
        </p:nvSpPr>
        <p:spPr/>
        <p:txBody>
          <a:bodyPr/>
          <a:lstStyle/>
          <a:p>
            <a:fld id="{152DED66-2672-B342-8658-4DED28E3C775}" type="slidenum">
              <a:rPr lang="en-US" smtClean="0"/>
              <a:t>‹#›</a:t>
            </a:fld>
            <a:endParaRPr lang="en-US"/>
          </a:p>
        </p:txBody>
      </p:sp>
    </p:spTree>
    <p:extLst>
      <p:ext uri="{BB962C8B-B14F-4D97-AF65-F5344CB8AC3E}">
        <p14:creationId xmlns:p14="http://schemas.microsoft.com/office/powerpoint/2010/main" val="2638770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9E7FF-A71D-7044-865F-A7A3F256E1B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8A6DCCF-C31E-F24B-91F3-31D3DD5117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3DE49B-1CCB-8849-9124-D24E6087DF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39F8EC-43D3-2443-92DF-FB07FCD795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6D1BDF-3F4E-B746-920F-0F37BB3AAC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7D2B4-659F-3F48-8C6E-0FD92037D4A0}"/>
              </a:ext>
            </a:extLst>
          </p:cNvPr>
          <p:cNvSpPr>
            <a:spLocks noGrp="1"/>
          </p:cNvSpPr>
          <p:nvPr>
            <p:ph type="dt" sz="half" idx="10"/>
          </p:nvPr>
        </p:nvSpPr>
        <p:spPr/>
        <p:txBody>
          <a:bodyPr/>
          <a:lstStyle/>
          <a:p>
            <a:fld id="{27924A03-942B-AB44-B94B-7F68B13C296F}" type="datetimeFigureOut">
              <a:rPr lang="en-US" smtClean="0"/>
              <a:t>6/18/20</a:t>
            </a:fld>
            <a:endParaRPr lang="en-US"/>
          </a:p>
        </p:txBody>
      </p:sp>
      <p:sp>
        <p:nvSpPr>
          <p:cNvPr id="8" name="Footer Placeholder 7">
            <a:extLst>
              <a:ext uri="{FF2B5EF4-FFF2-40B4-BE49-F238E27FC236}">
                <a16:creationId xmlns:a16="http://schemas.microsoft.com/office/drawing/2014/main" id="{A3B5E511-03C1-D243-B4EF-C47C0B46CB4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DB12AA0-6B57-634E-B282-0359FF2F334E}"/>
              </a:ext>
            </a:extLst>
          </p:cNvPr>
          <p:cNvSpPr>
            <a:spLocks noGrp="1"/>
          </p:cNvSpPr>
          <p:nvPr>
            <p:ph type="sldNum" sz="quarter" idx="12"/>
          </p:nvPr>
        </p:nvSpPr>
        <p:spPr/>
        <p:txBody>
          <a:bodyPr/>
          <a:lstStyle/>
          <a:p>
            <a:fld id="{152DED66-2672-B342-8658-4DED28E3C775}" type="slidenum">
              <a:rPr lang="en-US" smtClean="0"/>
              <a:t>‹#›</a:t>
            </a:fld>
            <a:endParaRPr lang="en-US"/>
          </a:p>
        </p:txBody>
      </p:sp>
    </p:spTree>
    <p:extLst>
      <p:ext uri="{BB962C8B-B14F-4D97-AF65-F5344CB8AC3E}">
        <p14:creationId xmlns:p14="http://schemas.microsoft.com/office/powerpoint/2010/main" val="1641354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EC445-6E87-0D45-8739-E71D7BBE61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D9829E-9117-A647-851A-E92A4E3DEF43}"/>
              </a:ext>
            </a:extLst>
          </p:cNvPr>
          <p:cNvSpPr>
            <a:spLocks noGrp="1"/>
          </p:cNvSpPr>
          <p:nvPr>
            <p:ph type="dt" sz="half" idx="10"/>
          </p:nvPr>
        </p:nvSpPr>
        <p:spPr/>
        <p:txBody>
          <a:bodyPr/>
          <a:lstStyle/>
          <a:p>
            <a:fld id="{27924A03-942B-AB44-B94B-7F68B13C296F}" type="datetimeFigureOut">
              <a:rPr lang="en-US" smtClean="0"/>
              <a:t>6/18/20</a:t>
            </a:fld>
            <a:endParaRPr lang="en-US"/>
          </a:p>
        </p:txBody>
      </p:sp>
      <p:sp>
        <p:nvSpPr>
          <p:cNvPr id="4" name="Footer Placeholder 3">
            <a:extLst>
              <a:ext uri="{FF2B5EF4-FFF2-40B4-BE49-F238E27FC236}">
                <a16:creationId xmlns:a16="http://schemas.microsoft.com/office/drawing/2014/main" id="{4BFF9F6C-9BC4-6042-BAAF-61DD34AA6C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B143CA-7A25-9D4B-8B20-5B21B54E02C3}"/>
              </a:ext>
            </a:extLst>
          </p:cNvPr>
          <p:cNvSpPr>
            <a:spLocks noGrp="1"/>
          </p:cNvSpPr>
          <p:nvPr>
            <p:ph type="sldNum" sz="quarter" idx="12"/>
          </p:nvPr>
        </p:nvSpPr>
        <p:spPr/>
        <p:txBody>
          <a:bodyPr/>
          <a:lstStyle/>
          <a:p>
            <a:fld id="{152DED66-2672-B342-8658-4DED28E3C775}" type="slidenum">
              <a:rPr lang="en-US" smtClean="0"/>
              <a:t>‹#›</a:t>
            </a:fld>
            <a:endParaRPr lang="en-US"/>
          </a:p>
        </p:txBody>
      </p:sp>
    </p:spTree>
    <p:extLst>
      <p:ext uri="{BB962C8B-B14F-4D97-AF65-F5344CB8AC3E}">
        <p14:creationId xmlns:p14="http://schemas.microsoft.com/office/powerpoint/2010/main" val="1690946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358E1C-16D4-A54F-B511-869DA39D684F}"/>
              </a:ext>
            </a:extLst>
          </p:cNvPr>
          <p:cNvSpPr>
            <a:spLocks noGrp="1"/>
          </p:cNvSpPr>
          <p:nvPr>
            <p:ph type="dt" sz="half" idx="10"/>
          </p:nvPr>
        </p:nvSpPr>
        <p:spPr/>
        <p:txBody>
          <a:bodyPr/>
          <a:lstStyle/>
          <a:p>
            <a:fld id="{27924A03-942B-AB44-B94B-7F68B13C296F}" type="datetimeFigureOut">
              <a:rPr lang="en-US" smtClean="0"/>
              <a:t>6/18/20</a:t>
            </a:fld>
            <a:endParaRPr lang="en-US"/>
          </a:p>
        </p:txBody>
      </p:sp>
      <p:sp>
        <p:nvSpPr>
          <p:cNvPr id="3" name="Footer Placeholder 2">
            <a:extLst>
              <a:ext uri="{FF2B5EF4-FFF2-40B4-BE49-F238E27FC236}">
                <a16:creationId xmlns:a16="http://schemas.microsoft.com/office/drawing/2014/main" id="{DE672F7F-D329-B147-A967-1CCEF03B886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871417-26B1-E641-9786-D9EB00FD86AC}"/>
              </a:ext>
            </a:extLst>
          </p:cNvPr>
          <p:cNvSpPr>
            <a:spLocks noGrp="1"/>
          </p:cNvSpPr>
          <p:nvPr>
            <p:ph type="sldNum" sz="quarter" idx="12"/>
          </p:nvPr>
        </p:nvSpPr>
        <p:spPr/>
        <p:txBody>
          <a:bodyPr/>
          <a:lstStyle/>
          <a:p>
            <a:fld id="{152DED66-2672-B342-8658-4DED28E3C775}" type="slidenum">
              <a:rPr lang="en-US" smtClean="0"/>
              <a:t>‹#›</a:t>
            </a:fld>
            <a:endParaRPr lang="en-US"/>
          </a:p>
        </p:txBody>
      </p:sp>
    </p:spTree>
    <p:extLst>
      <p:ext uri="{BB962C8B-B14F-4D97-AF65-F5344CB8AC3E}">
        <p14:creationId xmlns:p14="http://schemas.microsoft.com/office/powerpoint/2010/main" val="1346365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5D906-D2F7-3E41-AC13-DC13D60231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97D7503-7897-DE45-84C5-5EA5F95913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88CD7F5-FBB5-7F41-9DD3-5373A7F5EF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6E21FA-CBE0-4347-BF0B-BA35DB5F31F4}"/>
              </a:ext>
            </a:extLst>
          </p:cNvPr>
          <p:cNvSpPr>
            <a:spLocks noGrp="1"/>
          </p:cNvSpPr>
          <p:nvPr>
            <p:ph type="dt" sz="half" idx="10"/>
          </p:nvPr>
        </p:nvSpPr>
        <p:spPr/>
        <p:txBody>
          <a:bodyPr/>
          <a:lstStyle/>
          <a:p>
            <a:fld id="{27924A03-942B-AB44-B94B-7F68B13C296F}" type="datetimeFigureOut">
              <a:rPr lang="en-US" smtClean="0"/>
              <a:t>6/18/20</a:t>
            </a:fld>
            <a:endParaRPr lang="en-US"/>
          </a:p>
        </p:txBody>
      </p:sp>
      <p:sp>
        <p:nvSpPr>
          <p:cNvPr id="6" name="Footer Placeholder 5">
            <a:extLst>
              <a:ext uri="{FF2B5EF4-FFF2-40B4-BE49-F238E27FC236}">
                <a16:creationId xmlns:a16="http://schemas.microsoft.com/office/drawing/2014/main" id="{1BA0EEE4-0F6D-0143-AAB6-D109CB00F4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FC6059-A8D7-1644-8B77-76C8253E7F2C}"/>
              </a:ext>
            </a:extLst>
          </p:cNvPr>
          <p:cNvSpPr>
            <a:spLocks noGrp="1"/>
          </p:cNvSpPr>
          <p:nvPr>
            <p:ph type="sldNum" sz="quarter" idx="12"/>
          </p:nvPr>
        </p:nvSpPr>
        <p:spPr/>
        <p:txBody>
          <a:bodyPr/>
          <a:lstStyle/>
          <a:p>
            <a:fld id="{152DED66-2672-B342-8658-4DED28E3C775}" type="slidenum">
              <a:rPr lang="en-US" smtClean="0"/>
              <a:t>‹#›</a:t>
            </a:fld>
            <a:endParaRPr lang="en-US"/>
          </a:p>
        </p:txBody>
      </p:sp>
    </p:spTree>
    <p:extLst>
      <p:ext uri="{BB962C8B-B14F-4D97-AF65-F5344CB8AC3E}">
        <p14:creationId xmlns:p14="http://schemas.microsoft.com/office/powerpoint/2010/main" val="3380174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87F92-D3D8-2346-8234-7D0E44C262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3164900-23B7-0648-AC5E-BF1B68BAED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13979A1-D4A9-2146-856E-FABF72E20E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D0A6D7-6278-C94E-BD50-6BABB20A39B0}"/>
              </a:ext>
            </a:extLst>
          </p:cNvPr>
          <p:cNvSpPr>
            <a:spLocks noGrp="1"/>
          </p:cNvSpPr>
          <p:nvPr>
            <p:ph type="dt" sz="half" idx="10"/>
          </p:nvPr>
        </p:nvSpPr>
        <p:spPr/>
        <p:txBody>
          <a:bodyPr/>
          <a:lstStyle/>
          <a:p>
            <a:fld id="{27924A03-942B-AB44-B94B-7F68B13C296F}" type="datetimeFigureOut">
              <a:rPr lang="en-US" smtClean="0"/>
              <a:t>6/18/20</a:t>
            </a:fld>
            <a:endParaRPr lang="en-US"/>
          </a:p>
        </p:txBody>
      </p:sp>
      <p:sp>
        <p:nvSpPr>
          <p:cNvPr id="6" name="Footer Placeholder 5">
            <a:extLst>
              <a:ext uri="{FF2B5EF4-FFF2-40B4-BE49-F238E27FC236}">
                <a16:creationId xmlns:a16="http://schemas.microsoft.com/office/drawing/2014/main" id="{F6562E83-7183-E541-BA92-EB1869F35B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D9C4E4-6717-E142-BA63-6B76FD46A913}"/>
              </a:ext>
            </a:extLst>
          </p:cNvPr>
          <p:cNvSpPr>
            <a:spLocks noGrp="1"/>
          </p:cNvSpPr>
          <p:nvPr>
            <p:ph type="sldNum" sz="quarter" idx="12"/>
          </p:nvPr>
        </p:nvSpPr>
        <p:spPr/>
        <p:txBody>
          <a:bodyPr/>
          <a:lstStyle/>
          <a:p>
            <a:fld id="{152DED66-2672-B342-8658-4DED28E3C775}" type="slidenum">
              <a:rPr lang="en-US" smtClean="0"/>
              <a:t>‹#›</a:t>
            </a:fld>
            <a:endParaRPr lang="en-US"/>
          </a:p>
        </p:txBody>
      </p:sp>
    </p:spTree>
    <p:extLst>
      <p:ext uri="{BB962C8B-B14F-4D97-AF65-F5344CB8AC3E}">
        <p14:creationId xmlns:p14="http://schemas.microsoft.com/office/powerpoint/2010/main" val="2955492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409C43-149E-F74E-B77B-8EC76B23B7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05F2F9-E66E-7D47-96F9-FA0EBDCEEB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FA5834-178F-284C-B40B-FE0CE6B035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924A03-942B-AB44-B94B-7F68B13C296F}" type="datetimeFigureOut">
              <a:rPr lang="en-US" smtClean="0"/>
              <a:t>6/18/20</a:t>
            </a:fld>
            <a:endParaRPr lang="en-US"/>
          </a:p>
        </p:txBody>
      </p:sp>
      <p:sp>
        <p:nvSpPr>
          <p:cNvPr id="5" name="Footer Placeholder 4">
            <a:extLst>
              <a:ext uri="{FF2B5EF4-FFF2-40B4-BE49-F238E27FC236}">
                <a16:creationId xmlns:a16="http://schemas.microsoft.com/office/drawing/2014/main" id="{08C83235-0B93-0642-A776-48AE91A4D9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003E6A7-47A8-F54C-80FF-C0C18BDC14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2DED66-2672-B342-8658-4DED28E3C775}" type="slidenum">
              <a:rPr lang="en-US" smtClean="0"/>
              <a:t>‹#›</a:t>
            </a:fld>
            <a:endParaRPr lang="en-US"/>
          </a:p>
        </p:txBody>
      </p:sp>
    </p:spTree>
    <p:extLst>
      <p:ext uri="{BB962C8B-B14F-4D97-AF65-F5344CB8AC3E}">
        <p14:creationId xmlns:p14="http://schemas.microsoft.com/office/powerpoint/2010/main" val="4122515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B1F203-FE5F-D348-991A-220672A62D27}"/>
              </a:ext>
            </a:extLst>
          </p:cNvPr>
          <p:cNvSpPr>
            <a:spLocks noGrp="1"/>
          </p:cNvSpPr>
          <p:nvPr>
            <p:ph type="ctrTitle"/>
          </p:nvPr>
        </p:nvSpPr>
        <p:spPr>
          <a:xfrm>
            <a:off x="270456" y="888642"/>
            <a:ext cx="3616778" cy="4726093"/>
          </a:xfrm>
        </p:spPr>
        <p:txBody>
          <a:bodyPr vert="horz" lIns="91440" tIns="45720" rIns="91440" bIns="45720" rtlCol="0" anchor="ctr">
            <a:normAutofit/>
          </a:bodyPr>
          <a:lstStyle/>
          <a:p>
            <a:pPr algn="l"/>
            <a:r>
              <a:rPr lang="en-US" sz="4400" kern="1200" dirty="0">
                <a:solidFill>
                  <a:srgbClr val="FFFFFF"/>
                </a:solidFill>
                <a:latin typeface="+mj-lt"/>
                <a:ea typeface="+mj-ea"/>
                <a:cs typeface="+mj-cs"/>
              </a:rPr>
              <a:t>Applied </a:t>
            </a:r>
            <a:br>
              <a:rPr lang="en-US" sz="4400" kern="1200" dirty="0">
                <a:solidFill>
                  <a:srgbClr val="FFFFFF"/>
                </a:solidFill>
                <a:latin typeface="+mj-lt"/>
                <a:ea typeface="+mj-ea"/>
                <a:cs typeface="+mj-cs"/>
              </a:rPr>
            </a:br>
            <a:r>
              <a:rPr lang="en-US" sz="4400" kern="1200" dirty="0">
                <a:solidFill>
                  <a:srgbClr val="FFFFFF"/>
                </a:solidFill>
                <a:latin typeface="+mj-lt"/>
                <a:ea typeface="+mj-ea"/>
                <a:cs typeface="+mj-cs"/>
              </a:rPr>
              <a:t>Data Science</a:t>
            </a:r>
            <a:br>
              <a:rPr lang="en-US" sz="4400" kern="1200" dirty="0">
                <a:solidFill>
                  <a:srgbClr val="FFFFFF"/>
                </a:solidFill>
                <a:latin typeface="+mj-lt"/>
                <a:ea typeface="+mj-ea"/>
                <a:cs typeface="+mj-cs"/>
              </a:rPr>
            </a:br>
            <a:r>
              <a:rPr lang="en-US" sz="4400" kern="1200" dirty="0">
                <a:solidFill>
                  <a:srgbClr val="FFFFFF"/>
                </a:solidFill>
                <a:latin typeface="+mj-lt"/>
                <a:ea typeface="+mj-ea"/>
                <a:cs typeface="+mj-cs"/>
              </a:rPr>
              <a:t>Capstone</a:t>
            </a:r>
            <a:r>
              <a:rPr lang="en-US" sz="4400" dirty="0">
                <a:solidFill>
                  <a:srgbClr val="FFFFFF"/>
                </a:solidFill>
              </a:rPr>
              <a:t> Project Overview</a:t>
            </a:r>
            <a:endParaRPr lang="en-US" sz="4400" kern="1200" dirty="0">
              <a:solidFill>
                <a:srgbClr val="FFFFFF"/>
              </a:solidFill>
              <a:latin typeface="+mj-lt"/>
              <a:ea typeface="+mj-ea"/>
              <a:cs typeface="+mj-cs"/>
            </a:endParaRP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Rectangle 3">
            <a:extLst>
              <a:ext uri="{FF2B5EF4-FFF2-40B4-BE49-F238E27FC236}">
                <a16:creationId xmlns:a16="http://schemas.microsoft.com/office/drawing/2014/main" id="{2309C52B-E3AC-7E42-B894-3A5FDBAF721C}"/>
              </a:ext>
            </a:extLst>
          </p:cNvPr>
          <p:cNvSpPr/>
          <p:nvPr/>
        </p:nvSpPr>
        <p:spPr>
          <a:xfrm>
            <a:off x="4281298" y="39977"/>
            <a:ext cx="7486864" cy="6498935"/>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b="1" i="0" u="none" strike="noStrike" dirty="0">
                <a:effectLst/>
              </a:rPr>
              <a:t>For the second week, the final deliverables of the project will be:</a:t>
            </a:r>
          </a:p>
          <a:p>
            <a:pPr marL="514350" lvl="1" indent="-285750">
              <a:lnSpc>
                <a:spcPct val="90000"/>
              </a:lnSpc>
              <a:spcAft>
                <a:spcPts val="600"/>
              </a:spcAft>
              <a:buFont typeface="Courier New" panose="02070309020205020404" pitchFamily="49" charset="0"/>
              <a:buChar char="o"/>
            </a:pPr>
            <a:r>
              <a:rPr lang="en-US" sz="1600" b="0" i="0" u="none" strike="noStrike" dirty="0">
                <a:effectLst/>
              </a:rPr>
              <a:t>A description of the problem and a discussion of the background. (</a:t>
            </a:r>
            <a:r>
              <a:rPr lang="en-US" sz="1600" b="1" i="0" u="none" strike="noStrike" dirty="0">
                <a:effectLst/>
              </a:rPr>
              <a:t>15 marks</a:t>
            </a:r>
            <a:r>
              <a:rPr lang="en-US" sz="1600" b="0" i="0" u="none" strike="noStrike" dirty="0">
                <a:effectLst/>
              </a:rPr>
              <a:t>)</a:t>
            </a:r>
          </a:p>
          <a:p>
            <a:pPr marL="514350" lvl="1" indent="-285750">
              <a:lnSpc>
                <a:spcPct val="90000"/>
              </a:lnSpc>
              <a:spcAft>
                <a:spcPts val="600"/>
              </a:spcAft>
              <a:buFont typeface="Courier New" panose="02070309020205020404" pitchFamily="49" charset="0"/>
              <a:buChar char="o"/>
            </a:pPr>
            <a:r>
              <a:rPr lang="en-US" sz="1600" b="0" i="0" u="none" strike="noStrike" dirty="0">
                <a:effectLst/>
              </a:rPr>
              <a:t>A description of the data and how it will be used to solve the problem. (</a:t>
            </a:r>
            <a:r>
              <a:rPr lang="en-US" sz="1600" b="1" i="0" u="none" strike="noStrike" dirty="0">
                <a:effectLst/>
              </a:rPr>
              <a:t>15 marks)</a:t>
            </a:r>
          </a:p>
          <a:p>
            <a:pPr marL="514350" lvl="1" indent="-285750">
              <a:lnSpc>
                <a:spcPct val="90000"/>
              </a:lnSpc>
              <a:spcAft>
                <a:spcPts val="600"/>
              </a:spcAft>
              <a:buFont typeface="Courier New" panose="02070309020205020404" pitchFamily="49" charset="0"/>
              <a:buChar char="o"/>
            </a:pPr>
            <a:endParaRPr lang="en-US" sz="1600" b="0" i="0" u="none" strike="noStrike" dirty="0">
              <a:effectLst/>
            </a:endParaRPr>
          </a:p>
          <a:p>
            <a:pPr indent="-228600">
              <a:lnSpc>
                <a:spcPct val="90000"/>
              </a:lnSpc>
              <a:spcAft>
                <a:spcPts val="600"/>
              </a:spcAft>
              <a:buFont typeface="Arial" panose="020B0604020202020204" pitchFamily="34" charset="0"/>
              <a:buChar char="•"/>
            </a:pPr>
            <a:r>
              <a:rPr lang="en-US" b="1" i="0" u="none" strike="noStrike" dirty="0">
                <a:effectLst/>
              </a:rPr>
              <a:t>For the second week, the final deliverables of the project will be:</a:t>
            </a:r>
          </a:p>
          <a:p>
            <a:pPr marL="514350" lvl="1" indent="-285750">
              <a:lnSpc>
                <a:spcPct val="90000"/>
              </a:lnSpc>
              <a:spcAft>
                <a:spcPts val="600"/>
              </a:spcAft>
              <a:buFont typeface="Courier New" panose="02070309020205020404" pitchFamily="49" charset="0"/>
              <a:buChar char="o"/>
            </a:pPr>
            <a:r>
              <a:rPr lang="en-US" sz="1600" b="0" i="0" u="none" strike="noStrike" dirty="0">
                <a:effectLst/>
              </a:rPr>
              <a:t>A link to your Notebook on your </a:t>
            </a:r>
            <a:r>
              <a:rPr lang="en-US" sz="1600" b="0" i="0" u="none" strike="noStrike" dirty="0" err="1">
                <a:effectLst/>
              </a:rPr>
              <a:t>Github</a:t>
            </a:r>
            <a:r>
              <a:rPr lang="en-US" sz="1600" b="0" i="0" u="none" strike="noStrike" dirty="0">
                <a:effectLst/>
              </a:rPr>
              <a:t> repository, showing your code. (</a:t>
            </a:r>
            <a:r>
              <a:rPr lang="en-US" sz="1600" b="1" i="0" u="none" strike="noStrike" dirty="0">
                <a:effectLst/>
              </a:rPr>
              <a:t>15 marks</a:t>
            </a:r>
            <a:r>
              <a:rPr lang="en-US" sz="1600" b="0" i="0" u="none" strike="noStrike" dirty="0">
                <a:effectLst/>
              </a:rPr>
              <a:t>)</a:t>
            </a:r>
          </a:p>
          <a:p>
            <a:pPr marL="514350" lvl="1" indent="-285750">
              <a:lnSpc>
                <a:spcPct val="90000"/>
              </a:lnSpc>
              <a:spcAft>
                <a:spcPts val="600"/>
              </a:spcAft>
              <a:buFont typeface="Courier New" panose="02070309020205020404" pitchFamily="49" charset="0"/>
              <a:buChar char="o"/>
            </a:pPr>
            <a:r>
              <a:rPr lang="en-US" sz="1600" b="0" i="0" u="none" strike="noStrike" dirty="0">
                <a:effectLst/>
              </a:rPr>
              <a:t>A full report consisting of all of the following components (</a:t>
            </a:r>
            <a:r>
              <a:rPr lang="en-US" sz="1600" b="1" i="0" u="none" strike="noStrike" dirty="0">
                <a:effectLst/>
              </a:rPr>
              <a:t>15 marks</a:t>
            </a:r>
            <a:r>
              <a:rPr lang="en-US" sz="1600" b="0" i="0" u="none" strike="noStrike" dirty="0">
                <a:effectLst/>
              </a:rPr>
              <a:t>):</a:t>
            </a:r>
          </a:p>
          <a:p>
            <a:pPr marL="1028700" lvl="2" indent="-342900">
              <a:lnSpc>
                <a:spcPct val="90000"/>
              </a:lnSpc>
              <a:spcAft>
                <a:spcPts val="600"/>
              </a:spcAft>
              <a:buFont typeface="+mj-lt"/>
              <a:buAutoNum type="arabicParenR"/>
            </a:pPr>
            <a:r>
              <a:rPr lang="en-US" sz="1400" dirty="0"/>
              <a:t>Introduction where you discuss the business problem and who would be interested in this project.</a:t>
            </a:r>
          </a:p>
          <a:p>
            <a:pPr marL="1028700" lvl="2" indent="-342900">
              <a:lnSpc>
                <a:spcPct val="90000"/>
              </a:lnSpc>
              <a:spcAft>
                <a:spcPts val="600"/>
              </a:spcAft>
              <a:buFont typeface="+mj-lt"/>
              <a:buAutoNum type="arabicParenR"/>
            </a:pPr>
            <a:r>
              <a:rPr lang="en-US" sz="1400" dirty="0"/>
              <a:t>Data where you describe the data that will be used to solve the problem and the source of the data.</a:t>
            </a:r>
          </a:p>
          <a:p>
            <a:pPr marL="1028700" lvl="2" indent="-342900">
              <a:lnSpc>
                <a:spcPct val="90000"/>
              </a:lnSpc>
              <a:spcAft>
                <a:spcPts val="600"/>
              </a:spcAft>
              <a:buFont typeface="+mj-lt"/>
              <a:buAutoNum type="arabicParenR"/>
            </a:pPr>
            <a:r>
              <a:rPr lang="en-US" sz="1400" dirty="0"/>
              <a:t>Methodology section which represents the main component of the report where you discuss and describe any exploratory data analysis that you did, any inferential statistical testing that you performed, if any, and what machine learnings were used and why.</a:t>
            </a:r>
          </a:p>
          <a:p>
            <a:pPr marL="1028700" lvl="2" indent="-342900">
              <a:lnSpc>
                <a:spcPct val="90000"/>
              </a:lnSpc>
              <a:spcAft>
                <a:spcPts val="600"/>
              </a:spcAft>
              <a:buFont typeface="+mj-lt"/>
              <a:buAutoNum type="arabicParenR"/>
            </a:pPr>
            <a:r>
              <a:rPr lang="en-US" sz="1400" dirty="0"/>
              <a:t>Results section whe</a:t>
            </a:r>
            <a:r>
              <a:rPr lang="en-US" sz="1600" b="0" i="0" u="none" strike="noStrike" dirty="0">
                <a:effectLst/>
              </a:rPr>
              <a:t>re you discuss the results.</a:t>
            </a:r>
          </a:p>
          <a:p>
            <a:pPr marL="1028700" lvl="2" indent="-342900">
              <a:lnSpc>
                <a:spcPct val="90000"/>
              </a:lnSpc>
              <a:spcAft>
                <a:spcPts val="600"/>
              </a:spcAft>
              <a:buFont typeface="+mj-lt"/>
              <a:buAutoNum type="arabicParenR"/>
            </a:pPr>
            <a:r>
              <a:rPr lang="en-US" sz="1400" dirty="0"/>
              <a:t>Discussion section where you discuss any observations you noted and any recommendations you can make based on the results.</a:t>
            </a:r>
          </a:p>
          <a:p>
            <a:pPr marL="1028700" lvl="2" indent="-342900">
              <a:lnSpc>
                <a:spcPct val="90000"/>
              </a:lnSpc>
              <a:spcAft>
                <a:spcPts val="600"/>
              </a:spcAft>
              <a:buFont typeface="+mj-lt"/>
              <a:buAutoNum type="arabicParenR"/>
            </a:pPr>
            <a:r>
              <a:rPr lang="en-US" sz="1400" dirty="0"/>
              <a:t>Conclusion section where you conclude the report</a:t>
            </a:r>
          </a:p>
          <a:p>
            <a:pPr marL="514350" lvl="1" indent="-285750">
              <a:lnSpc>
                <a:spcPct val="90000"/>
              </a:lnSpc>
              <a:spcAft>
                <a:spcPts val="600"/>
              </a:spcAft>
              <a:buFont typeface="Courier New" panose="02070309020205020404" pitchFamily="49" charset="0"/>
              <a:buChar char="o"/>
            </a:pPr>
            <a:r>
              <a:rPr lang="en-US" sz="1600" dirty="0"/>
              <a:t>Your choice of a presentation or blogpost. (10 marks)</a:t>
            </a:r>
          </a:p>
        </p:txBody>
      </p:sp>
    </p:spTree>
    <p:extLst>
      <p:ext uri="{BB962C8B-B14F-4D97-AF65-F5344CB8AC3E}">
        <p14:creationId xmlns:p14="http://schemas.microsoft.com/office/powerpoint/2010/main" val="3084699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5D9824-140D-514F-A0CA-6246FA19A229}"/>
              </a:ext>
            </a:extLst>
          </p:cNvPr>
          <p:cNvSpPr>
            <a:spLocks noGrp="1"/>
          </p:cNvSpPr>
          <p:nvPr>
            <p:ph type="title"/>
          </p:nvPr>
        </p:nvSpPr>
        <p:spPr>
          <a:xfrm>
            <a:off x="406759" y="1153571"/>
            <a:ext cx="3200400" cy="4461163"/>
          </a:xfrm>
        </p:spPr>
        <p:txBody>
          <a:bodyPr>
            <a:normAutofit/>
          </a:bodyPr>
          <a:lstStyle/>
          <a:p>
            <a:r>
              <a:rPr lang="en-US" dirty="0">
                <a:solidFill>
                  <a:srgbClr val="FFFFFF"/>
                </a:solidFill>
              </a:rPr>
              <a:t>Framing the problem:</a:t>
            </a:r>
            <a:br>
              <a:rPr lang="en-US" dirty="0">
                <a:solidFill>
                  <a:srgbClr val="FFFFFF"/>
                </a:solidFill>
              </a:rPr>
            </a:br>
            <a:r>
              <a:rPr lang="en-US" dirty="0">
                <a:solidFill>
                  <a:srgbClr val="FFFFFF"/>
                </a:solidFill>
              </a:rPr>
              <a:t>Background Information</a:t>
            </a:r>
            <a:br>
              <a:rPr lang="en-US" dirty="0">
                <a:solidFill>
                  <a:srgbClr val="FFFFFF"/>
                </a:solidFill>
              </a:rPr>
            </a:br>
            <a:endParaRPr lang="en-US"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5815652-7CB8-044F-8DB3-E985EFFD6846}"/>
              </a:ext>
            </a:extLst>
          </p:cNvPr>
          <p:cNvSpPr>
            <a:spLocks noGrp="1"/>
          </p:cNvSpPr>
          <p:nvPr>
            <p:ph idx="1"/>
          </p:nvPr>
        </p:nvSpPr>
        <p:spPr>
          <a:xfrm>
            <a:off x="4418646" y="520380"/>
            <a:ext cx="6970844" cy="5727543"/>
          </a:xfrm>
        </p:spPr>
        <p:txBody>
          <a:bodyPr anchor="ctr">
            <a:normAutofit lnSpcReduction="10000"/>
          </a:bodyPr>
          <a:lstStyle/>
          <a:p>
            <a:pPr marL="0" indent="0">
              <a:buNone/>
            </a:pPr>
            <a:r>
              <a:rPr lang="en-US" sz="3200" u="sng" dirty="0"/>
              <a:t>A Changing Healthcare Landscape:</a:t>
            </a:r>
          </a:p>
          <a:p>
            <a:pPr marL="0" indent="0">
              <a:buNone/>
            </a:pPr>
            <a:endParaRPr lang="en-US" sz="1000" u="sng" dirty="0"/>
          </a:p>
          <a:p>
            <a:pPr marL="11113" lvl="1" indent="0">
              <a:buNone/>
            </a:pPr>
            <a:r>
              <a:rPr lang="en-US" sz="2000" dirty="0"/>
              <a:t>Healthcare delivery models are undergoing substantial changes given evolving reimbursement structures.  As part of this process, patients are increasingly responsible for making financial decisions about their own health care as ever larger portions of healthcare costs are now the responsibility of the individual patient.   Consequently, individuals seeking health services are acting more and more like consumers of other types of goods and services, particularly when it comes to drivers such as quality and convenience. </a:t>
            </a:r>
          </a:p>
          <a:p>
            <a:pPr marL="11113" lvl="1" indent="0">
              <a:buNone/>
            </a:pPr>
            <a:r>
              <a:rPr lang="en-US" sz="2000" dirty="0"/>
              <a:t>To meet the demands of savvy health consumers, in the past decade there has been a precipitous rise in so-called “doc-in-a-box” clinics and urgent-care centers which operate differently than either the traditional physician office or the acute-care hospital emergency room. </a:t>
            </a:r>
          </a:p>
          <a:p>
            <a:pPr marL="11113" lvl="1" indent="0">
              <a:buNone/>
            </a:pPr>
            <a:r>
              <a:rPr lang="en-US" sz="2000" dirty="0"/>
              <a:t>Layered atop this discussion are differences in medical care access between the current US system - a mesh of private/employer insurance and government pay (Medicare and Medicaid) – and the Canadian single-payer approach. </a:t>
            </a:r>
          </a:p>
        </p:txBody>
      </p:sp>
    </p:spTree>
    <p:extLst>
      <p:ext uri="{BB962C8B-B14F-4D97-AF65-F5344CB8AC3E}">
        <p14:creationId xmlns:p14="http://schemas.microsoft.com/office/powerpoint/2010/main" val="520428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B1F203-FE5F-D348-991A-220672A62D27}"/>
              </a:ext>
            </a:extLst>
          </p:cNvPr>
          <p:cNvSpPr>
            <a:spLocks noGrp="1"/>
          </p:cNvSpPr>
          <p:nvPr>
            <p:ph type="ctrTitle"/>
          </p:nvPr>
        </p:nvSpPr>
        <p:spPr>
          <a:xfrm>
            <a:off x="270456" y="888642"/>
            <a:ext cx="3616778" cy="4726093"/>
          </a:xfrm>
        </p:spPr>
        <p:txBody>
          <a:bodyPr vert="horz" lIns="91440" tIns="45720" rIns="91440" bIns="45720" rtlCol="0" anchor="ctr">
            <a:normAutofit/>
          </a:bodyPr>
          <a:lstStyle/>
          <a:p>
            <a:pPr algn="l"/>
            <a:r>
              <a:rPr lang="en-US" sz="4400" dirty="0">
                <a:solidFill>
                  <a:srgbClr val="FFFFFF"/>
                </a:solidFill>
              </a:rPr>
              <a:t>Problem Statement</a:t>
            </a:r>
            <a:endParaRPr lang="en-US" sz="4400" kern="1200" dirty="0">
              <a:solidFill>
                <a:srgbClr val="FFFFFF"/>
              </a:solidFill>
              <a:latin typeface="+mj-lt"/>
              <a:ea typeface="+mj-ea"/>
              <a:cs typeface="+mj-cs"/>
            </a:endParaRP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 name="Content Placeholder 2">
            <a:extLst>
              <a:ext uri="{FF2B5EF4-FFF2-40B4-BE49-F238E27FC236}">
                <a16:creationId xmlns:a16="http://schemas.microsoft.com/office/drawing/2014/main" id="{BDA85BC6-E336-0545-8333-9B8765842F24}"/>
              </a:ext>
            </a:extLst>
          </p:cNvPr>
          <p:cNvSpPr txBox="1">
            <a:spLocks/>
          </p:cNvSpPr>
          <p:nvPr/>
        </p:nvSpPr>
        <p:spPr>
          <a:xfrm>
            <a:off x="4588673" y="454699"/>
            <a:ext cx="6872114" cy="5948602"/>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u="sng" dirty="0"/>
              <a:t>Problem Statement:</a:t>
            </a:r>
          </a:p>
          <a:p>
            <a:pPr algn="l"/>
            <a:endParaRPr lang="en-US" sz="1000" u="sng" dirty="0"/>
          </a:p>
          <a:p>
            <a:pPr algn="l"/>
            <a:r>
              <a:rPr lang="en-US" sz="2000" dirty="0"/>
              <a:t>This project will attempt to provide some information about the density of minute-clinic/urgent care between an American city and a physically proximate Canadian city – Seattle Washington and Vancouver, British Columbia.  Both cities are in the “Pacific Northwest” region of North America., and have comparable overall population sizes (754,000 and 675,000 in city and 3.5 million and 2.5 million in the greater metro areas, respectively).</a:t>
            </a:r>
          </a:p>
          <a:p>
            <a:pPr algn="l"/>
            <a:endParaRPr lang="en-US" sz="800" dirty="0"/>
          </a:p>
          <a:p>
            <a:pPr algn="l"/>
            <a:r>
              <a:rPr lang="en-US" sz="2000" dirty="0"/>
              <a:t> </a:t>
            </a:r>
            <a:r>
              <a:rPr lang="en-US" sz="3200" u="sng" dirty="0"/>
              <a:t>The Analysis:</a:t>
            </a:r>
            <a:endParaRPr lang="en-US" sz="2000" dirty="0"/>
          </a:p>
          <a:p>
            <a:pPr algn="l"/>
            <a:r>
              <a:rPr lang="en-US" sz="2000" dirty="0"/>
              <a:t>Utilize the Foursquare API to create a visualization of ”urgent care” locations within the city limits of Seattle, WA and Vancouver BC and gain some possible insights into difference in care delivery from such locations between the two cities.</a:t>
            </a:r>
          </a:p>
          <a:p>
            <a:pPr algn="l"/>
            <a:endParaRPr lang="en-US" sz="2000" dirty="0"/>
          </a:p>
        </p:txBody>
      </p:sp>
    </p:spTree>
    <p:extLst>
      <p:ext uri="{BB962C8B-B14F-4D97-AF65-F5344CB8AC3E}">
        <p14:creationId xmlns:p14="http://schemas.microsoft.com/office/powerpoint/2010/main" val="3899625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B1F203-FE5F-D348-991A-220672A62D27}"/>
              </a:ext>
            </a:extLst>
          </p:cNvPr>
          <p:cNvSpPr>
            <a:spLocks noGrp="1"/>
          </p:cNvSpPr>
          <p:nvPr>
            <p:ph type="ctrTitle"/>
          </p:nvPr>
        </p:nvSpPr>
        <p:spPr>
          <a:xfrm>
            <a:off x="270456" y="888642"/>
            <a:ext cx="3616778" cy="4726093"/>
          </a:xfrm>
        </p:spPr>
        <p:txBody>
          <a:bodyPr vert="horz" lIns="91440" tIns="45720" rIns="91440" bIns="45720" rtlCol="0" anchor="ctr">
            <a:normAutofit/>
          </a:bodyPr>
          <a:lstStyle/>
          <a:p>
            <a:pPr algn="l"/>
            <a:r>
              <a:rPr lang="en-US" sz="4400" dirty="0">
                <a:solidFill>
                  <a:srgbClr val="FFFFFF"/>
                </a:solidFill>
              </a:rPr>
              <a:t>Data Discussion</a:t>
            </a:r>
            <a:endParaRPr lang="en-US" sz="4400" kern="1200" dirty="0">
              <a:solidFill>
                <a:srgbClr val="FFFFFF"/>
              </a:solidFill>
              <a:latin typeface="+mj-lt"/>
              <a:ea typeface="+mj-ea"/>
              <a:cs typeface="+mj-cs"/>
            </a:endParaRP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 name="Content Placeholder 2">
            <a:extLst>
              <a:ext uri="{FF2B5EF4-FFF2-40B4-BE49-F238E27FC236}">
                <a16:creationId xmlns:a16="http://schemas.microsoft.com/office/drawing/2014/main" id="{BDA85BC6-E336-0545-8333-9B8765842F24}"/>
              </a:ext>
            </a:extLst>
          </p:cNvPr>
          <p:cNvSpPr txBox="1">
            <a:spLocks/>
          </p:cNvSpPr>
          <p:nvPr/>
        </p:nvSpPr>
        <p:spPr>
          <a:xfrm>
            <a:off x="4588673" y="454699"/>
            <a:ext cx="6872114" cy="5948602"/>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u="sng" dirty="0"/>
              <a:t>Data Details:</a:t>
            </a:r>
          </a:p>
          <a:p>
            <a:pPr marL="342900" indent="-342900" algn="l">
              <a:buFont typeface="Arial" panose="020B0604020202020204" pitchFamily="34" charset="0"/>
              <a:buChar char="•"/>
            </a:pPr>
            <a:r>
              <a:rPr lang="en-US" sz="2000" dirty="0"/>
              <a:t>Using Foursquare, the data for this project will use a combination of three elements for the filter description:</a:t>
            </a:r>
          </a:p>
          <a:p>
            <a:pPr marL="800100" lvl="1" indent="-342900" algn="l">
              <a:buFont typeface="Courier New" panose="02070309020205020404" pitchFamily="49" charset="0"/>
              <a:buChar char="o"/>
            </a:pPr>
            <a:r>
              <a:rPr lang="en-US" sz="1600" dirty="0"/>
              <a:t>“Urgent care”</a:t>
            </a:r>
          </a:p>
          <a:p>
            <a:pPr marL="800100" lvl="1" indent="-342900" algn="l">
              <a:buFont typeface="Courier New" panose="02070309020205020404" pitchFamily="49" charset="0"/>
              <a:buChar char="o"/>
            </a:pPr>
            <a:r>
              <a:rPr lang="en-US" sz="1600" dirty="0"/>
              <a:t>And “Medical clinic”</a:t>
            </a:r>
          </a:p>
          <a:p>
            <a:pPr marL="800100" lvl="1" indent="-342900" algn="l">
              <a:buFont typeface="Courier New" panose="02070309020205020404" pitchFamily="49" charset="0"/>
              <a:buChar char="o"/>
            </a:pPr>
            <a:r>
              <a:rPr lang="en-US" sz="1600" dirty="0"/>
              <a:t>And NOT “Hospital”</a:t>
            </a:r>
          </a:p>
          <a:p>
            <a:pPr marL="800100" lvl="1" indent="-342900" algn="l">
              <a:buFont typeface="Courier New" panose="02070309020205020404" pitchFamily="49" charset="0"/>
              <a:buChar char="o"/>
            </a:pPr>
            <a:endParaRPr lang="en-US" sz="1600" dirty="0"/>
          </a:p>
          <a:p>
            <a:pPr marL="342900" indent="-342900" algn="l">
              <a:buFont typeface="Arial" panose="020B0604020202020204" pitchFamily="34" charset="0"/>
              <a:buChar char="•"/>
            </a:pPr>
            <a:r>
              <a:rPr lang="en-US" sz="2000" dirty="0"/>
              <a:t>Although the intent of this combination of filter keywords is to identify the types of healthcare delivery locations that are not stand-alone physician offices nor full-acute care hospital facilities, the result set could still be either too narrow or too broad given the great variation in care delivery.  Nevertheless, this keyword combination should provide an adequate sample for the purposes of this data science project. </a:t>
            </a:r>
          </a:p>
          <a:p>
            <a:pPr marL="342900" indent="-342900" algn="l">
              <a:buFont typeface="Arial" panose="020B0604020202020204" pitchFamily="34" charset="0"/>
              <a:buChar char="•"/>
            </a:pPr>
            <a:r>
              <a:rPr lang="en-US" sz="2000" dirty="0"/>
              <a:t>The Folium package will then be used to provide a mapping which will provide a visual representation of the overall density of such health </a:t>
            </a:r>
            <a:r>
              <a:rPr lang="en-US" sz="2000"/>
              <a:t>provider locations.</a:t>
            </a:r>
            <a:endParaRPr lang="en-US" sz="2000" dirty="0"/>
          </a:p>
          <a:p>
            <a:pPr algn="l"/>
            <a:endParaRPr lang="en-US" sz="2000" dirty="0"/>
          </a:p>
        </p:txBody>
      </p:sp>
    </p:spTree>
    <p:extLst>
      <p:ext uri="{BB962C8B-B14F-4D97-AF65-F5344CB8AC3E}">
        <p14:creationId xmlns:p14="http://schemas.microsoft.com/office/powerpoint/2010/main" val="17147293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668</Words>
  <Application>Microsoft Macintosh PowerPoint</Application>
  <PresentationFormat>Widescreen</PresentationFormat>
  <Paragraphs>37</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Courier New</vt:lpstr>
      <vt:lpstr>Office Theme</vt:lpstr>
      <vt:lpstr>Applied  Data Science Capstone Project Overview</vt:lpstr>
      <vt:lpstr>Framing the problem: Background Information </vt:lpstr>
      <vt:lpstr>Problem Statement</vt:lpstr>
      <vt:lpstr>Data 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Data Science Capstone Project Overview</dc:title>
  <dc:creator>Jeffrey Guest</dc:creator>
  <cp:lastModifiedBy>Jeffrey Guest</cp:lastModifiedBy>
  <cp:revision>11</cp:revision>
  <dcterms:created xsi:type="dcterms:W3CDTF">2020-06-18T22:13:02Z</dcterms:created>
  <dcterms:modified xsi:type="dcterms:W3CDTF">2020-06-19T00:05:18Z</dcterms:modified>
</cp:coreProperties>
</file>