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6" r:id="rId2"/>
    <p:sldId id="256" r:id="rId3"/>
    <p:sldId id="257" r:id="rId4"/>
    <p:sldId id="260" r:id="rId5"/>
    <p:sldId id="258" r:id="rId6"/>
    <p:sldId id="259" r:id="rId7"/>
    <p:sldId id="262" r:id="rId8"/>
    <p:sldId id="267" r:id="rId9"/>
    <p:sldId id="268" r:id="rId10"/>
    <p:sldId id="269" r:id="rId11"/>
    <p:sldId id="271" r:id="rId12"/>
    <p:sldId id="270" r:id="rId13"/>
    <p:sldId id="263" r:id="rId14"/>
    <p:sldId id="27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46354-04BF-FA44-A1D0-1CC1783C2DC4}" v="5" dt="2020-06-18T23:45:32.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snapToObjects="1">
      <p:cViewPr varScale="1">
        <p:scale>
          <a:sx n="102" d="100"/>
          <a:sy n="102" d="100"/>
        </p:scale>
        <p:origin x="192"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966B3-1F89-B04D-B830-1F67E6C6AD6C}" type="datetimeFigureOut">
              <a:rPr lang="en-US" smtClean="0"/>
              <a:t>6/27/20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A716A-AE49-5D4F-902B-001F12F94711}" type="slidenum">
              <a:rPr lang="en-US" smtClean="0"/>
              <a:t>‹#›</a:t>
            </a:fld>
            <a:endParaRPr lang="en-US"/>
          </a:p>
        </p:txBody>
      </p:sp>
    </p:spTree>
    <p:extLst>
      <p:ext uri="{BB962C8B-B14F-4D97-AF65-F5344CB8AC3E}">
        <p14:creationId xmlns:p14="http://schemas.microsoft.com/office/powerpoint/2010/main" val="424097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A716A-AE49-5D4F-902B-001F12F94711}" type="slidenum">
              <a:rPr lang="en-US" smtClean="0"/>
              <a:t>3</a:t>
            </a:fld>
            <a:endParaRPr lang="en-US"/>
          </a:p>
        </p:txBody>
      </p:sp>
    </p:spTree>
    <p:extLst>
      <p:ext uri="{BB962C8B-B14F-4D97-AF65-F5344CB8AC3E}">
        <p14:creationId xmlns:p14="http://schemas.microsoft.com/office/powerpoint/2010/main" val="378732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F728-043B-724D-9DD8-4C6458FB0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0CD9F-EDE9-7E4C-A48B-9F21DC2DD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780C6D-27EF-3A4A-8C02-FE059044A199}"/>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E5740265-1F9A-A940-9C54-D7E457D8D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883FC-06C5-EE43-84CE-F5A1C8CB5D80}"/>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51630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61B0-0FF6-DF46-8E57-0CB7CF6DC6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2639E9-8AA9-EA4C-9A5F-13C3784F2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44FB3-1650-7B46-82F9-956B1DBB5924}"/>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1522B886-92D6-2C49-89B4-9C07858F0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19230-E795-2E41-A96A-32C8F3824951}"/>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55568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67920-3045-3141-AA45-6CADBA70C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1B83A-8344-6E43-A94B-ADF5B9C359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D0D01-A9F7-5F44-8FDE-43399FB214B8}"/>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3C81C128-BA28-BC44-8D3D-B773E2F72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D42E-CE4E-414C-BC8F-C46CF525DC62}"/>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83100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C563-F922-8946-8D4C-CFB9C544C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49C4-FBC3-5142-B799-D53F2D751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019CE-7C09-6548-B319-E7FF1147D6B9}"/>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E0DC4A82-A2E4-C847-B9E7-09F9CFF0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A54B2-6F3D-F74B-B645-644922654657}"/>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20489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DAA1-42BB-3543-82D2-9384B6366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378B8D-296D-3A41-89BE-EB9B1C85B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8DC68-E936-C141-81C6-C462A04082DB}"/>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A4A2B5E0-912A-F147-94A6-DEAB2CDD7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35F3F-B7CE-5A40-A7A7-5680B08BD370}"/>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3899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DDFA-AC94-1444-A060-FE534A01D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87481-3A66-874D-AC21-1BD201455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8A943-4FEA-C942-9163-603BD5C35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4272C-574A-CD40-A3EC-E235B2E7744C}"/>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6" name="Footer Placeholder 5">
            <a:extLst>
              <a:ext uri="{FF2B5EF4-FFF2-40B4-BE49-F238E27FC236}">
                <a16:creationId xmlns:a16="http://schemas.microsoft.com/office/drawing/2014/main" id="{4C44FCDB-AF8D-9C4A-AAAC-C8BA35B87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276A6-2B1F-674A-9C7C-C92B6E306C4F}"/>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6387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E7FF-A71D-7044-865F-A7A3F256E1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A6DCCF-C31E-F24B-91F3-31D3DD511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DE49B-1CCB-8849-9124-D24E6087D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9F8EC-43D3-2443-92DF-FB07FCD79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D1BDF-3F4E-B746-920F-0F37BB3AA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7D2B4-659F-3F48-8C6E-0FD92037D4A0}"/>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8" name="Footer Placeholder 7">
            <a:extLst>
              <a:ext uri="{FF2B5EF4-FFF2-40B4-BE49-F238E27FC236}">
                <a16:creationId xmlns:a16="http://schemas.microsoft.com/office/drawing/2014/main" id="{A3B5E511-03C1-D243-B4EF-C47C0B46C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12AA0-6B57-634E-B282-0359FF2F334E}"/>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6413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445-6E87-0D45-8739-E71D7BBE6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9829E-9117-A647-851A-E92A4E3DEF43}"/>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4" name="Footer Placeholder 3">
            <a:extLst>
              <a:ext uri="{FF2B5EF4-FFF2-40B4-BE49-F238E27FC236}">
                <a16:creationId xmlns:a16="http://schemas.microsoft.com/office/drawing/2014/main" id="{4BFF9F6C-9BC4-6042-BAAF-61DD34AA6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B143CA-7A25-9D4B-8B20-5B21B54E02C3}"/>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6909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58E1C-16D4-A54F-B511-869DA39D684F}"/>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3" name="Footer Placeholder 2">
            <a:extLst>
              <a:ext uri="{FF2B5EF4-FFF2-40B4-BE49-F238E27FC236}">
                <a16:creationId xmlns:a16="http://schemas.microsoft.com/office/drawing/2014/main" id="{DE672F7F-D329-B147-A967-1CCEF03B8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871417-26B1-E641-9786-D9EB00FD86AC}"/>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134636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906-D2F7-3E41-AC13-DC13D6023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7D7503-7897-DE45-84C5-5EA5F9591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CD7F5-FBB5-7F41-9DD3-5373A7F5E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21FA-CBE0-4347-BF0B-BA35DB5F31F4}"/>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6" name="Footer Placeholder 5">
            <a:extLst>
              <a:ext uri="{FF2B5EF4-FFF2-40B4-BE49-F238E27FC236}">
                <a16:creationId xmlns:a16="http://schemas.microsoft.com/office/drawing/2014/main" id="{1BA0EEE4-0F6D-0143-AAB6-D109CB00F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C6059-A8D7-1644-8B77-76C8253E7F2C}"/>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33801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7F92-D3D8-2346-8234-7D0E44C26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164900-23B7-0648-AC5E-BF1B68BAE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979A1-D4A9-2146-856E-FABF72E20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0A6D7-6278-C94E-BD50-6BABB20A39B0}"/>
              </a:ext>
            </a:extLst>
          </p:cNvPr>
          <p:cNvSpPr>
            <a:spLocks noGrp="1"/>
          </p:cNvSpPr>
          <p:nvPr>
            <p:ph type="dt" sz="half" idx="10"/>
          </p:nvPr>
        </p:nvSpPr>
        <p:spPr/>
        <p:txBody>
          <a:bodyPr/>
          <a:lstStyle/>
          <a:p>
            <a:fld id="{27924A03-942B-AB44-B94B-7F68B13C296F}" type="datetimeFigureOut">
              <a:rPr lang="en-US" smtClean="0"/>
              <a:t>6/27/20</a:t>
            </a:fld>
            <a:endParaRPr lang="en-US"/>
          </a:p>
        </p:txBody>
      </p:sp>
      <p:sp>
        <p:nvSpPr>
          <p:cNvPr id="6" name="Footer Placeholder 5">
            <a:extLst>
              <a:ext uri="{FF2B5EF4-FFF2-40B4-BE49-F238E27FC236}">
                <a16:creationId xmlns:a16="http://schemas.microsoft.com/office/drawing/2014/main" id="{F6562E83-7183-E541-BA92-EB1869F35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9C4E4-6717-E142-BA63-6B76FD46A913}"/>
              </a:ext>
            </a:extLst>
          </p:cNvPr>
          <p:cNvSpPr>
            <a:spLocks noGrp="1"/>
          </p:cNvSpPr>
          <p:nvPr>
            <p:ph type="sldNum" sz="quarter" idx="12"/>
          </p:nvPr>
        </p:nvSpPr>
        <p:spPr/>
        <p:txBody>
          <a:bodyPr/>
          <a:lstStyle/>
          <a:p>
            <a:fld id="{152DED66-2672-B342-8658-4DED28E3C775}" type="slidenum">
              <a:rPr lang="en-US" smtClean="0"/>
              <a:t>‹#›</a:t>
            </a:fld>
            <a:endParaRPr lang="en-US"/>
          </a:p>
        </p:txBody>
      </p:sp>
    </p:spTree>
    <p:extLst>
      <p:ext uri="{BB962C8B-B14F-4D97-AF65-F5344CB8AC3E}">
        <p14:creationId xmlns:p14="http://schemas.microsoft.com/office/powerpoint/2010/main" val="295549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09C43-149E-F74E-B77B-8EC76B23B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5F2F9-E66E-7D47-96F9-FA0EBDCEE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5834-178F-284C-B40B-FE0CE6B03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24A03-942B-AB44-B94B-7F68B13C296F}" type="datetimeFigureOut">
              <a:rPr lang="en-US" smtClean="0"/>
              <a:t>6/27/20</a:t>
            </a:fld>
            <a:endParaRPr lang="en-US"/>
          </a:p>
        </p:txBody>
      </p:sp>
      <p:sp>
        <p:nvSpPr>
          <p:cNvPr id="5" name="Footer Placeholder 4">
            <a:extLst>
              <a:ext uri="{FF2B5EF4-FFF2-40B4-BE49-F238E27FC236}">
                <a16:creationId xmlns:a16="http://schemas.microsoft.com/office/drawing/2014/main" id="{08C83235-0B93-0642-A776-48AE91A4D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3E6A7-47A8-F54C-80FF-C0C18BDC1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DED66-2672-B342-8658-4DED28E3C775}" type="slidenum">
              <a:rPr lang="en-US" smtClean="0"/>
              <a:t>‹#›</a:t>
            </a:fld>
            <a:endParaRPr lang="en-US"/>
          </a:p>
        </p:txBody>
      </p:sp>
    </p:spTree>
    <p:extLst>
      <p:ext uri="{BB962C8B-B14F-4D97-AF65-F5344CB8AC3E}">
        <p14:creationId xmlns:p14="http://schemas.microsoft.com/office/powerpoint/2010/main" val="412251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Applied </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Data Science</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Capstone</a:t>
            </a:r>
            <a:r>
              <a:rPr lang="en-US" sz="4400" dirty="0">
                <a:solidFill>
                  <a:srgbClr val="FFFFFF"/>
                </a:solidFill>
              </a:rPr>
              <a:t> Project</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2309C52B-E3AC-7E42-B894-3A5FDBAF721C}"/>
              </a:ext>
            </a:extLst>
          </p:cNvPr>
          <p:cNvSpPr/>
          <p:nvPr/>
        </p:nvSpPr>
        <p:spPr>
          <a:xfrm>
            <a:off x="4281298" y="39977"/>
            <a:ext cx="7486864" cy="6498935"/>
          </a:xfrm>
          <a:prstGeom prst="rect">
            <a:avLst/>
          </a:prstGeom>
        </p:spPr>
        <p:txBody>
          <a:bodyPr vert="horz" lIns="91440" tIns="45720" rIns="91440" bIns="45720" rtlCol="0" anchor="ctr">
            <a:normAutofit/>
          </a:bodyPr>
          <a:lstStyle/>
          <a:p>
            <a:pPr algn="ctr">
              <a:lnSpc>
                <a:spcPct val="90000"/>
              </a:lnSpc>
              <a:spcAft>
                <a:spcPts val="600"/>
              </a:spcAft>
            </a:pPr>
            <a:r>
              <a:rPr lang="en-US" sz="3600" b="1" dirty="0"/>
              <a:t>An Analysis of Healthcare</a:t>
            </a:r>
          </a:p>
          <a:p>
            <a:pPr algn="ctr">
              <a:lnSpc>
                <a:spcPct val="90000"/>
              </a:lnSpc>
              <a:spcAft>
                <a:spcPts val="600"/>
              </a:spcAft>
            </a:pPr>
            <a:r>
              <a:rPr lang="en-US" sz="3600" b="1" dirty="0"/>
              <a:t>In the City of Seattle, Washington</a:t>
            </a:r>
          </a:p>
          <a:p>
            <a:pPr algn="ctr">
              <a:lnSpc>
                <a:spcPct val="90000"/>
              </a:lnSpc>
              <a:spcAft>
                <a:spcPts val="600"/>
              </a:spcAft>
            </a:pPr>
            <a:endParaRPr lang="en-US" sz="3600" b="1" dirty="0"/>
          </a:p>
          <a:p>
            <a:pPr algn="ctr">
              <a:lnSpc>
                <a:spcPct val="90000"/>
              </a:lnSpc>
              <a:spcAft>
                <a:spcPts val="600"/>
              </a:spcAft>
            </a:pPr>
            <a:r>
              <a:rPr lang="en-US" sz="2800" b="1" dirty="0"/>
              <a:t>Jeffrey Guest</a:t>
            </a:r>
          </a:p>
          <a:p>
            <a:pPr algn="ctr">
              <a:lnSpc>
                <a:spcPct val="90000"/>
              </a:lnSpc>
              <a:spcAft>
                <a:spcPts val="600"/>
              </a:spcAft>
            </a:pPr>
            <a:r>
              <a:rPr lang="en-US" sz="2800" b="1" dirty="0"/>
              <a:t>June 27, 2020</a:t>
            </a:r>
          </a:p>
        </p:txBody>
      </p:sp>
    </p:spTree>
    <p:extLst>
      <p:ext uri="{BB962C8B-B14F-4D97-AF65-F5344CB8AC3E}">
        <p14:creationId xmlns:p14="http://schemas.microsoft.com/office/powerpoint/2010/main" val="226067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Project Methodology</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434680" y="565258"/>
            <a:ext cx="7132459" cy="594860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600" dirty="0"/>
              <a:t>Washington State  - </a:t>
            </a:r>
            <a:br>
              <a:rPr lang="en-US" sz="3600" dirty="0"/>
            </a:br>
            <a:r>
              <a:rPr lang="en-US" sz="3600" dirty="0"/>
              <a:t>Department of Health Data:</a:t>
            </a:r>
          </a:p>
          <a:p>
            <a:pPr marL="914400" lvl="1" indent="-457200" algn="l">
              <a:buFont typeface="Courier New" panose="02070309020205020404" pitchFamily="49" charset="0"/>
              <a:buChar char="o"/>
            </a:pPr>
            <a:r>
              <a:rPr lang="en-US" sz="2400" dirty="0"/>
              <a:t>Discharges by Payor and key census data</a:t>
            </a:r>
          </a:p>
          <a:p>
            <a:pPr marL="914400" lvl="1" indent="-457200" algn="l">
              <a:buFont typeface="Courier New" panose="02070309020205020404" pitchFamily="49" charset="0"/>
              <a:buChar char="o"/>
            </a:pPr>
            <a:r>
              <a:rPr lang="en-US" sz="2400" dirty="0"/>
              <a:t>2019 Calendar year</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graphicFrame>
        <p:nvGraphicFramePr>
          <p:cNvPr id="3" name="Table 2">
            <a:extLst>
              <a:ext uri="{FF2B5EF4-FFF2-40B4-BE49-F238E27FC236}">
                <a16:creationId xmlns:a16="http://schemas.microsoft.com/office/drawing/2014/main" id="{F5385313-A308-5A45-B966-F6C250A0F7F7}"/>
              </a:ext>
            </a:extLst>
          </p:cNvPr>
          <p:cNvGraphicFramePr>
            <a:graphicFrameLocks noGrp="1"/>
          </p:cNvGraphicFramePr>
          <p:nvPr>
            <p:extLst>
              <p:ext uri="{D42A27DB-BD31-4B8C-83A1-F6EECF244321}">
                <p14:modId xmlns:p14="http://schemas.microsoft.com/office/powerpoint/2010/main" val="363074091"/>
              </p:ext>
            </p:extLst>
          </p:nvPr>
        </p:nvGraphicFramePr>
        <p:xfrm>
          <a:off x="5027767" y="2585146"/>
          <a:ext cx="5946284" cy="3824098"/>
        </p:xfrm>
        <a:graphic>
          <a:graphicData uri="http://schemas.openxmlformats.org/drawingml/2006/table">
            <a:tbl>
              <a:tblPr firstRow="1" firstCol="1" bandRow="1">
                <a:tableStyleId>{5C22544A-7EE6-4342-B048-85BDC9FD1C3A}</a:tableStyleId>
              </a:tblPr>
              <a:tblGrid>
                <a:gridCol w="1787415">
                  <a:extLst>
                    <a:ext uri="{9D8B030D-6E8A-4147-A177-3AD203B41FA5}">
                      <a16:colId xmlns:a16="http://schemas.microsoft.com/office/drawing/2014/main" val="2858550371"/>
                    </a:ext>
                  </a:extLst>
                </a:gridCol>
                <a:gridCol w="4158869">
                  <a:extLst>
                    <a:ext uri="{9D8B030D-6E8A-4147-A177-3AD203B41FA5}">
                      <a16:colId xmlns:a16="http://schemas.microsoft.com/office/drawing/2014/main" val="3461014358"/>
                    </a:ext>
                  </a:extLst>
                </a:gridCol>
              </a:tblGrid>
              <a:tr h="180960">
                <a:tc>
                  <a:txBody>
                    <a:bodyPr/>
                    <a:lstStyle/>
                    <a:p>
                      <a:pPr marL="0" marR="0">
                        <a:spcBef>
                          <a:spcPts val="0"/>
                        </a:spcBef>
                        <a:spcAft>
                          <a:spcPts val="0"/>
                        </a:spcAft>
                      </a:pPr>
                      <a:r>
                        <a:rPr lang="en-US" sz="1000" u="sng">
                          <a:effectLst/>
                        </a:rPr>
                        <a:t>Fields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u="sng">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584123"/>
                  </a:ext>
                </a:extLst>
              </a:tr>
              <a:tr h="747777">
                <a:tc>
                  <a:txBody>
                    <a:bodyPr/>
                    <a:lstStyle/>
                    <a:p>
                      <a:pPr marL="0" marR="0">
                        <a:spcBef>
                          <a:spcPts val="0"/>
                        </a:spcBef>
                        <a:spcAft>
                          <a:spcPts val="0"/>
                        </a:spcAft>
                      </a:pPr>
                      <a:r>
                        <a:rPr lang="en-US" sz="1000" dirty="0" err="1">
                          <a:effectLst/>
                        </a:rPr>
                        <a:t>Hospital_name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rPr>
                        <a:t>Name of the facility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3162021"/>
                  </a:ext>
                </a:extLst>
              </a:tr>
              <a:tr h="180960">
                <a:tc>
                  <a:txBody>
                    <a:bodyPr/>
                    <a:lstStyle/>
                    <a:p>
                      <a:pPr marL="0" marR="0">
                        <a:spcBef>
                          <a:spcPts val="0"/>
                        </a:spcBef>
                        <a:spcAft>
                          <a:spcPts val="0"/>
                        </a:spcAft>
                      </a:pPr>
                      <a:r>
                        <a:rPr lang="en-US" sz="1000">
                          <a:effectLst/>
                        </a:rPr>
                        <a:t>Type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Type of facility – Includes Acute care, urgent care, skilled nursing facility, etc.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735209"/>
                  </a:ext>
                </a:extLst>
              </a:tr>
              <a:tr h="180960">
                <a:tc>
                  <a:txBody>
                    <a:bodyPr/>
                    <a:lstStyle/>
                    <a:p>
                      <a:pPr marL="0" marR="0">
                        <a:spcBef>
                          <a:spcPts val="0"/>
                        </a:spcBef>
                        <a:spcAft>
                          <a:spcPts val="0"/>
                        </a:spcAft>
                      </a:pPr>
                      <a:r>
                        <a:rPr lang="en-US" sz="1000">
                          <a:effectLst/>
                        </a:rPr>
                        <a:t>Lic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rPr>
                        <a:t>State Healthcare License Number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909702"/>
                  </a:ext>
                </a:extLst>
              </a:tr>
              <a:tr h="180960">
                <a:tc>
                  <a:txBody>
                    <a:bodyPr/>
                    <a:lstStyle/>
                    <a:p>
                      <a:pPr marL="0" marR="0">
                        <a:spcBef>
                          <a:spcPts val="0"/>
                        </a:spcBef>
                        <a:spcAft>
                          <a:spcPts val="0"/>
                        </a:spcAft>
                      </a:pPr>
                      <a:r>
                        <a:rPr lang="en-US" sz="1000">
                          <a:effectLst/>
                        </a:rPr>
                        <a:t>Payername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4301962"/>
                  </a:ext>
                </a:extLst>
              </a:tr>
              <a:tr h="180960">
                <a:tc>
                  <a:txBody>
                    <a:bodyPr/>
                    <a:lstStyle/>
                    <a:p>
                      <a:pPr marL="0" marR="0">
                        <a:spcBef>
                          <a:spcPts val="0"/>
                        </a:spcBef>
                        <a:spcAft>
                          <a:spcPts val="0"/>
                        </a:spcAft>
                      </a:pPr>
                      <a:r>
                        <a:rPr lang="en-US" sz="1000">
                          <a:effectLst/>
                        </a:rPr>
                        <a:t>Discharges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Total number of discharged patients for period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055079"/>
                  </a:ext>
                </a:extLst>
              </a:tr>
              <a:tr h="180960">
                <a:tc>
                  <a:txBody>
                    <a:bodyPr/>
                    <a:lstStyle/>
                    <a:p>
                      <a:pPr marL="0" marR="0">
                        <a:spcBef>
                          <a:spcPts val="0"/>
                        </a:spcBef>
                        <a:spcAft>
                          <a:spcPts val="0"/>
                        </a:spcAft>
                      </a:pPr>
                      <a:r>
                        <a:rPr lang="en-US" sz="1000">
                          <a:effectLst/>
                        </a:rPr>
                        <a:t>Total_days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Pateint days in hospital as defined under the two midnight rule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853261"/>
                  </a:ext>
                </a:extLst>
              </a:tr>
              <a:tr h="180960">
                <a:tc>
                  <a:txBody>
                    <a:bodyPr/>
                    <a:lstStyle/>
                    <a:p>
                      <a:pPr marL="0" marR="0">
                        <a:spcBef>
                          <a:spcPts val="0"/>
                        </a:spcBef>
                        <a:spcAft>
                          <a:spcPts val="0"/>
                        </a:spcAft>
                      </a:pPr>
                      <a:r>
                        <a:rPr lang="en-US" sz="1000">
                          <a:effectLst/>
                        </a:rPr>
                        <a:t>Total_charges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Total amount charged for the care received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696169"/>
                  </a:ext>
                </a:extLst>
              </a:tr>
              <a:tr h="361920">
                <a:tc>
                  <a:txBody>
                    <a:bodyPr/>
                    <a:lstStyle/>
                    <a:p>
                      <a:pPr marL="0" marR="0">
                        <a:spcBef>
                          <a:spcPts val="0"/>
                        </a:spcBef>
                        <a:spcAft>
                          <a:spcPts val="0"/>
                        </a:spcAft>
                      </a:pPr>
                      <a:r>
                        <a:rPr lang="en-US" sz="1000">
                          <a:effectLst/>
                        </a:rPr>
                        <a:t>Mean_LOS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Length of stay, rounded to nearest integer value.  The Length of stay is the total number of days divided by the total number of discharges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9929376"/>
                  </a:ext>
                </a:extLst>
              </a:tr>
              <a:tr h="180960">
                <a:tc>
                  <a:txBody>
                    <a:bodyPr/>
                    <a:lstStyle/>
                    <a:p>
                      <a:pPr marL="0" marR="0">
                        <a:spcBef>
                          <a:spcPts val="0"/>
                        </a:spcBef>
                        <a:spcAft>
                          <a:spcPts val="0"/>
                        </a:spcAft>
                      </a:pPr>
                      <a:r>
                        <a:rPr lang="en-US" sz="1000">
                          <a:effectLst/>
                        </a:rPr>
                        <a:t>Mean_charge_per_discharge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Total charges divided by the number of discharges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930265"/>
                  </a:ext>
                </a:extLst>
              </a:tr>
              <a:tr h="180960">
                <a:tc>
                  <a:txBody>
                    <a:bodyPr/>
                    <a:lstStyle/>
                    <a:p>
                      <a:pPr marL="0" marR="0">
                        <a:spcBef>
                          <a:spcPts val="0"/>
                        </a:spcBef>
                        <a:spcAft>
                          <a:spcPts val="0"/>
                        </a:spcAft>
                      </a:pPr>
                      <a:r>
                        <a:rPr lang="en-US" sz="1000">
                          <a:effectLst/>
                        </a:rPr>
                        <a:t>Mean_Charge_per_Day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Total charges divided the number of patient days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058965"/>
                  </a:ext>
                </a:extLst>
              </a:tr>
              <a:tr h="723841">
                <a:tc>
                  <a:txBody>
                    <a:bodyPr/>
                    <a:lstStyle/>
                    <a:p>
                      <a:pPr marL="0" marR="0">
                        <a:spcBef>
                          <a:spcPts val="0"/>
                        </a:spcBef>
                        <a:spcAft>
                          <a:spcPts val="0"/>
                        </a:spcAft>
                      </a:pPr>
                      <a:r>
                        <a:rPr lang="en-US" sz="1000">
                          <a:effectLst/>
                        </a:rPr>
                        <a:t>Casemix_index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An adjustment factor based on the relative population sickness being treated at the facility.  Charge metrics are divided by this factor.  If the factor is less than one the Charge metric will increase, if the factor is greater than one the metric will decrease.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7037"/>
                  </a:ext>
                </a:extLst>
              </a:tr>
              <a:tr h="361920">
                <a:tc>
                  <a:txBody>
                    <a:bodyPr/>
                    <a:lstStyle/>
                    <a:p>
                      <a:pPr marL="0" marR="0">
                        <a:spcBef>
                          <a:spcPts val="0"/>
                        </a:spcBef>
                        <a:spcAft>
                          <a:spcPts val="0"/>
                        </a:spcAft>
                      </a:pPr>
                      <a:r>
                        <a:rPr lang="en-US" sz="1000" dirty="0" err="1">
                          <a:effectLst/>
                        </a:rPr>
                        <a:t>Casemix_adjusted</a:t>
                      </a:r>
                      <a:r>
                        <a:rPr lang="en-US" sz="1000" dirty="0">
                          <a:effectLst/>
                        </a:rPr>
                        <a:t> Charge per </a:t>
                      </a:r>
                      <a:r>
                        <a:rPr lang="en-US" sz="1000" dirty="0" err="1">
                          <a:effectLst/>
                        </a:rPr>
                        <a:t>Disch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dirty="0">
                          <a:effectLst/>
                        </a:rPr>
                        <a:t>Calculated charge based on </a:t>
                      </a:r>
                      <a:r>
                        <a:rPr lang="en-US" sz="1000" dirty="0" err="1">
                          <a:effectLst/>
                        </a:rPr>
                        <a:t>casemix</a:t>
                      </a:r>
                      <a:r>
                        <a:rPr lang="en-US" sz="1000" dirty="0">
                          <a:effectLst/>
                        </a:rPr>
                        <a:t> index as described above.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682499"/>
                  </a:ext>
                </a:extLst>
              </a:tr>
            </a:tbl>
          </a:graphicData>
        </a:graphic>
      </p:graphicFrame>
    </p:spTree>
    <p:extLst>
      <p:ext uri="{BB962C8B-B14F-4D97-AF65-F5344CB8AC3E}">
        <p14:creationId xmlns:p14="http://schemas.microsoft.com/office/powerpoint/2010/main" val="68058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Primary Data Analysis Results</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54642" y="454699"/>
            <a:ext cx="7644875" cy="593357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Census Dataframe:</a:t>
            </a:r>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sp>
        <p:nvSpPr>
          <p:cNvPr id="23" name="TextBox 22">
            <a:extLst>
              <a:ext uri="{FF2B5EF4-FFF2-40B4-BE49-F238E27FC236}">
                <a16:creationId xmlns:a16="http://schemas.microsoft.com/office/drawing/2014/main" id="{3C6755EF-9144-AA4A-8B79-39FEDEE808F9}"/>
              </a:ext>
            </a:extLst>
          </p:cNvPr>
          <p:cNvSpPr txBox="1"/>
          <p:nvPr/>
        </p:nvSpPr>
        <p:spPr>
          <a:xfrm>
            <a:off x="4428205" y="1380049"/>
            <a:ext cx="7097747" cy="5016758"/>
          </a:xfrm>
          <a:prstGeom prst="rect">
            <a:avLst/>
          </a:prstGeom>
          <a:noFill/>
        </p:spPr>
        <p:txBody>
          <a:bodyPr wrap="square" rtlCol="0">
            <a:spAutoFit/>
          </a:bodyPr>
          <a:lstStyle/>
          <a:p>
            <a:pPr marL="457200" indent="-457200">
              <a:buFont typeface="Arial" panose="020B0604020202020204" pitchFamily="34" charset="0"/>
              <a:buChar char="•"/>
            </a:pPr>
            <a:r>
              <a:rPr lang="en-US" sz="2000" dirty="0"/>
              <a:t>Recalculation by facility using “</a:t>
            </a:r>
            <a:r>
              <a:rPr lang="en-US" sz="2000" dirty="0" err="1"/>
              <a:t>groupby</a:t>
            </a:r>
            <a:r>
              <a:rPr lang="en-US" sz="2000" dirty="0"/>
              <a:t>” method and “</a:t>
            </a:r>
            <a:r>
              <a:rPr lang="en-US" sz="2000" dirty="0" err="1"/>
              <a:t>value_counts</a:t>
            </a:r>
            <a:r>
              <a:rPr lang="en-US" sz="2000" dirty="0"/>
              <a:t>().</a:t>
            </a:r>
          </a:p>
          <a:p>
            <a:pPr marL="457200" indent="-457200">
              <a:buFont typeface="Arial" panose="020B0604020202020204" pitchFamily="34" charset="0"/>
              <a:buChar char="•"/>
            </a:pPr>
            <a:r>
              <a:rPr lang="en-US" sz="2000" dirty="0"/>
              <a:t>Sorting by Charges per Discharge or Charges per Day to determine lowest Charge facilities results in list of facilities with very few overall Discharges.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Updated methodology to make comparison by largest volume by discharge. </a:t>
            </a:r>
          </a:p>
          <a:p>
            <a:pPr marL="457200" indent="-457200">
              <a:buFont typeface="Arial" panose="020B0604020202020204" pitchFamily="34" charset="0"/>
              <a:buChar char="•"/>
            </a:pPr>
            <a:endParaRPr lang="en-US" sz="2000" dirty="0"/>
          </a:p>
          <a:p>
            <a:endParaRPr lang="en-US" sz="2000" dirty="0"/>
          </a:p>
        </p:txBody>
      </p:sp>
      <p:pic>
        <p:nvPicPr>
          <p:cNvPr id="7" name="Picture 6" descr="A screenshot of a cell phone&#10;&#10;Description automatically generated">
            <a:extLst>
              <a:ext uri="{FF2B5EF4-FFF2-40B4-BE49-F238E27FC236}">
                <a16:creationId xmlns:a16="http://schemas.microsoft.com/office/drawing/2014/main" id="{D43C51FB-92A3-4347-81A4-396886AED161}"/>
              </a:ext>
            </a:extLst>
          </p:cNvPr>
          <p:cNvPicPr>
            <a:picLocks noChangeAspect="1"/>
          </p:cNvPicPr>
          <p:nvPr/>
        </p:nvPicPr>
        <p:blipFill>
          <a:blip r:embed="rId2"/>
          <a:stretch>
            <a:fillRect/>
          </a:stretch>
        </p:blipFill>
        <p:spPr>
          <a:xfrm>
            <a:off x="4296004" y="3256767"/>
            <a:ext cx="6915794" cy="1755278"/>
          </a:xfrm>
          <a:prstGeom prst="rect">
            <a:avLst/>
          </a:prstGeom>
        </p:spPr>
      </p:pic>
    </p:spTree>
    <p:extLst>
      <p:ext uri="{BB962C8B-B14F-4D97-AF65-F5344CB8AC3E}">
        <p14:creationId xmlns:p14="http://schemas.microsoft.com/office/powerpoint/2010/main" val="91613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Primary Data Analysis Results</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54642" y="454699"/>
            <a:ext cx="7644875" cy="593357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K-Means Cluster Results:</a:t>
            </a:r>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pic>
        <p:nvPicPr>
          <p:cNvPr id="5" name="Picture 4" descr="A screen shot of a social media post&#10;&#10;Description automatically generated">
            <a:extLst>
              <a:ext uri="{FF2B5EF4-FFF2-40B4-BE49-F238E27FC236}">
                <a16:creationId xmlns:a16="http://schemas.microsoft.com/office/drawing/2014/main" id="{8537CCE8-82AB-1C46-8FF0-7884CE4C7800}"/>
              </a:ext>
            </a:extLst>
          </p:cNvPr>
          <p:cNvPicPr>
            <a:picLocks noChangeAspect="1"/>
          </p:cNvPicPr>
          <p:nvPr/>
        </p:nvPicPr>
        <p:blipFill>
          <a:blip r:embed="rId2"/>
          <a:stretch>
            <a:fillRect/>
          </a:stretch>
        </p:blipFill>
        <p:spPr>
          <a:xfrm>
            <a:off x="4320597" y="1467861"/>
            <a:ext cx="7600947" cy="1425662"/>
          </a:xfrm>
          <a:prstGeom prst="rect">
            <a:avLst/>
          </a:prstGeom>
        </p:spPr>
      </p:pic>
      <p:sp>
        <p:nvSpPr>
          <p:cNvPr id="6" name="TextBox 5">
            <a:extLst>
              <a:ext uri="{FF2B5EF4-FFF2-40B4-BE49-F238E27FC236}">
                <a16:creationId xmlns:a16="http://schemas.microsoft.com/office/drawing/2014/main" id="{264ADB3B-BC0A-CD42-9C70-BB3BB71F13BB}"/>
              </a:ext>
            </a:extLst>
          </p:cNvPr>
          <p:cNvSpPr txBox="1"/>
          <p:nvPr/>
        </p:nvSpPr>
        <p:spPr>
          <a:xfrm>
            <a:off x="4320597" y="1122238"/>
            <a:ext cx="1165693" cy="369332"/>
          </a:xfrm>
          <a:prstGeom prst="rect">
            <a:avLst/>
          </a:prstGeom>
          <a:noFill/>
        </p:spPr>
        <p:txBody>
          <a:bodyPr wrap="square" rtlCol="0">
            <a:spAutoFit/>
          </a:bodyPr>
          <a:lstStyle/>
          <a:p>
            <a:r>
              <a:rPr lang="en-US" dirty="0"/>
              <a:t>Cluster 1:</a:t>
            </a:r>
          </a:p>
        </p:txBody>
      </p:sp>
      <p:sp>
        <p:nvSpPr>
          <p:cNvPr id="12" name="TextBox 11">
            <a:extLst>
              <a:ext uri="{FF2B5EF4-FFF2-40B4-BE49-F238E27FC236}">
                <a16:creationId xmlns:a16="http://schemas.microsoft.com/office/drawing/2014/main" id="{8BD64AE8-C507-3E41-8582-7E52E9252A6B}"/>
              </a:ext>
            </a:extLst>
          </p:cNvPr>
          <p:cNvSpPr txBox="1"/>
          <p:nvPr/>
        </p:nvSpPr>
        <p:spPr>
          <a:xfrm>
            <a:off x="4323129" y="3194060"/>
            <a:ext cx="1165693" cy="369332"/>
          </a:xfrm>
          <a:prstGeom prst="rect">
            <a:avLst/>
          </a:prstGeom>
          <a:noFill/>
        </p:spPr>
        <p:txBody>
          <a:bodyPr wrap="square" rtlCol="0">
            <a:spAutoFit/>
          </a:bodyPr>
          <a:lstStyle/>
          <a:p>
            <a:r>
              <a:rPr lang="en-US" dirty="0"/>
              <a:t>Cluster 2:</a:t>
            </a:r>
          </a:p>
        </p:txBody>
      </p:sp>
      <p:pic>
        <p:nvPicPr>
          <p:cNvPr id="10" name="Picture 9">
            <a:extLst>
              <a:ext uri="{FF2B5EF4-FFF2-40B4-BE49-F238E27FC236}">
                <a16:creationId xmlns:a16="http://schemas.microsoft.com/office/drawing/2014/main" id="{AAAFCAAC-1DB7-F34E-8DD2-623978F6C3C8}"/>
              </a:ext>
            </a:extLst>
          </p:cNvPr>
          <p:cNvPicPr>
            <a:picLocks noChangeAspect="1"/>
          </p:cNvPicPr>
          <p:nvPr/>
        </p:nvPicPr>
        <p:blipFill>
          <a:blip r:embed="rId3"/>
          <a:stretch>
            <a:fillRect/>
          </a:stretch>
        </p:blipFill>
        <p:spPr>
          <a:xfrm>
            <a:off x="4320597" y="3492283"/>
            <a:ext cx="7600948" cy="505087"/>
          </a:xfrm>
          <a:prstGeom prst="rect">
            <a:avLst/>
          </a:prstGeom>
        </p:spPr>
      </p:pic>
      <p:sp>
        <p:nvSpPr>
          <p:cNvPr id="14" name="TextBox 13">
            <a:extLst>
              <a:ext uri="{FF2B5EF4-FFF2-40B4-BE49-F238E27FC236}">
                <a16:creationId xmlns:a16="http://schemas.microsoft.com/office/drawing/2014/main" id="{FFFF57E2-CAB8-A647-8D18-3597F850A787}"/>
              </a:ext>
            </a:extLst>
          </p:cNvPr>
          <p:cNvSpPr txBox="1"/>
          <p:nvPr/>
        </p:nvSpPr>
        <p:spPr>
          <a:xfrm>
            <a:off x="4320597" y="4493353"/>
            <a:ext cx="1165693" cy="369332"/>
          </a:xfrm>
          <a:prstGeom prst="rect">
            <a:avLst/>
          </a:prstGeom>
          <a:noFill/>
        </p:spPr>
        <p:txBody>
          <a:bodyPr wrap="square" rtlCol="0">
            <a:spAutoFit/>
          </a:bodyPr>
          <a:lstStyle/>
          <a:p>
            <a:r>
              <a:rPr lang="en-US" dirty="0"/>
              <a:t>Cluster 3:</a:t>
            </a:r>
          </a:p>
        </p:txBody>
      </p:sp>
      <p:pic>
        <p:nvPicPr>
          <p:cNvPr id="16" name="Picture 15">
            <a:extLst>
              <a:ext uri="{FF2B5EF4-FFF2-40B4-BE49-F238E27FC236}">
                <a16:creationId xmlns:a16="http://schemas.microsoft.com/office/drawing/2014/main" id="{79E9F277-6F43-FF4E-8AE7-B95A130F6804}"/>
              </a:ext>
            </a:extLst>
          </p:cNvPr>
          <p:cNvPicPr>
            <a:picLocks noChangeAspect="1"/>
          </p:cNvPicPr>
          <p:nvPr/>
        </p:nvPicPr>
        <p:blipFill>
          <a:blip r:embed="rId4"/>
          <a:stretch>
            <a:fillRect/>
          </a:stretch>
        </p:blipFill>
        <p:spPr>
          <a:xfrm>
            <a:off x="4320597" y="4818587"/>
            <a:ext cx="7600948" cy="908367"/>
          </a:xfrm>
          <a:prstGeom prst="rect">
            <a:avLst/>
          </a:prstGeom>
        </p:spPr>
      </p:pic>
    </p:spTree>
    <p:extLst>
      <p:ext uri="{BB962C8B-B14F-4D97-AF65-F5344CB8AC3E}">
        <p14:creationId xmlns:p14="http://schemas.microsoft.com/office/powerpoint/2010/main" val="76757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Primary Data Analysis Results</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54642" y="454699"/>
            <a:ext cx="7644875" cy="593357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K-Means Cluster Results:</a:t>
            </a:r>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264ADB3B-BC0A-CD42-9C70-BB3BB71F13BB}"/>
              </a:ext>
            </a:extLst>
          </p:cNvPr>
          <p:cNvSpPr txBox="1"/>
          <p:nvPr/>
        </p:nvSpPr>
        <p:spPr>
          <a:xfrm>
            <a:off x="4305114" y="1102258"/>
            <a:ext cx="1165693" cy="369332"/>
          </a:xfrm>
          <a:prstGeom prst="rect">
            <a:avLst/>
          </a:prstGeom>
          <a:noFill/>
        </p:spPr>
        <p:txBody>
          <a:bodyPr wrap="square" rtlCol="0">
            <a:spAutoFit/>
          </a:bodyPr>
          <a:lstStyle/>
          <a:p>
            <a:r>
              <a:rPr lang="en-US" dirty="0"/>
              <a:t>Cluster 4:</a:t>
            </a:r>
          </a:p>
        </p:txBody>
      </p:sp>
      <p:sp>
        <p:nvSpPr>
          <p:cNvPr id="12" name="TextBox 11">
            <a:extLst>
              <a:ext uri="{FF2B5EF4-FFF2-40B4-BE49-F238E27FC236}">
                <a16:creationId xmlns:a16="http://schemas.microsoft.com/office/drawing/2014/main" id="{8BD64AE8-C507-3E41-8582-7E52E9252A6B}"/>
              </a:ext>
            </a:extLst>
          </p:cNvPr>
          <p:cNvSpPr txBox="1"/>
          <p:nvPr/>
        </p:nvSpPr>
        <p:spPr>
          <a:xfrm>
            <a:off x="4250835" y="1908241"/>
            <a:ext cx="1149711" cy="371530"/>
          </a:xfrm>
          <a:prstGeom prst="rect">
            <a:avLst/>
          </a:prstGeom>
          <a:noFill/>
        </p:spPr>
        <p:txBody>
          <a:bodyPr wrap="square" rtlCol="0">
            <a:spAutoFit/>
          </a:bodyPr>
          <a:lstStyle/>
          <a:p>
            <a:r>
              <a:rPr lang="en-US" dirty="0"/>
              <a:t>Cluster 5:</a:t>
            </a:r>
          </a:p>
        </p:txBody>
      </p:sp>
      <p:pic>
        <p:nvPicPr>
          <p:cNvPr id="18" name="Picture 17">
            <a:extLst>
              <a:ext uri="{FF2B5EF4-FFF2-40B4-BE49-F238E27FC236}">
                <a16:creationId xmlns:a16="http://schemas.microsoft.com/office/drawing/2014/main" id="{5BA1F54A-94C1-854F-B7BB-BCAB0D1140A8}"/>
              </a:ext>
            </a:extLst>
          </p:cNvPr>
          <p:cNvPicPr>
            <a:picLocks noChangeAspect="1"/>
          </p:cNvPicPr>
          <p:nvPr/>
        </p:nvPicPr>
        <p:blipFill>
          <a:blip r:embed="rId2"/>
          <a:stretch>
            <a:fillRect/>
          </a:stretch>
        </p:blipFill>
        <p:spPr>
          <a:xfrm flipV="1">
            <a:off x="4305114" y="1471590"/>
            <a:ext cx="7348975" cy="279691"/>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5B3E99E3-C377-A649-B491-8DAF2277A241}"/>
              </a:ext>
            </a:extLst>
          </p:cNvPr>
          <p:cNvPicPr>
            <a:picLocks noChangeAspect="1"/>
          </p:cNvPicPr>
          <p:nvPr/>
        </p:nvPicPr>
        <p:blipFill>
          <a:blip r:embed="rId3"/>
          <a:stretch>
            <a:fillRect/>
          </a:stretch>
        </p:blipFill>
        <p:spPr>
          <a:xfrm>
            <a:off x="4239274" y="2277573"/>
            <a:ext cx="7404332" cy="991722"/>
          </a:xfrm>
          <a:prstGeom prst="rect">
            <a:avLst/>
          </a:prstGeom>
        </p:spPr>
      </p:pic>
      <p:pic>
        <p:nvPicPr>
          <p:cNvPr id="21" name="Picture 20" descr="A close up of a map&#10;&#10;Description automatically generated">
            <a:extLst>
              <a:ext uri="{FF2B5EF4-FFF2-40B4-BE49-F238E27FC236}">
                <a16:creationId xmlns:a16="http://schemas.microsoft.com/office/drawing/2014/main" id="{7E564D2B-D543-6F40-A821-0AA70022E5C1}"/>
              </a:ext>
            </a:extLst>
          </p:cNvPr>
          <p:cNvPicPr/>
          <p:nvPr/>
        </p:nvPicPr>
        <p:blipFill rotWithShape="1">
          <a:blip r:embed="rId4">
            <a:extLst>
              <a:ext uri="{28A0092B-C50C-407E-A947-70E740481C1C}">
                <a14:useLocalDpi xmlns:a14="http://schemas.microsoft.com/office/drawing/2010/main" val="0"/>
              </a:ext>
            </a:extLst>
          </a:blip>
          <a:srcRect l="8651"/>
          <a:stretch/>
        </p:blipFill>
        <p:spPr>
          <a:xfrm>
            <a:off x="8318866" y="3490963"/>
            <a:ext cx="3106078" cy="3075217"/>
          </a:xfrm>
          <a:prstGeom prst="rect">
            <a:avLst/>
          </a:prstGeom>
        </p:spPr>
      </p:pic>
      <p:sp>
        <p:nvSpPr>
          <p:cNvPr id="23" name="TextBox 22">
            <a:extLst>
              <a:ext uri="{FF2B5EF4-FFF2-40B4-BE49-F238E27FC236}">
                <a16:creationId xmlns:a16="http://schemas.microsoft.com/office/drawing/2014/main" id="{3C6755EF-9144-AA4A-8B79-39FEDEE808F9}"/>
              </a:ext>
            </a:extLst>
          </p:cNvPr>
          <p:cNvSpPr txBox="1"/>
          <p:nvPr/>
        </p:nvSpPr>
        <p:spPr>
          <a:xfrm>
            <a:off x="4250834" y="3490963"/>
            <a:ext cx="3902349" cy="2677656"/>
          </a:xfrm>
          <a:prstGeom prst="rect">
            <a:avLst/>
          </a:prstGeom>
          <a:noFill/>
        </p:spPr>
        <p:txBody>
          <a:bodyPr wrap="square" rtlCol="0">
            <a:spAutoFit/>
          </a:bodyPr>
          <a:lstStyle/>
          <a:p>
            <a:pPr marL="457200" indent="-457200">
              <a:buFont typeface="Arial" panose="020B0604020202020204" pitchFamily="34" charset="0"/>
              <a:buChar char="•"/>
            </a:pPr>
            <a:r>
              <a:rPr lang="en-US" sz="2000" dirty="0"/>
              <a:t>Key Differences in Clustering based on ”lower-level” Most Common Venues</a:t>
            </a:r>
          </a:p>
          <a:p>
            <a:endParaRPr lang="en-US" sz="2000" dirty="0"/>
          </a:p>
          <a:p>
            <a:pPr marL="457200" indent="-457200">
              <a:buFont typeface="Arial" panose="020B0604020202020204" pitchFamily="34" charset="0"/>
              <a:buChar char="•"/>
            </a:pPr>
            <a:r>
              <a:rPr lang="en-US" sz="2000" dirty="0"/>
              <a:t>Foursquare venue criteria unspecific and potentially duplicative</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2610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Primary Data Analysis Results</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54642" y="454699"/>
            <a:ext cx="7644875" cy="593357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Length of Stay Analysis:</a:t>
            </a:r>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sp>
        <p:nvSpPr>
          <p:cNvPr id="23" name="TextBox 22">
            <a:extLst>
              <a:ext uri="{FF2B5EF4-FFF2-40B4-BE49-F238E27FC236}">
                <a16:creationId xmlns:a16="http://schemas.microsoft.com/office/drawing/2014/main" id="{3C6755EF-9144-AA4A-8B79-39FEDEE808F9}"/>
              </a:ext>
            </a:extLst>
          </p:cNvPr>
          <p:cNvSpPr txBox="1"/>
          <p:nvPr/>
        </p:nvSpPr>
        <p:spPr>
          <a:xfrm>
            <a:off x="4428205" y="1380049"/>
            <a:ext cx="7097747" cy="707886"/>
          </a:xfrm>
          <a:prstGeom prst="rect">
            <a:avLst/>
          </a:prstGeom>
          <a:noFill/>
        </p:spPr>
        <p:txBody>
          <a:bodyPr wrap="square" rtlCol="0">
            <a:spAutoFit/>
          </a:bodyPr>
          <a:lstStyle/>
          <a:p>
            <a:pPr marL="457200" indent="-457200">
              <a:buFont typeface="Arial" panose="020B0604020202020204" pitchFamily="34" charset="0"/>
              <a:buChar char="•"/>
            </a:pPr>
            <a:endParaRPr lang="en-US" sz="2000" dirty="0"/>
          </a:p>
          <a:p>
            <a:endParaRPr lang="en-US" sz="2000" dirty="0"/>
          </a:p>
        </p:txBody>
      </p:sp>
      <p:pic>
        <p:nvPicPr>
          <p:cNvPr id="10" name="Picture 9" descr="A picture containing clock&#10;&#10;Description automatically generated">
            <a:extLst>
              <a:ext uri="{FF2B5EF4-FFF2-40B4-BE49-F238E27FC236}">
                <a16:creationId xmlns:a16="http://schemas.microsoft.com/office/drawing/2014/main" id="{D45DDC20-BE52-AC48-AA59-AD64AF5A0396}"/>
              </a:ext>
            </a:extLst>
          </p:cNvPr>
          <p:cNvPicPr/>
          <p:nvPr/>
        </p:nvPicPr>
        <p:blipFill>
          <a:blip r:embed="rId2">
            <a:extLst>
              <a:ext uri="{28A0092B-C50C-407E-A947-70E740481C1C}">
                <a14:useLocalDpi xmlns:a14="http://schemas.microsoft.com/office/drawing/2010/main" val="0"/>
              </a:ext>
            </a:extLst>
          </a:blip>
          <a:stretch>
            <a:fillRect/>
          </a:stretch>
        </p:blipFill>
        <p:spPr>
          <a:xfrm>
            <a:off x="4167271" y="1064833"/>
            <a:ext cx="7644875" cy="3707583"/>
          </a:xfrm>
          <a:prstGeom prst="rect">
            <a:avLst/>
          </a:prstGeom>
        </p:spPr>
      </p:pic>
      <p:sp>
        <p:nvSpPr>
          <p:cNvPr id="3" name="TextBox 2">
            <a:extLst>
              <a:ext uri="{FF2B5EF4-FFF2-40B4-BE49-F238E27FC236}">
                <a16:creationId xmlns:a16="http://schemas.microsoft.com/office/drawing/2014/main" id="{AD053EFB-BBBC-DC44-93FC-68BF1AF528C2}"/>
              </a:ext>
            </a:extLst>
          </p:cNvPr>
          <p:cNvSpPr txBox="1"/>
          <p:nvPr/>
        </p:nvSpPr>
        <p:spPr>
          <a:xfrm>
            <a:off x="4428205" y="4772416"/>
            <a:ext cx="594334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Comparison metrics by payor</a:t>
            </a:r>
          </a:p>
          <a:p>
            <a:pPr marL="342900" indent="-342900">
              <a:buFont typeface="Arial" panose="020B0604020202020204" pitchFamily="34" charset="0"/>
              <a:buChar char="•"/>
            </a:pPr>
            <a:r>
              <a:rPr lang="en-US" sz="2400" dirty="0"/>
              <a:t>Commercial boxplot interquartile range significantly tighter than for government payer.</a:t>
            </a:r>
          </a:p>
        </p:txBody>
      </p:sp>
    </p:spTree>
    <p:extLst>
      <p:ext uri="{BB962C8B-B14F-4D97-AF65-F5344CB8AC3E}">
        <p14:creationId xmlns:p14="http://schemas.microsoft.com/office/powerpoint/2010/main" val="960197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Primary Data Analysis Results</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588673" y="454699"/>
            <a:ext cx="6872114" cy="594860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000" dirty="0"/>
          </a:p>
        </p:txBody>
      </p:sp>
      <p:pic>
        <p:nvPicPr>
          <p:cNvPr id="7" name="Picture 6" descr="A screenshot of a cell phone&#10;&#10;Description automatically generated">
            <a:extLst>
              <a:ext uri="{FF2B5EF4-FFF2-40B4-BE49-F238E27FC236}">
                <a16:creationId xmlns:a16="http://schemas.microsoft.com/office/drawing/2014/main" id="{387AF6EF-1B24-8843-A29B-3F870FC7C770}"/>
              </a:ext>
            </a:extLst>
          </p:cNvPr>
          <p:cNvPicPr/>
          <p:nvPr/>
        </p:nvPicPr>
        <p:blipFill>
          <a:blip r:embed="rId2">
            <a:extLst>
              <a:ext uri="{28A0092B-C50C-407E-A947-70E740481C1C}">
                <a14:useLocalDpi xmlns:a14="http://schemas.microsoft.com/office/drawing/2010/main" val="0"/>
              </a:ext>
            </a:extLst>
          </a:blip>
          <a:stretch>
            <a:fillRect/>
          </a:stretch>
        </p:blipFill>
        <p:spPr>
          <a:xfrm>
            <a:off x="4588158" y="4197312"/>
            <a:ext cx="7120341" cy="188015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7E0D245-C0CB-3B4F-9563-888945930DFA}"/>
              </a:ext>
            </a:extLst>
          </p:cNvPr>
          <p:cNvPicPr/>
          <p:nvPr/>
        </p:nvPicPr>
        <p:blipFill>
          <a:blip r:embed="rId3">
            <a:extLst>
              <a:ext uri="{28A0092B-C50C-407E-A947-70E740481C1C}">
                <a14:useLocalDpi xmlns:a14="http://schemas.microsoft.com/office/drawing/2010/main" val="0"/>
              </a:ext>
            </a:extLst>
          </a:blip>
          <a:stretch>
            <a:fillRect/>
          </a:stretch>
        </p:blipFill>
        <p:spPr>
          <a:xfrm>
            <a:off x="4415625" y="1604608"/>
            <a:ext cx="3970284" cy="2511900"/>
          </a:xfrm>
          <a:prstGeom prst="rect">
            <a:avLst/>
          </a:prstGeom>
        </p:spPr>
      </p:pic>
      <p:sp>
        <p:nvSpPr>
          <p:cNvPr id="12" name="TextBox 11">
            <a:extLst>
              <a:ext uri="{FF2B5EF4-FFF2-40B4-BE49-F238E27FC236}">
                <a16:creationId xmlns:a16="http://schemas.microsoft.com/office/drawing/2014/main" id="{02F97460-6D0B-B644-88B5-C4F62A9ADD75}"/>
              </a:ext>
            </a:extLst>
          </p:cNvPr>
          <p:cNvSpPr txBox="1"/>
          <p:nvPr/>
        </p:nvSpPr>
        <p:spPr>
          <a:xfrm>
            <a:off x="4434680" y="297798"/>
            <a:ext cx="8188788" cy="1077218"/>
          </a:xfrm>
          <a:prstGeom prst="rect">
            <a:avLst/>
          </a:prstGeom>
          <a:noFill/>
        </p:spPr>
        <p:txBody>
          <a:bodyPr wrap="square" rtlCol="0">
            <a:spAutoFit/>
          </a:bodyPr>
          <a:lstStyle/>
          <a:p>
            <a:r>
              <a:rPr lang="en-US" sz="3200" dirty="0"/>
              <a:t>Largest Volume Discharge </a:t>
            </a:r>
          </a:p>
          <a:p>
            <a:r>
              <a:rPr lang="en-US" sz="3200" dirty="0"/>
              <a:t>Acute-care Facility Comparison:</a:t>
            </a:r>
          </a:p>
        </p:txBody>
      </p:sp>
      <p:sp>
        <p:nvSpPr>
          <p:cNvPr id="3" name="TextBox 2">
            <a:extLst>
              <a:ext uri="{FF2B5EF4-FFF2-40B4-BE49-F238E27FC236}">
                <a16:creationId xmlns:a16="http://schemas.microsoft.com/office/drawing/2014/main" id="{51EC79E4-AA2E-634C-9DD5-9D83B6B1910F}"/>
              </a:ext>
            </a:extLst>
          </p:cNvPr>
          <p:cNvSpPr txBox="1"/>
          <p:nvPr/>
        </p:nvSpPr>
        <p:spPr>
          <a:xfrm>
            <a:off x="8672372" y="1603332"/>
            <a:ext cx="3115722" cy="1754326"/>
          </a:xfrm>
          <a:prstGeom prst="rect">
            <a:avLst/>
          </a:prstGeom>
          <a:noFill/>
        </p:spPr>
        <p:txBody>
          <a:bodyPr wrap="square" rtlCol="0">
            <a:spAutoFit/>
          </a:bodyPr>
          <a:lstStyle/>
          <a:p>
            <a:r>
              <a:rPr lang="en-US" dirty="0"/>
              <a:t>Overall, it appears that Providence Sacred Heart balances charges per discharge and charges per day the best of these top 5 hospitals by discharge volume </a:t>
            </a:r>
          </a:p>
        </p:txBody>
      </p:sp>
    </p:spTree>
    <p:extLst>
      <p:ext uri="{BB962C8B-B14F-4D97-AF65-F5344CB8AC3E}">
        <p14:creationId xmlns:p14="http://schemas.microsoft.com/office/powerpoint/2010/main" val="386875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Applied </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Data Science</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Capstone</a:t>
            </a:r>
            <a:r>
              <a:rPr lang="en-US" sz="4400" dirty="0">
                <a:solidFill>
                  <a:srgbClr val="FFFFFF"/>
                </a:solidFill>
              </a:rPr>
              <a:t> Project Overview</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2309C52B-E3AC-7E42-B894-3A5FDBAF721C}"/>
              </a:ext>
            </a:extLst>
          </p:cNvPr>
          <p:cNvSpPr/>
          <p:nvPr/>
        </p:nvSpPr>
        <p:spPr>
          <a:xfrm>
            <a:off x="4281298" y="39977"/>
            <a:ext cx="7486864" cy="64989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u="none" strike="noStrike" dirty="0">
                <a:effectLst/>
              </a:rPr>
              <a:t>For the </a:t>
            </a:r>
            <a:r>
              <a:rPr lang="en-US" b="1" dirty="0"/>
              <a:t>first</a:t>
            </a:r>
            <a:r>
              <a:rPr lang="en-US" b="1" i="0" u="none" strike="noStrike" dirty="0">
                <a:effectLst/>
              </a:rPr>
              <a:t> week, the final deliverables of the project will be:</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description of the problem and a discussion of the background. (</a:t>
            </a:r>
            <a:r>
              <a:rPr lang="en-US" sz="1600" b="1" i="0" u="none" strike="noStrike" dirty="0">
                <a:effectLst/>
              </a:rPr>
              <a:t>15 marks</a:t>
            </a:r>
            <a:r>
              <a:rPr lang="en-US" sz="1600" b="0" i="0" u="none" strike="noStrike" dirty="0">
                <a:effectLst/>
              </a:rPr>
              <a:t>)</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description of the data and how it will be used to solve the problem. (</a:t>
            </a:r>
            <a:r>
              <a:rPr lang="en-US" sz="1600" b="1" i="0" u="none" strike="noStrike" dirty="0">
                <a:effectLst/>
              </a:rPr>
              <a:t>15 marks)</a:t>
            </a:r>
          </a:p>
          <a:p>
            <a:pPr marL="514350" lvl="1" indent="-285750">
              <a:lnSpc>
                <a:spcPct val="90000"/>
              </a:lnSpc>
              <a:spcAft>
                <a:spcPts val="600"/>
              </a:spcAft>
              <a:buFont typeface="Courier New" panose="02070309020205020404" pitchFamily="49" charset="0"/>
              <a:buChar char="o"/>
            </a:pPr>
            <a:endParaRPr lang="en-US" sz="1600" b="0" i="0" u="none" strike="noStrike" dirty="0">
              <a:effectLst/>
            </a:endParaRPr>
          </a:p>
          <a:p>
            <a:pPr indent="-228600">
              <a:lnSpc>
                <a:spcPct val="90000"/>
              </a:lnSpc>
              <a:spcAft>
                <a:spcPts val="600"/>
              </a:spcAft>
              <a:buFont typeface="Arial" panose="020B0604020202020204" pitchFamily="34" charset="0"/>
              <a:buChar char="•"/>
            </a:pPr>
            <a:r>
              <a:rPr lang="en-US" b="1" i="0" u="none" strike="noStrike" dirty="0">
                <a:effectLst/>
              </a:rPr>
              <a:t>For the second week, the final deliverables of the project will be:</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link to your Notebook on your </a:t>
            </a:r>
            <a:r>
              <a:rPr lang="en-US" sz="1600" b="0" i="0" u="none" strike="noStrike" dirty="0" err="1">
                <a:effectLst/>
              </a:rPr>
              <a:t>Github</a:t>
            </a:r>
            <a:r>
              <a:rPr lang="en-US" sz="1600" b="0" i="0" u="none" strike="noStrike" dirty="0">
                <a:effectLst/>
              </a:rPr>
              <a:t> repository, showing your code. (</a:t>
            </a:r>
            <a:r>
              <a:rPr lang="en-US" sz="1600" b="1" i="0" u="none" strike="noStrike" dirty="0">
                <a:effectLst/>
              </a:rPr>
              <a:t>15 marks</a:t>
            </a:r>
            <a:r>
              <a:rPr lang="en-US" sz="1600" b="0" i="0" u="none" strike="noStrike" dirty="0">
                <a:effectLst/>
              </a:rPr>
              <a:t>)</a:t>
            </a:r>
          </a:p>
          <a:p>
            <a:pPr marL="514350" lvl="1" indent="-285750">
              <a:lnSpc>
                <a:spcPct val="90000"/>
              </a:lnSpc>
              <a:spcAft>
                <a:spcPts val="600"/>
              </a:spcAft>
              <a:buFont typeface="Courier New" panose="02070309020205020404" pitchFamily="49" charset="0"/>
              <a:buChar char="o"/>
            </a:pPr>
            <a:r>
              <a:rPr lang="en-US" sz="1600" b="0" i="0" u="none" strike="noStrike" dirty="0">
                <a:effectLst/>
              </a:rPr>
              <a:t>A full report consisting of all of the following components (</a:t>
            </a:r>
            <a:r>
              <a:rPr lang="en-US" sz="1600" b="1" i="0" u="none" strike="noStrike" dirty="0">
                <a:effectLst/>
              </a:rPr>
              <a:t>15 marks</a:t>
            </a:r>
            <a:r>
              <a:rPr lang="en-US" sz="1600" b="0" i="0" u="none" strike="noStrike" dirty="0">
                <a:effectLst/>
              </a:rPr>
              <a:t>):</a:t>
            </a:r>
          </a:p>
          <a:p>
            <a:pPr marL="1028700" lvl="2" indent="-342900">
              <a:lnSpc>
                <a:spcPct val="90000"/>
              </a:lnSpc>
              <a:spcAft>
                <a:spcPts val="600"/>
              </a:spcAft>
              <a:buFont typeface="+mj-lt"/>
              <a:buAutoNum type="arabicParenR"/>
            </a:pPr>
            <a:r>
              <a:rPr lang="en-US" sz="1400" dirty="0"/>
              <a:t>Introduction where you discuss the business problem and who would be interested in this project.</a:t>
            </a:r>
          </a:p>
          <a:p>
            <a:pPr marL="1028700" lvl="2" indent="-342900">
              <a:lnSpc>
                <a:spcPct val="90000"/>
              </a:lnSpc>
              <a:spcAft>
                <a:spcPts val="600"/>
              </a:spcAft>
              <a:buFont typeface="+mj-lt"/>
              <a:buAutoNum type="arabicParenR"/>
            </a:pPr>
            <a:r>
              <a:rPr lang="en-US" sz="1400" dirty="0"/>
              <a:t>Data where you describe the data that will be used to solve the problem and the source of the data.</a:t>
            </a:r>
          </a:p>
          <a:p>
            <a:pPr marL="1028700" lvl="2" indent="-342900">
              <a:lnSpc>
                <a:spcPct val="90000"/>
              </a:lnSpc>
              <a:spcAft>
                <a:spcPts val="600"/>
              </a:spcAft>
              <a:buFont typeface="+mj-lt"/>
              <a:buAutoNum type="arabicParenR"/>
            </a:pPr>
            <a:r>
              <a:rPr lang="en-US" sz="1400" dirty="0"/>
              <a:t>Methodology section which represents the main component of the report where you discuss and describe any exploratory data analysis that you did, any inferential statistical testing that you performed, if any, and what machine learnings were used and why.</a:t>
            </a:r>
          </a:p>
          <a:p>
            <a:pPr marL="1028700" lvl="2" indent="-342900">
              <a:lnSpc>
                <a:spcPct val="90000"/>
              </a:lnSpc>
              <a:spcAft>
                <a:spcPts val="600"/>
              </a:spcAft>
              <a:buFont typeface="+mj-lt"/>
              <a:buAutoNum type="arabicParenR"/>
            </a:pPr>
            <a:r>
              <a:rPr lang="en-US" sz="1400" dirty="0"/>
              <a:t>Results section whe</a:t>
            </a:r>
            <a:r>
              <a:rPr lang="en-US" sz="1600" b="0" i="0" u="none" strike="noStrike" dirty="0">
                <a:effectLst/>
              </a:rPr>
              <a:t>re you discuss the results.</a:t>
            </a:r>
          </a:p>
          <a:p>
            <a:pPr marL="1028700" lvl="2" indent="-342900">
              <a:lnSpc>
                <a:spcPct val="90000"/>
              </a:lnSpc>
              <a:spcAft>
                <a:spcPts val="600"/>
              </a:spcAft>
              <a:buFont typeface="+mj-lt"/>
              <a:buAutoNum type="arabicParenR"/>
            </a:pPr>
            <a:r>
              <a:rPr lang="en-US" sz="1400" dirty="0"/>
              <a:t>Discussion section where you discuss any observations you noted and any recommendations you can make based on the results.</a:t>
            </a:r>
          </a:p>
          <a:p>
            <a:pPr marL="1028700" lvl="2" indent="-342900">
              <a:lnSpc>
                <a:spcPct val="90000"/>
              </a:lnSpc>
              <a:spcAft>
                <a:spcPts val="600"/>
              </a:spcAft>
              <a:buFont typeface="+mj-lt"/>
              <a:buAutoNum type="arabicParenR"/>
            </a:pPr>
            <a:r>
              <a:rPr lang="en-US" sz="1400" dirty="0"/>
              <a:t>Conclusion section where you conclude the report</a:t>
            </a:r>
          </a:p>
          <a:p>
            <a:pPr marL="514350" lvl="1" indent="-285750">
              <a:lnSpc>
                <a:spcPct val="90000"/>
              </a:lnSpc>
              <a:spcAft>
                <a:spcPts val="600"/>
              </a:spcAft>
              <a:buFont typeface="Courier New" panose="02070309020205020404" pitchFamily="49" charset="0"/>
              <a:buChar char="o"/>
            </a:pPr>
            <a:r>
              <a:rPr lang="en-US" sz="1600" dirty="0"/>
              <a:t>Your choice of a presentation or blogpost. (10 marks)</a:t>
            </a:r>
          </a:p>
        </p:txBody>
      </p:sp>
    </p:spTree>
    <p:extLst>
      <p:ext uri="{BB962C8B-B14F-4D97-AF65-F5344CB8AC3E}">
        <p14:creationId xmlns:p14="http://schemas.microsoft.com/office/powerpoint/2010/main" val="30846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D9824-140D-514F-A0CA-6246FA19A229}"/>
              </a:ext>
            </a:extLst>
          </p:cNvPr>
          <p:cNvSpPr>
            <a:spLocks noGrp="1"/>
          </p:cNvSpPr>
          <p:nvPr>
            <p:ph type="title"/>
          </p:nvPr>
        </p:nvSpPr>
        <p:spPr>
          <a:xfrm>
            <a:off x="406759" y="1153571"/>
            <a:ext cx="3200400" cy="4461163"/>
          </a:xfrm>
        </p:spPr>
        <p:txBody>
          <a:bodyPr>
            <a:normAutofit/>
          </a:bodyPr>
          <a:lstStyle/>
          <a:p>
            <a:r>
              <a:rPr lang="en-US" dirty="0">
                <a:solidFill>
                  <a:srgbClr val="FFFFFF"/>
                </a:solidFill>
              </a:rPr>
              <a:t>Framing the problem:</a:t>
            </a:r>
            <a:br>
              <a:rPr lang="en-US" dirty="0">
                <a:solidFill>
                  <a:srgbClr val="FFFFFF"/>
                </a:solidFill>
              </a:rPr>
            </a:br>
            <a:r>
              <a:rPr lang="en-US" dirty="0">
                <a:solidFill>
                  <a:srgbClr val="FFFFFF"/>
                </a:solidFill>
              </a:rPr>
              <a:t>Background Information</a:t>
            </a:r>
            <a:br>
              <a:rPr lang="en-US" dirty="0">
                <a:solidFill>
                  <a:srgbClr val="FFFFFF"/>
                </a:solidFill>
              </a:rPr>
            </a:b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815652-7CB8-044F-8DB3-E985EFFD6846}"/>
              </a:ext>
            </a:extLst>
          </p:cNvPr>
          <p:cNvSpPr>
            <a:spLocks noGrp="1"/>
          </p:cNvSpPr>
          <p:nvPr>
            <p:ph idx="1"/>
          </p:nvPr>
        </p:nvSpPr>
        <p:spPr>
          <a:xfrm>
            <a:off x="4418646" y="520380"/>
            <a:ext cx="6970844" cy="5727543"/>
          </a:xfrm>
        </p:spPr>
        <p:txBody>
          <a:bodyPr anchor="ctr">
            <a:normAutofit/>
          </a:bodyPr>
          <a:lstStyle/>
          <a:p>
            <a:pPr marL="0" indent="0">
              <a:buNone/>
            </a:pPr>
            <a:r>
              <a:rPr lang="en-US" sz="3600" u="sng" dirty="0"/>
              <a:t>A Changing Healthcare Landscape:</a:t>
            </a:r>
          </a:p>
          <a:p>
            <a:pPr marL="0" indent="0">
              <a:buNone/>
            </a:pPr>
            <a:endParaRPr lang="en-US" sz="1000" u="sng" dirty="0"/>
          </a:p>
          <a:p>
            <a:pPr marL="354013" lvl="1" indent="-342900"/>
            <a:r>
              <a:rPr lang="en-US" dirty="0"/>
              <a:t>Healthcare delivery models are undergoing substantial changes</a:t>
            </a:r>
          </a:p>
          <a:p>
            <a:pPr marL="11113" lvl="1" indent="0">
              <a:buNone/>
            </a:pPr>
            <a:r>
              <a:rPr lang="en-US" dirty="0"/>
              <a:t> </a:t>
            </a:r>
          </a:p>
          <a:p>
            <a:pPr marL="354013" lvl="1" indent="-342900"/>
            <a:r>
              <a:rPr lang="en-US" dirty="0"/>
              <a:t>Patients increasingly responsible for making financial decisions about their own health care </a:t>
            </a:r>
          </a:p>
          <a:p>
            <a:pPr marL="811213" lvl="2" indent="-342900">
              <a:buFont typeface="Courier New" panose="02070309020205020404" pitchFamily="49" charset="0"/>
              <a:buChar char="o"/>
            </a:pPr>
            <a:r>
              <a:rPr lang="en-US" sz="2400" dirty="0"/>
              <a:t>Individuals responsible for larger portions of healthcare costs </a:t>
            </a:r>
          </a:p>
          <a:p>
            <a:pPr marL="811213" lvl="2" indent="-342900">
              <a:buFont typeface="Courier New" panose="02070309020205020404" pitchFamily="49" charset="0"/>
              <a:buChar char="o"/>
            </a:pPr>
            <a:r>
              <a:rPr lang="en-US" sz="2400" dirty="0"/>
              <a:t>Those seeking health services are acting more and more like consumers of other types of goods and services</a:t>
            </a:r>
          </a:p>
        </p:txBody>
      </p:sp>
    </p:spTree>
    <p:extLst>
      <p:ext uri="{BB962C8B-B14F-4D97-AF65-F5344CB8AC3E}">
        <p14:creationId xmlns:p14="http://schemas.microsoft.com/office/powerpoint/2010/main" val="52042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Intended Audience and Potential Impact</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1999999D-CC1A-5B42-A676-3D111735558F}"/>
              </a:ext>
            </a:extLst>
          </p:cNvPr>
          <p:cNvSpPr txBox="1">
            <a:spLocks/>
          </p:cNvSpPr>
          <p:nvPr/>
        </p:nvSpPr>
        <p:spPr>
          <a:xfrm>
            <a:off x="4434680" y="387916"/>
            <a:ext cx="6901375" cy="572754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t>Healthcare Thought Leadership:</a:t>
            </a:r>
          </a:p>
          <a:p>
            <a:pPr algn="l"/>
            <a:endParaRPr lang="en-US" sz="1000" u="sng" dirty="0"/>
          </a:p>
          <a:p>
            <a:pPr marL="354013" lvl="1" indent="-342900" algn="l">
              <a:buFont typeface="Arial" panose="020B0604020202020204" pitchFamily="34" charset="0"/>
              <a:buChar char="•"/>
            </a:pPr>
            <a:r>
              <a:rPr lang="en-US" sz="2400" dirty="0"/>
              <a:t>Serves as a data science exercise that demonstrates insight and understanding about health resources in a major metropolitan area:</a:t>
            </a:r>
          </a:p>
          <a:p>
            <a:pPr marL="811213" lvl="2" indent="-342900" algn="l">
              <a:buFont typeface="Courier New" panose="02070309020205020404" pitchFamily="49" charset="0"/>
              <a:buChar char="o"/>
            </a:pPr>
            <a:r>
              <a:rPr lang="en-US" sz="2200" dirty="0"/>
              <a:t>More informed decisions about resource distribution and payment methodologies </a:t>
            </a:r>
          </a:p>
          <a:p>
            <a:pPr marL="811213" lvl="2" indent="-342900" algn="l">
              <a:buFont typeface="Courier New" panose="02070309020205020404" pitchFamily="49" charset="0"/>
              <a:buChar char="o"/>
            </a:pPr>
            <a:r>
              <a:rPr lang="en-US" sz="2200" dirty="0"/>
              <a:t>Healthcare accessibility </a:t>
            </a:r>
          </a:p>
          <a:p>
            <a:pPr marL="182563" lvl="1" indent="-171450" algn="l">
              <a:buFont typeface="Arial" panose="020B0604020202020204" pitchFamily="34" charset="0"/>
              <a:buChar char="•"/>
            </a:pPr>
            <a:endParaRPr lang="en-US" sz="2400" dirty="0"/>
          </a:p>
          <a:p>
            <a:pPr marL="354013" lvl="1" indent="-342900" algn="l">
              <a:buFont typeface="Arial" panose="020B0604020202020204" pitchFamily="34" charset="0"/>
              <a:buChar char="•"/>
            </a:pPr>
            <a:r>
              <a:rPr lang="en-US" sz="2400" dirty="0"/>
              <a:t>Audience targets:</a:t>
            </a:r>
          </a:p>
          <a:p>
            <a:pPr marL="811213" lvl="2" indent="-342900" algn="l">
              <a:buFont typeface="Courier New" panose="02070309020205020404" pitchFamily="49" charset="0"/>
              <a:buChar char="o"/>
            </a:pPr>
            <a:r>
              <a:rPr lang="en-US" sz="2200" dirty="0"/>
              <a:t>Healthcare provider administrators</a:t>
            </a:r>
          </a:p>
          <a:p>
            <a:pPr marL="811213" lvl="2" indent="-342900" algn="l">
              <a:buFont typeface="Courier New" panose="02070309020205020404" pitchFamily="49" charset="0"/>
              <a:buChar char="o"/>
            </a:pPr>
            <a:r>
              <a:rPr lang="en-US" sz="2200" dirty="0"/>
              <a:t>Government health policy leaders</a:t>
            </a:r>
          </a:p>
          <a:p>
            <a:pPr marL="811213" lvl="2" indent="-342900" algn="l">
              <a:buFont typeface="Courier New" panose="02070309020205020404" pitchFamily="49" charset="0"/>
              <a:buChar char="o"/>
            </a:pPr>
            <a:r>
              <a:rPr lang="en-US" sz="2200" dirty="0"/>
              <a:t>Health payors (health insurers)</a:t>
            </a:r>
          </a:p>
          <a:p>
            <a:pPr marL="811213" lvl="2" indent="-342900" algn="l">
              <a:buFont typeface="Courier New" panose="02070309020205020404" pitchFamily="49" charset="0"/>
              <a:buChar char="o"/>
            </a:pPr>
            <a:r>
              <a:rPr lang="en-US" sz="2200" dirty="0"/>
              <a:t>Healthcare consumers</a:t>
            </a:r>
          </a:p>
        </p:txBody>
      </p:sp>
    </p:spTree>
    <p:extLst>
      <p:ext uri="{BB962C8B-B14F-4D97-AF65-F5344CB8AC3E}">
        <p14:creationId xmlns:p14="http://schemas.microsoft.com/office/powerpoint/2010/main" val="360411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Problem Statement</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434680" y="454699"/>
            <a:ext cx="6559491" cy="594860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u="sng" dirty="0"/>
              <a:t>Major Project Aims:</a:t>
            </a:r>
          </a:p>
          <a:p>
            <a:pPr algn="l"/>
            <a:endParaRPr lang="en-US" sz="1000" u="sng" dirty="0"/>
          </a:p>
          <a:p>
            <a:pPr marL="342900" indent="-342900" algn="l">
              <a:buFont typeface="Arial" panose="020B0604020202020204" pitchFamily="34" charset="0"/>
              <a:buChar char="•"/>
            </a:pPr>
            <a:r>
              <a:rPr lang="en-US" dirty="0"/>
              <a:t>Understand some key elements about health service locations.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Visualize data around healthcare Length of Stay and Charge data from a State-level Department of Health.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Demonstrate data science comprehension</a:t>
            </a:r>
          </a:p>
          <a:p>
            <a:pPr marL="800100" lvl="1" indent="-342900" algn="l">
              <a:buFont typeface="Courier New" panose="02070309020205020404" pitchFamily="49" charset="0"/>
              <a:buChar char="o"/>
            </a:pPr>
            <a:r>
              <a:rPr lang="en-US" dirty="0"/>
              <a:t>Use of Python </a:t>
            </a:r>
          </a:p>
          <a:p>
            <a:pPr marL="800100" lvl="1" indent="-342900" algn="l">
              <a:buFont typeface="Courier New" panose="02070309020205020404" pitchFamily="49" charset="0"/>
              <a:buChar char="o"/>
            </a:pPr>
            <a:r>
              <a:rPr lang="en-US" dirty="0"/>
              <a:t>Associated Libraries </a:t>
            </a:r>
          </a:p>
          <a:p>
            <a:pPr marL="800100" lvl="1" indent="-342900" algn="l">
              <a:buFont typeface="Courier New" panose="02070309020205020404" pitchFamily="49" charset="0"/>
              <a:buChar char="o"/>
            </a:pPr>
            <a:r>
              <a:rPr lang="en-US" dirty="0"/>
              <a:t>Data visualization</a:t>
            </a:r>
          </a:p>
          <a:p>
            <a:pPr marL="800100" lvl="1" indent="-342900" algn="l">
              <a:buFont typeface="Courier New" panose="02070309020205020404" pitchFamily="49" charset="0"/>
              <a:buChar char="o"/>
            </a:pPr>
            <a:r>
              <a:rPr lang="en-US" dirty="0"/>
              <a:t>Clustering techniques</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389962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Data Background</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67272" y="454699"/>
            <a:ext cx="7754271" cy="594860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u="sng" dirty="0"/>
              <a:t>High-level description of project data:</a:t>
            </a:r>
          </a:p>
          <a:p>
            <a:pPr algn="l"/>
            <a:endParaRPr lang="en-US" sz="400" u="sng" dirty="0"/>
          </a:p>
          <a:p>
            <a:pPr marL="342900" indent="-342900" algn="l">
              <a:buFont typeface="Arial" panose="020B0604020202020204" pitchFamily="34" charset="0"/>
              <a:buChar char="•"/>
            </a:pPr>
            <a:r>
              <a:rPr lang="en-US" sz="2800" dirty="0"/>
              <a:t>Using Foursquare, the data for this project used a very high-level keyword description of “healthcare”.  </a:t>
            </a:r>
          </a:p>
          <a:p>
            <a:pPr marL="342900" indent="-342900" algn="l">
              <a:buFont typeface="Arial" panose="020B0604020202020204" pitchFamily="34" charset="0"/>
              <a:buChar char="•"/>
            </a:pPr>
            <a:r>
              <a:rPr lang="en-US" sz="2800" dirty="0"/>
              <a:t>Folium package used to provide a mapping, visual representations of  similar clusters of healthcare venues using a k-means algorithm approach. </a:t>
            </a:r>
          </a:p>
          <a:p>
            <a:pPr marL="342900" indent="-342900" algn="l">
              <a:buFont typeface="Arial" panose="020B0604020202020204" pitchFamily="34" charset="0"/>
              <a:buChar char="•"/>
            </a:pPr>
            <a:r>
              <a:rPr lang="en-US" sz="2800" dirty="0"/>
              <a:t>Washington Department of Health Data and Descriptive Statistics related to:</a:t>
            </a:r>
          </a:p>
          <a:p>
            <a:pPr marL="800100" lvl="1" indent="-342900" algn="l">
              <a:buFont typeface="Courier New" panose="02070309020205020404" pitchFamily="49" charset="0"/>
              <a:buChar char="o"/>
            </a:pPr>
            <a:r>
              <a:rPr lang="en-US" sz="2400" dirty="0"/>
              <a:t>Hospital Volume Data</a:t>
            </a:r>
          </a:p>
          <a:p>
            <a:pPr marL="800100" lvl="1" indent="-342900" algn="l">
              <a:buFont typeface="Courier New" panose="02070309020205020404" pitchFamily="49" charset="0"/>
              <a:buChar char="o"/>
            </a:pPr>
            <a:r>
              <a:rPr lang="en-US" sz="2400" dirty="0"/>
              <a:t>Length of Stay</a:t>
            </a:r>
          </a:p>
          <a:p>
            <a:pPr marL="800100" lvl="1" indent="-342900" algn="l">
              <a:buFont typeface="Courier New" panose="02070309020205020404" pitchFamily="49" charset="0"/>
              <a:buChar char="o"/>
            </a:pPr>
            <a:r>
              <a:rPr lang="en-US" sz="2400" dirty="0"/>
              <a:t>Payor charge behavior</a:t>
            </a:r>
          </a:p>
          <a:p>
            <a:pPr marL="342900" indent="-342900" algn="l">
              <a:buFont typeface="Courier New" panose="02070309020205020404" pitchFamily="49" charset="0"/>
              <a:buChar char="o"/>
            </a:pPr>
            <a:endParaRPr lang="en-US" dirty="0"/>
          </a:p>
          <a:p>
            <a:pPr algn="l"/>
            <a:endParaRPr lang="en-US" sz="2000" dirty="0"/>
          </a:p>
        </p:txBody>
      </p:sp>
    </p:spTree>
    <p:extLst>
      <p:ext uri="{BB962C8B-B14F-4D97-AF65-F5344CB8AC3E}">
        <p14:creationId xmlns:p14="http://schemas.microsoft.com/office/powerpoint/2010/main" val="171472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Project Methodology</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341083" y="19271"/>
            <a:ext cx="7132459" cy="594860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600" dirty="0"/>
              <a:t>Folium mapping by neighborhood of  Seattle, WA:</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pic>
        <p:nvPicPr>
          <p:cNvPr id="7" name="Picture 6" descr="A picture containing text, map&#10;&#10;Description automatically generated">
            <a:extLst>
              <a:ext uri="{FF2B5EF4-FFF2-40B4-BE49-F238E27FC236}">
                <a16:creationId xmlns:a16="http://schemas.microsoft.com/office/drawing/2014/main" id="{E4A3F5FC-B7B2-7D43-AB04-643A484C2E69}"/>
              </a:ext>
            </a:extLst>
          </p:cNvPr>
          <p:cNvPicPr/>
          <p:nvPr/>
        </p:nvPicPr>
        <p:blipFill>
          <a:blip r:embed="rId2">
            <a:extLst>
              <a:ext uri="{28A0092B-C50C-407E-A947-70E740481C1C}">
                <a14:useLocalDpi xmlns:a14="http://schemas.microsoft.com/office/drawing/2010/main" val="0"/>
              </a:ext>
            </a:extLst>
          </a:blip>
          <a:stretch>
            <a:fillRect/>
          </a:stretch>
        </p:blipFill>
        <p:spPr>
          <a:xfrm>
            <a:off x="5040085" y="2455479"/>
            <a:ext cx="3212523" cy="385493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C2A8070-3B10-254B-894B-4B6B054F2819}"/>
              </a:ext>
            </a:extLst>
          </p:cNvPr>
          <p:cNvPicPr/>
          <p:nvPr/>
        </p:nvPicPr>
        <p:blipFill>
          <a:blip r:embed="rId3">
            <a:extLst>
              <a:ext uri="{28A0092B-C50C-407E-A947-70E740481C1C}">
                <a14:useLocalDpi xmlns:a14="http://schemas.microsoft.com/office/drawing/2010/main" val="0"/>
              </a:ext>
            </a:extLst>
          </a:blip>
          <a:stretch>
            <a:fillRect/>
          </a:stretch>
        </p:blipFill>
        <p:spPr>
          <a:xfrm>
            <a:off x="8364969" y="2455479"/>
            <a:ext cx="2996212" cy="2183335"/>
          </a:xfrm>
          <a:prstGeom prst="rect">
            <a:avLst/>
          </a:prstGeom>
        </p:spPr>
      </p:pic>
    </p:spTree>
    <p:extLst>
      <p:ext uri="{BB962C8B-B14F-4D97-AF65-F5344CB8AC3E}">
        <p14:creationId xmlns:p14="http://schemas.microsoft.com/office/powerpoint/2010/main" val="185479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Project Methodology</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341084" y="526092"/>
            <a:ext cx="7020024" cy="601282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600" dirty="0"/>
              <a:t>Healthcare venue analysis:</a:t>
            </a:r>
          </a:p>
          <a:p>
            <a:pPr marL="457200" indent="-457200" algn="l">
              <a:buFont typeface="Arial" panose="020B0604020202020204" pitchFamily="34" charset="0"/>
              <a:buChar char="•"/>
            </a:pPr>
            <a:endParaRPr lang="en-US" sz="3600" dirty="0"/>
          </a:p>
          <a:p>
            <a:pPr marL="457200" indent="-457200" algn="l">
              <a:buFont typeface="Arial" panose="020B0604020202020204" pitchFamily="34" charset="0"/>
              <a:buChar char="•"/>
            </a:pPr>
            <a:endParaRPr lang="en-US" sz="3600" dirty="0"/>
          </a:p>
          <a:p>
            <a:pPr marL="457200" indent="-457200" algn="l">
              <a:buFont typeface="Arial" panose="020B0604020202020204" pitchFamily="34" charset="0"/>
              <a:buChar char="•"/>
            </a:pPr>
            <a:endParaRPr lang="en-US" sz="3600" dirty="0"/>
          </a:p>
          <a:p>
            <a:pPr marL="457200" indent="-457200" algn="l">
              <a:buFont typeface="Arial" panose="020B0604020202020204" pitchFamily="34" charset="0"/>
              <a:buChar char="•"/>
            </a:pPr>
            <a:endParaRPr lang="en-US" sz="3600" dirty="0"/>
          </a:p>
          <a:p>
            <a:pPr marL="457200" indent="-457200" algn="l">
              <a:buFont typeface="Arial" panose="020B0604020202020204" pitchFamily="34" charset="0"/>
              <a:buChar char="•"/>
            </a:pPr>
            <a:endParaRPr lang="en-US" sz="3600" dirty="0"/>
          </a:p>
          <a:p>
            <a:pPr marL="914400" lvl="1" indent="-457200" algn="l">
              <a:buFont typeface="Courier New" panose="02070309020205020404" pitchFamily="49" charset="0"/>
              <a:buChar char="o"/>
            </a:pPr>
            <a:r>
              <a:rPr lang="en-US" sz="2400" dirty="0"/>
              <a:t>Top  10 healthcare venue categories considered using pie-chart</a:t>
            </a:r>
          </a:p>
          <a:p>
            <a:pPr marL="914400" lvl="1" indent="-457200" algn="l">
              <a:buFont typeface="Courier New" panose="02070309020205020404" pitchFamily="49" charset="0"/>
              <a:buChar char="o"/>
            </a:pPr>
            <a:r>
              <a:rPr lang="en-US" sz="2400" dirty="0"/>
              <a:t>Doctor’s and Dentist offices vastly most common</a:t>
            </a:r>
          </a:p>
          <a:p>
            <a:pPr marL="914400" lvl="1" indent="-457200" algn="l">
              <a:buFont typeface="Courier New" panose="02070309020205020404" pitchFamily="49" charset="0"/>
              <a:buChar char="o"/>
            </a:pPr>
            <a:r>
              <a:rPr lang="en-US" sz="2400" dirty="0"/>
              <a:t>29 total categories in all: </a:t>
            </a:r>
          </a:p>
          <a:p>
            <a:pPr marL="1371600" lvl="2" indent="-457200" algn="l">
              <a:buFont typeface="Wingdings" pitchFamily="2" charset="2"/>
              <a:buChar char="Ø"/>
            </a:pPr>
            <a:r>
              <a:rPr lang="en-US" sz="2000" dirty="0"/>
              <a:t>Many with only 1 or 2 instances</a:t>
            </a:r>
          </a:p>
          <a:p>
            <a:pPr algn="l"/>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pic>
        <p:nvPicPr>
          <p:cNvPr id="12" name="Picture 11" descr="A close up of a logo&#10;&#10;Description automatically generated">
            <a:extLst>
              <a:ext uri="{FF2B5EF4-FFF2-40B4-BE49-F238E27FC236}">
                <a16:creationId xmlns:a16="http://schemas.microsoft.com/office/drawing/2014/main" id="{B2DC6F6F-B0A0-4E49-8924-5A7830E97D8E}"/>
              </a:ext>
            </a:extLst>
          </p:cNvPr>
          <p:cNvPicPr/>
          <p:nvPr/>
        </p:nvPicPr>
        <p:blipFill>
          <a:blip r:embed="rId2">
            <a:extLst>
              <a:ext uri="{28A0092B-C50C-407E-A947-70E740481C1C}">
                <a14:useLocalDpi xmlns:a14="http://schemas.microsoft.com/office/drawing/2010/main" val="0"/>
              </a:ext>
            </a:extLst>
          </a:blip>
          <a:stretch>
            <a:fillRect/>
          </a:stretch>
        </p:blipFill>
        <p:spPr>
          <a:xfrm>
            <a:off x="4761612" y="1227632"/>
            <a:ext cx="4461250" cy="2830802"/>
          </a:xfrm>
          <a:prstGeom prst="rect">
            <a:avLst/>
          </a:prstGeom>
        </p:spPr>
      </p:pic>
    </p:spTree>
    <p:extLst>
      <p:ext uri="{BB962C8B-B14F-4D97-AF65-F5344CB8AC3E}">
        <p14:creationId xmlns:p14="http://schemas.microsoft.com/office/powerpoint/2010/main" val="317046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F203-FE5F-D348-991A-220672A62D27}"/>
              </a:ext>
            </a:extLst>
          </p:cNvPr>
          <p:cNvSpPr>
            <a:spLocks noGrp="1"/>
          </p:cNvSpPr>
          <p:nvPr>
            <p:ph type="ctrTitle"/>
          </p:nvPr>
        </p:nvSpPr>
        <p:spPr>
          <a:xfrm>
            <a:off x="270456" y="888642"/>
            <a:ext cx="3616778" cy="4726093"/>
          </a:xfrm>
        </p:spPr>
        <p:txBody>
          <a:bodyPr vert="horz" lIns="91440" tIns="45720" rIns="91440" bIns="45720" rtlCol="0" anchor="ctr">
            <a:normAutofit/>
          </a:bodyPr>
          <a:lstStyle/>
          <a:p>
            <a:pPr algn="l"/>
            <a:r>
              <a:rPr lang="en-US" sz="4400" dirty="0">
                <a:solidFill>
                  <a:srgbClr val="FFFFFF"/>
                </a:solidFill>
              </a:rPr>
              <a:t>Project Methodology</a:t>
            </a:r>
            <a:endParaRPr lang="en-US" sz="44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2">
            <a:extLst>
              <a:ext uri="{FF2B5EF4-FFF2-40B4-BE49-F238E27FC236}">
                <a16:creationId xmlns:a16="http://schemas.microsoft.com/office/drawing/2014/main" id="{BDA85BC6-E336-0545-8333-9B8765842F24}"/>
              </a:ext>
            </a:extLst>
          </p:cNvPr>
          <p:cNvSpPr txBox="1">
            <a:spLocks/>
          </p:cNvSpPr>
          <p:nvPr/>
        </p:nvSpPr>
        <p:spPr>
          <a:xfrm>
            <a:off x="4154642" y="454699"/>
            <a:ext cx="7132459" cy="594860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600" dirty="0"/>
              <a:t>K-Means venue analysis:</a:t>
            </a:r>
          </a:p>
          <a:p>
            <a:pPr marL="1028700" lvl="1" indent="-571500" algn="l">
              <a:buFont typeface="Courier New" panose="02070309020205020404" pitchFamily="49" charset="0"/>
              <a:buChar char="o"/>
            </a:pPr>
            <a:r>
              <a:rPr lang="en-US" sz="2400" dirty="0"/>
              <a:t>One hot encoding with Top 5 </a:t>
            </a:r>
            <a:br>
              <a:rPr lang="en-US" sz="2400" dirty="0"/>
            </a:br>
            <a:r>
              <a:rPr lang="en-US" sz="2400" dirty="0"/>
              <a:t>Analysis by neighborhood:</a:t>
            </a:r>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endParaRPr lang="en-US" sz="2400" dirty="0"/>
          </a:p>
          <a:p>
            <a:pPr marL="1028700" lvl="1" indent="-571500" algn="l">
              <a:buFont typeface="Courier New" panose="02070309020205020404" pitchFamily="49" charset="0"/>
              <a:buChar char="o"/>
            </a:pPr>
            <a:r>
              <a:rPr lang="en-US" sz="2400" dirty="0"/>
              <a:t>Utilize K = 5 for clusters:</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sz="2000" u="sng" dirty="0"/>
          </a:p>
          <a:p>
            <a:pPr marL="342900" indent="-342900" algn="l">
              <a:buFont typeface="Arial" panose="020B0604020202020204" pitchFamily="34" charset="0"/>
              <a:buChar char="•"/>
            </a:pPr>
            <a:endParaRPr lang="en-US" sz="2000" dirty="0"/>
          </a:p>
        </p:txBody>
      </p:sp>
      <p:pic>
        <p:nvPicPr>
          <p:cNvPr id="4" name="Picture 3" descr="A screenshot of a cell phone&#10;&#10;Description automatically generated">
            <a:extLst>
              <a:ext uri="{FF2B5EF4-FFF2-40B4-BE49-F238E27FC236}">
                <a16:creationId xmlns:a16="http://schemas.microsoft.com/office/drawing/2014/main" id="{304B6EF4-2E48-334C-8747-F7E98EEDEBC1}"/>
              </a:ext>
            </a:extLst>
          </p:cNvPr>
          <p:cNvPicPr>
            <a:picLocks noChangeAspect="1"/>
          </p:cNvPicPr>
          <p:nvPr/>
        </p:nvPicPr>
        <p:blipFill rotWithShape="1">
          <a:blip r:embed="rId2"/>
          <a:srcRect/>
          <a:stretch/>
        </p:blipFill>
        <p:spPr>
          <a:xfrm>
            <a:off x="5029165" y="4745781"/>
            <a:ext cx="6604670" cy="1514509"/>
          </a:xfrm>
          <a:prstGeom prst="rect">
            <a:avLst/>
          </a:prstGeom>
        </p:spPr>
      </p:pic>
      <p:pic>
        <p:nvPicPr>
          <p:cNvPr id="6" name="Picture 5" descr="A close up of a piece of paper&#10;&#10;Description automatically generated">
            <a:extLst>
              <a:ext uri="{FF2B5EF4-FFF2-40B4-BE49-F238E27FC236}">
                <a16:creationId xmlns:a16="http://schemas.microsoft.com/office/drawing/2014/main" id="{706EC286-5C34-C24A-98A2-CDACBAFC54A8}"/>
              </a:ext>
            </a:extLst>
          </p:cNvPr>
          <p:cNvPicPr>
            <a:picLocks noChangeAspect="1"/>
          </p:cNvPicPr>
          <p:nvPr/>
        </p:nvPicPr>
        <p:blipFill rotWithShape="1">
          <a:blip r:embed="rId3"/>
          <a:srcRect r="21439" b="49315"/>
          <a:stretch/>
        </p:blipFill>
        <p:spPr>
          <a:xfrm>
            <a:off x="5006724" y="2136391"/>
            <a:ext cx="4527280" cy="1102498"/>
          </a:xfrm>
          <a:prstGeom prst="rect">
            <a:avLst/>
          </a:prstGeom>
        </p:spPr>
      </p:pic>
      <p:pic>
        <p:nvPicPr>
          <p:cNvPr id="12" name="Picture 11" descr="A screenshot of text&#10;&#10;Description automatically generated">
            <a:extLst>
              <a:ext uri="{FF2B5EF4-FFF2-40B4-BE49-F238E27FC236}">
                <a16:creationId xmlns:a16="http://schemas.microsoft.com/office/drawing/2014/main" id="{DA7E464C-B0EE-6244-8B61-FA96F8914FC0}"/>
              </a:ext>
            </a:extLst>
          </p:cNvPr>
          <p:cNvPicPr>
            <a:picLocks noChangeAspect="1"/>
          </p:cNvPicPr>
          <p:nvPr/>
        </p:nvPicPr>
        <p:blipFill>
          <a:blip r:embed="rId4"/>
          <a:stretch>
            <a:fillRect/>
          </a:stretch>
        </p:blipFill>
        <p:spPr>
          <a:xfrm>
            <a:off x="9592118" y="1234122"/>
            <a:ext cx="1869197" cy="2943985"/>
          </a:xfrm>
          <a:prstGeom prst="rect">
            <a:avLst/>
          </a:prstGeom>
        </p:spPr>
      </p:pic>
    </p:spTree>
    <p:extLst>
      <p:ext uri="{BB962C8B-B14F-4D97-AF65-F5344CB8AC3E}">
        <p14:creationId xmlns:p14="http://schemas.microsoft.com/office/powerpoint/2010/main" val="169380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11140</TotalTime>
  <Words>938</Words>
  <Application>Microsoft Macintosh PowerPoint</Application>
  <PresentationFormat>Widescreen</PresentationFormat>
  <Paragraphs>163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Applied  Data Science Capstone Project</vt:lpstr>
      <vt:lpstr>Applied  Data Science Capstone Project Overview</vt:lpstr>
      <vt:lpstr>Framing the problem: Background Information </vt:lpstr>
      <vt:lpstr>Intended Audience and Potential Impact</vt:lpstr>
      <vt:lpstr>Problem Statement</vt:lpstr>
      <vt:lpstr>Data Background</vt:lpstr>
      <vt:lpstr>Project Methodology</vt:lpstr>
      <vt:lpstr>Project Methodology</vt:lpstr>
      <vt:lpstr>Project Methodology</vt:lpstr>
      <vt:lpstr>Project Methodology</vt:lpstr>
      <vt:lpstr>Primary Data Analysis Results</vt:lpstr>
      <vt:lpstr>Primary Data Analysis Results</vt:lpstr>
      <vt:lpstr>Primary Data Analysis Results</vt:lpstr>
      <vt:lpstr>Primary Data Analysis Results</vt:lpstr>
      <vt:lpstr>Primary Data Analysis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Overview</dc:title>
  <dc:creator>Jeffrey Guest</dc:creator>
  <cp:lastModifiedBy>Jeffrey Guest</cp:lastModifiedBy>
  <cp:revision>30</cp:revision>
  <dcterms:created xsi:type="dcterms:W3CDTF">2020-06-18T22:13:02Z</dcterms:created>
  <dcterms:modified xsi:type="dcterms:W3CDTF">2020-06-28T03:48:25Z</dcterms:modified>
</cp:coreProperties>
</file>