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2"/>
    <p:restoredTop sz="94610"/>
  </p:normalViewPr>
  <p:slideViewPr>
    <p:cSldViewPr snapToGrid="0" snapToObjects="1">
      <p:cViewPr varScale="1">
        <p:scale>
          <a:sx n="150" d="100"/>
          <a:sy n="150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68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90749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the Technology Value Stream in DevOps</a:t>
            </a:r>
            <a:endParaRPr lang="en-US" sz="2810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Tools to Reinforce Behavior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DevOps Tools That Enable Flow</a:t>
            </a:r>
            <a:endParaRPr lang="en-US" sz="129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Platforms like JIRA and ServiceNow centralize work tracking, while dashboards increase visibility and alignment.</a:t>
            </a:r>
            <a:endParaRPr lang="en-US" sz="128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Bottleneck Detection</a:t>
            </a:r>
            <a:endParaRPr lang="en-US" sz="129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Azure DevOps’ Lead Time Widgets highlight delays and guide interventions with visualized data.</a:t>
            </a:r>
            <a:endParaRPr lang="en-US" sz="1281" dirty="0"/>
          </a:p>
        </p:txBody>
      </p:sp>
      <p:sp>
        <p:nvSpPr>
          <p:cNvPr id="8" name="Subtitle 3"/>
          <p:cNvSpPr/>
          <p:nvPr/>
        </p:nvSpPr>
        <p:spPr>
          <a:xfrm>
            <a:off x="714375" y="3476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Building a Shared Culture</a:t>
            </a:r>
            <a:endParaRPr lang="en-US" sz="129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By adopting shared metrics and backlogs, teams can align efforts, reduce handoffs, and foster a culture of improvement.</a:t>
            </a:r>
            <a:endParaRPr lang="en-US" sz="1281" dirty="0"/>
          </a:p>
          <a:p>
            <a:pPr marL="0" indent="0" algn="l">
              <a:buNone/>
            </a:pPr>
            <a:endParaRPr lang="en-US" sz="1281" dirty="0"/>
          </a:p>
          <a:p>
            <a:pPr marL="0" indent="0" algn="l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Microsoft Azure Docs (2025); IT Revolution (2021)</a:t>
            </a:r>
            <a:endParaRPr lang="en-US" sz="1281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5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Measuring Success with DORA Metrics</a:t>
            </a:r>
            <a:endParaRPr lang="en-US" sz="175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The 4 Key Metrics</a:t>
            </a:r>
            <a:endParaRPr lang="en-US" sz="14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DORA tracks Lead Time for Changes, Deployment Frequency, Time to Restore Service, and Change Failure Rate to evaluate DevOps performance.</a:t>
            </a:r>
            <a:endParaRPr lang="en-US" sz="129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They Matter</a:t>
            </a:r>
            <a:endParaRPr lang="en-US" sz="14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These metrics reveal the strengths and weaknesses in your delivery process and help guide targeted improvements.</a:t>
            </a:r>
            <a:endParaRPr lang="en-US" sz="1298" dirty="0"/>
          </a:p>
        </p:txBody>
      </p:sp>
      <p:sp>
        <p:nvSpPr>
          <p:cNvPr id="8" name="Subtitle 3"/>
          <p:cNvSpPr/>
          <p:nvPr/>
        </p:nvSpPr>
        <p:spPr>
          <a:xfrm>
            <a:off x="714375" y="3452813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Visualizing Progress</a:t>
            </a:r>
            <a:endParaRPr lang="en-US" sz="1477" dirty="0"/>
          </a:p>
        </p:txBody>
      </p:sp>
      <p:sp>
        <p:nvSpPr>
          <p:cNvPr id="9" name="Paragraph 3"/>
          <p:cNvSpPr/>
          <p:nvPr/>
        </p:nvSpPr>
        <p:spPr>
          <a:xfrm>
            <a:off x="714375" y="4013947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Dashboards showing month-over-month changes across these metrics can motivate teams and highlight impact areas.</a:t>
            </a:r>
            <a:endParaRPr lang="en-US" sz="1298" dirty="0"/>
          </a:p>
          <a:p>
            <a:pPr marL="0" indent="0" algn="l">
              <a:buNone/>
            </a:pPr>
            <a:endParaRPr lang="en-US" sz="1298" dirty="0"/>
          </a:p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Atlassian (2025)</a:t>
            </a:r>
            <a:endParaRPr lang="en-US" sz="1298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1006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8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Summary and Key Takeaways</a:t>
            </a:r>
            <a:endParaRPr lang="en-US" sz="2885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2671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5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Final Thoughts</a:t>
            </a:r>
            <a:endParaRPr lang="en-US" sz="1655" dirty="0"/>
          </a:p>
        </p:txBody>
      </p:sp>
      <p:sp>
        <p:nvSpPr>
          <p:cNvPr id="8" name="Text"/>
          <p:cNvSpPr/>
          <p:nvPr/>
        </p:nvSpPr>
        <p:spPr>
          <a:xfrm>
            <a:off x="5272444" y="2544811"/>
            <a:ext cx="2810589" cy="11300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✔ Lead time includes all delivery steps; processing time focuses on active work.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✔ Traditional delivery models cause delays due to manual steps and silos.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✔ DevOps practices cut lead times drastically via automation and collaboration.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✔ Mapping helps diagnose delays; metrics guide improvement.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✔ DORA metrics offer a clear lens to assess and evolve delivery capabilities.</a:t>
            </a:r>
            <a:endParaRPr lang="en-US" sz="1100" dirty="0"/>
          </a:p>
          <a:p>
            <a:pPr marL="0" indent="0" algn="l">
              <a:buNone/>
            </a:pP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Sources: DevOps Handbook; Atlassian; IT Revolution</a:t>
            </a:r>
            <a:endParaRPr lang="en-US" sz="1100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86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What should we remember about Technology Value Streams in DevOps?</a:t>
            </a:r>
            <a:endParaRPr lang="en-US" sz="1100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D219-BA08-7BD4-F22D-B23A7539F15E}"/>
              </a:ext>
            </a:extLst>
          </p:cNvPr>
          <p:cNvSpPr txBox="1">
            <a:spLocks/>
          </p:cNvSpPr>
          <p:nvPr/>
        </p:nvSpPr>
        <p:spPr>
          <a:xfrm>
            <a:off x="51192" y="712779"/>
            <a:ext cx="3125454" cy="33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  <a:defRPr sz="4400" b="1">
                <a:solidFill>
                  <a:srgbClr val="000000"/>
                </a:solidFill>
              </a:defRPr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5871F-DBF8-D3E3-30AF-B3947A3B501C}"/>
              </a:ext>
            </a:extLst>
          </p:cNvPr>
          <p:cNvSpPr txBox="1"/>
          <p:nvPr/>
        </p:nvSpPr>
        <p:spPr>
          <a:xfrm>
            <a:off x="3183081" y="2911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Kim, G., Humble, J., Debois, P., &amp; Willis, J. (2021). The DevOps Handbook: How to Create World-Class Agility, Reliability, &amp; Security in Technology Organizations (2nd ed.). IT Revolution Press.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Kim, G., Humble, J., Debois, P., &amp; Willis, J. (2021). Understanding the Work in Our Value Stream and Improving Flow. IT Revolution.</a:t>
            </a:r>
            <a:br>
              <a:rPr lang="en-US" sz="1500" dirty="0"/>
            </a:br>
            <a:r>
              <a:rPr lang="en-US" sz="1500" dirty="0"/>
              <a:t>Retrieved from: https://</a:t>
            </a:r>
            <a:r>
              <a:rPr lang="en-US" sz="1500" dirty="0" err="1"/>
              <a:t>itrevolution.com</a:t>
            </a:r>
            <a:r>
              <a:rPr lang="en-US" sz="1500" dirty="0"/>
              <a:t>/articles/improve-flow-</a:t>
            </a:r>
            <a:r>
              <a:rPr lang="en-US" sz="1500" dirty="0" err="1"/>
              <a:t>devops</a:t>
            </a:r>
            <a:r>
              <a:rPr lang="en-US" sz="1500" dirty="0"/>
              <a:t>-value-stream/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Microsoft. (2025). Lead Time and Cycle Time widgets in Azure DevOps. Microsoft Learn.</a:t>
            </a:r>
            <a:br>
              <a:rPr lang="en-US" sz="1500" dirty="0"/>
            </a:br>
            <a:r>
              <a:rPr lang="en-US" sz="1500" dirty="0"/>
              <a:t>Retrieved from: https://</a:t>
            </a:r>
            <a:r>
              <a:rPr lang="en-US" sz="1500" dirty="0" err="1"/>
              <a:t>learn.microsoft.com</a:t>
            </a:r>
            <a:r>
              <a:rPr lang="en-US" sz="1500" dirty="0"/>
              <a:t>/</a:t>
            </a:r>
            <a:r>
              <a:rPr lang="en-US" sz="1500" dirty="0" err="1"/>
              <a:t>en</a:t>
            </a:r>
            <a:r>
              <a:rPr lang="en-US" sz="1500" dirty="0"/>
              <a:t>-us/azure/</a:t>
            </a:r>
            <a:r>
              <a:rPr lang="en-US" sz="1500" dirty="0" err="1"/>
              <a:t>devops</a:t>
            </a:r>
            <a:r>
              <a:rPr lang="en-US" sz="1500" dirty="0"/>
              <a:t>/report/dashboards/cycle-time-and-lead-time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Atlassian. (2025). DevOps Metrics: DORA Metrics Overview.</a:t>
            </a:r>
            <a:br>
              <a:rPr lang="en-US" sz="1500" dirty="0"/>
            </a:br>
            <a:r>
              <a:rPr lang="en-US" sz="1500" dirty="0"/>
              <a:t>Retrieved from: https://</a:t>
            </a:r>
            <a:r>
              <a:rPr lang="en-US" sz="1500" dirty="0" err="1"/>
              <a:t>www.atlassian.com</a:t>
            </a:r>
            <a:r>
              <a:rPr lang="en-US" sz="1500" dirty="0"/>
              <a:t>/</a:t>
            </a:r>
            <a:r>
              <a:rPr lang="en-US" sz="1500" dirty="0" err="1"/>
              <a:t>devops</a:t>
            </a:r>
            <a:r>
              <a:rPr lang="en-US" sz="1500" dirty="0"/>
              <a:t>/frameworks/</a:t>
            </a:r>
            <a:r>
              <a:rPr lang="en-US" sz="1500" dirty="0" err="1"/>
              <a:t>devops</a:t>
            </a:r>
            <a:r>
              <a:rPr lang="en-US" sz="1500" dirty="0"/>
              <a:t>-metrics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79AD3DD-D52C-5C1D-A1DF-F36ED7042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E740A7AB-13E2-6809-1991-427814D5B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15461B-56E4-029E-0BEC-C49C9C42FDF2}"/>
              </a:ext>
            </a:extLst>
          </p:cNvPr>
          <p:cNvSpPr txBox="1">
            <a:spLocks/>
          </p:cNvSpPr>
          <p:nvPr/>
        </p:nvSpPr>
        <p:spPr>
          <a:xfrm>
            <a:off x="203592" y="865179"/>
            <a:ext cx="3125454" cy="33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  <a:defRPr sz="4400" b="1">
                <a:solidFill>
                  <a:srgbClr val="000000"/>
                </a:solidFill>
              </a:defRPr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19114AA7-8C62-7441-8B84-852F2658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D55BD-AADA-947D-98D3-54344ECF8EE7}"/>
              </a:ext>
            </a:extLst>
          </p:cNvPr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Kim, G., Humble, J., Debois, P., &amp; Willis, J. (2021). The DevOps Handbook: How to Create World-Class Agility, Reliability, &amp; Security in Technology Organizations (2nd ed.). IT Revolution Press.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Kim, G., Humble, J., Debois, P., &amp; Willis, J. (2021). Understanding the Work in Our Value Stream and Improving Flow. IT Revolution.</a:t>
            </a:r>
            <a:br>
              <a:rPr lang="en-US" sz="1500" dirty="0"/>
            </a:br>
            <a:r>
              <a:rPr lang="en-US" sz="1500" dirty="0"/>
              <a:t>Retrieved from: https://</a:t>
            </a:r>
            <a:r>
              <a:rPr lang="en-US" sz="1500" dirty="0" err="1"/>
              <a:t>itrevolution.com</a:t>
            </a:r>
            <a:r>
              <a:rPr lang="en-US" sz="1500" dirty="0"/>
              <a:t>/articles/improve-flow-</a:t>
            </a:r>
            <a:r>
              <a:rPr lang="en-US" sz="1500" dirty="0" err="1"/>
              <a:t>devops</a:t>
            </a:r>
            <a:r>
              <a:rPr lang="en-US" sz="1500" dirty="0"/>
              <a:t>-value-stream/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Microsoft. (2025). Lead Time and Cycle Time widgets in Azure DevOps. Microsoft Learn.</a:t>
            </a:r>
            <a:br>
              <a:rPr lang="en-US" sz="1500" dirty="0"/>
            </a:br>
            <a:r>
              <a:rPr lang="en-US" sz="1500" dirty="0"/>
              <a:t>Retrieved from: https://</a:t>
            </a:r>
            <a:r>
              <a:rPr lang="en-US" sz="1500" dirty="0" err="1"/>
              <a:t>learn.microsoft.com</a:t>
            </a:r>
            <a:r>
              <a:rPr lang="en-US" sz="1500" dirty="0"/>
              <a:t>/</a:t>
            </a:r>
            <a:r>
              <a:rPr lang="en-US" sz="1500" dirty="0" err="1"/>
              <a:t>en</a:t>
            </a:r>
            <a:r>
              <a:rPr lang="en-US" sz="1500" dirty="0"/>
              <a:t>-us/azure/</a:t>
            </a:r>
            <a:r>
              <a:rPr lang="en-US" sz="1500" dirty="0" err="1"/>
              <a:t>devops</a:t>
            </a:r>
            <a:r>
              <a:rPr lang="en-US" sz="1500" dirty="0"/>
              <a:t>/report/dashboards/cycle-time-and-lead-time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sz="1500" dirty="0"/>
              <a:t>Atlassian. (2025). DevOps Metrics: DORA Metrics Overview.</a:t>
            </a:r>
            <a:br>
              <a:rPr lang="en-US" sz="1500" dirty="0"/>
            </a:br>
            <a:r>
              <a:rPr lang="en-US" sz="1500" dirty="0"/>
              <a:t>Retrieved from: https://</a:t>
            </a:r>
            <a:r>
              <a:rPr lang="en-US" sz="1500" dirty="0" err="1"/>
              <a:t>www.atlassian.com</a:t>
            </a:r>
            <a:r>
              <a:rPr lang="en-US" sz="1500" dirty="0"/>
              <a:t>/</a:t>
            </a:r>
            <a:r>
              <a:rPr lang="en-US" sz="1500" dirty="0" err="1"/>
              <a:t>devops</a:t>
            </a:r>
            <a:r>
              <a:rPr lang="en-US" sz="1500" dirty="0"/>
              <a:t>/frameworks/</a:t>
            </a:r>
            <a:r>
              <a:rPr lang="en-US" sz="1500" dirty="0" err="1"/>
              <a:t>devops</a:t>
            </a:r>
            <a:r>
              <a:rPr lang="en-US" sz="1500" dirty="0"/>
              <a:t>-metrics</a:t>
            </a:r>
          </a:p>
        </p:txBody>
      </p:sp>
    </p:spTree>
    <p:extLst>
      <p:ext uri="{BB962C8B-B14F-4D97-AF65-F5344CB8AC3E}">
        <p14:creationId xmlns:p14="http://schemas.microsoft.com/office/powerpoint/2010/main" val="123949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21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Is a Technology Value Stream?</a:t>
            </a:r>
            <a:endParaRPr lang="en-US" sz="2121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Definition: Converts customer request to delivered product/service</a:t>
            </a:r>
            <a:endParaRPr lang="en-US" sz="994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Importance: Enables faster delivery and fewer errors</a:t>
            </a:r>
            <a:endParaRPr lang="en-US" sz="994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Product Management: Aligns value with customer needs</a:t>
            </a:r>
            <a:endParaRPr lang="en-US" sz="994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QA, IT Ops, Security: Ensure quality, stability, and compliance</a:t>
            </a:r>
            <a:endParaRPr lang="en-US" sz="994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Collaboration: Cross-team visibility improves flow</a:t>
            </a:r>
            <a:endParaRPr lang="en-US" sz="994" dirty="0"/>
          </a:p>
          <a:p>
            <a:pPr marL="0" indent="0" algn="l">
              <a:buNone/>
            </a:pPr>
            <a:endParaRPr lang="en-US" sz="994" dirty="0"/>
          </a:p>
          <a:p>
            <a:pPr marL="0" indent="0" algn="l">
              <a:buNone/>
            </a:pPr>
            <a:r>
              <a:rPr lang="en-US" sz="99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IT Revolution, Kim et al. (2021)</a:t>
            </a:r>
            <a:endParaRPr lang="en-US" sz="994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4192619" y="703707"/>
            <a:ext cx="2154555" cy="401478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56" y="1023938"/>
            <a:ext cx="3105531" cy="3105531"/>
          </a:xfrm>
          <a:prstGeom prst="rect">
            <a:avLst/>
          </a:prstGeom>
        </p:spPr>
      </p:pic>
      <p:sp>
        <p:nvSpPr>
          <p:cNvPr id="4" name="Question 1"/>
          <p:cNvSpPr/>
          <p:nvPr/>
        </p:nvSpPr>
        <p:spPr>
          <a:xfrm>
            <a:off x="4306205" y="902922"/>
            <a:ext cx="1927336" cy="2852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Lead Time</a:t>
            </a:r>
            <a:endParaRPr lang="en-US" sz="1767" dirty="0"/>
          </a:p>
        </p:txBody>
      </p:sp>
      <p:sp>
        <p:nvSpPr>
          <p:cNvPr id="5" name="Answer 1"/>
          <p:cNvSpPr/>
          <p:nvPr/>
        </p:nvSpPr>
        <p:spPr>
          <a:xfrm>
            <a:off x="4298299" y="2557224"/>
            <a:ext cx="1943195" cy="10139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total time from when a request (ticket) is created to when the work is completed and delivered.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Includes both waiting time and active work time.</a:t>
            </a:r>
            <a:endParaRPr lang="en-US" sz="1047" dirty="0"/>
          </a:p>
        </p:txBody>
      </p:sp>
      <p:sp>
        <p:nvSpPr>
          <p:cNvPr id="6" name="StaticPath"/>
          <p:cNvSpPr/>
          <p:nvPr/>
        </p:nvSpPr>
        <p:spPr>
          <a:xfrm>
            <a:off x="4928235" y="1616107"/>
            <a:ext cx="682943" cy="682943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6558058" y="704374"/>
            <a:ext cx="2154555" cy="401478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Question 2"/>
          <p:cNvSpPr/>
          <p:nvPr/>
        </p:nvSpPr>
        <p:spPr>
          <a:xfrm>
            <a:off x="6698028" y="903589"/>
            <a:ext cx="1927336" cy="5704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Processing Time</a:t>
            </a:r>
            <a:endParaRPr lang="en-US" sz="1767" dirty="0"/>
          </a:p>
        </p:txBody>
      </p:sp>
      <p:sp>
        <p:nvSpPr>
          <p:cNvPr id="9" name="Answer 2"/>
          <p:cNvSpPr/>
          <p:nvPr/>
        </p:nvSpPr>
        <p:spPr>
          <a:xfrm>
            <a:off x="6690122" y="2557891"/>
            <a:ext cx="1943195" cy="20278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actual time spent actively working on the request.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Does not include time spent waiting in queues.</a:t>
            </a:r>
            <a:endParaRPr lang="en-US" sz="1047" dirty="0"/>
          </a:p>
          <a:p>
            <a:pPr marL="0" indent="0" algn="ctr">
              <a:buNone/>
            </a:pP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Example: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Ticket created: Monday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Work starts: Friday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Completed: next Monday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Lead Time = 7 days</a:t>
            </a:r>
            <a:endParaRPr lang="en-US" sz="1047" dirty="0"/>
          </a:p>
          <a:p>
            <a:pPr marL="0" indent="0" algn="ctr">
              <a:buNone/>
            </a:pPr>
            <a:r>
              <a:rPr lang="en-US" sz="10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Processing Time = 2 days</a:t>
            </a:r>
            <a:endParaRPr lang="en-US" sz="1047" dirty="0"/>
          </a:p>
        </p:txBody>
      </p:sp>
      <p:sp>
        <p:nvSpPr>
          <p:cNvPr id="10" name="StaticPath"/>
          <p:cNvSpPr/>
          <p:nvPr/>
        </p:nvSpPr>
        <p:spPr>
          <a:xfrm>
            <a:off x="7320058" y="1616774"/>
            <a:ext cx="682943" cy="682943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1C891-A515-AE93-736E-6E7877A97AB2}"/>
              </a:ext>
            </a:extLst>
          </p:cNvPr>
          <p:cNvSpPr txBox="1"/>
          <p:nvPr/>
        </p:nvSpPr>
        <p:spPr>
          <a:xfrm>
            <a:off x="2079021" y="1011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Ticket Lead vs Processing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Ticket Lead vs Processing Time Diagram (w/ Source)</a:t>
            </a:r>
            <a:endParaRPr lang="en-US" sz="2380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2B19AD8-4708-DE86-CE5A-178708C1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549"/>
            <a:ext cx="7772400" cy="3224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5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The Problem — Deployment Lead Times of Months</a:t>
            </a:r>
            <a:endParaRPr lang="en-US" sz="155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Traditional IT Challenges</a:t>
            </a:r>
            <a:endParaRPr lang="en-US" sz="1368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Legacy delivery models often include manual approvals, limited test environments, and integration issues that arise late in the cycle.</a:t>
            </a:r>
            <a:endParaRPr lang="en-US" sz="125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Consequences of Delay</a:t>
            </a:r>
            <a:endParaRPr lang="en-US" sz="1368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Extended lead times (3+ months) result in late bugs, costly hotfixes, and significant stress on teams under pressure to deliver.</a:t>
            </a:r>
            <a:endParaRPr lang="en-US" sz="1258" dirty="0"/>
          </a:p>
        </p:txBody>
      </p:sp>
      <p:sp>
        <p:nvSpPr>
          <p:cNvPr id="8" name="Subtitle 3"/>
          <p:cNvSpPr/>
          <p:nvPr/>
        </p:nvSpPr>
        <p:spPr>
          <a:xfrm>
            <a:off x="714375" y="3490072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Visualizing the Pain</a:t>
            </a:r>
            <a:endParaRPr lang="en-US" sz="1368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Bottlenecks across departments and delayed feedback loops complicate fast, reliable delivery, making change slow and risky.</a:t>
            </a:r>
            <a:endParaRPr lang="en-US" sz="1258" dirty="0"/>
          </a:p>
          <a:p>
            <a:pPr marL="0" indent="0" algn="l">
              <a:buNone/>
            </a:pPr>
            <a:endParaRPr lang="en-US" sz="1258" dirty="0"/>
          </a:p>
          <a:p>
            <a:pPr marL="0" indent="0" algn="l">
              <a:buNone/>
            </a:pPr>
            <a:r>
              <a:rPr lang="en-US" sz="12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DevOps Handbook, p. 10</a:t>
            </a:r>
            <a:endParaRPr lang="en-US" sz="1258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4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The DevOps Ideal — Lead Times of Minutes</a:t>
            </a:r>
            <a:endParaRPr lang="en-US" sz="164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Vision for High-Performing Teams</a:t>
            </a:r>
            <a:endParaRPr lang="en-US" sz="13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Modern DevOps teams aim for small, frequent releases using CI/CD pipelines, automated testing, and continuous feedback.</a:t>
            </a:r>
            <a:endParaRPr lang="en-US" sz="1264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Business Impact</a:t>
            </a:r>
            <a:endParaRPr lang="en-US" sz="13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These practices enable faster time-to-market, higher reliability, and safer deployments—even during business hours.</a:t>
            </a:r>
            <a:endParaRPr lang="en-US" sz="1264" dirty="0"/>
          </a:p>
        </p:txBody>
      </p:sp>
      <p:sp>
        <p:nvSpPr>
          <p:cNvPr id="8" name="Subtitle 3"/>
          <p:cNvSpPr/>
          <p:nvPr/>
        </p:nvSpPr>
        <p:spPr>
          <a:xfrm>
            <a:off x="713423" y="3503519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Enablers</a:t>
            </a:r>
            <a:endParaRPr lang="en-US" sz="1377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Automation, cross-functional collaboration, and a culture of experimentation drive sustainable improvements in lead time and service quality.</a:t>
            </a:r>
            <a:endParaRPr lang="en-US" sz="1264" dirty="0"/>
          </a:p>
          <a:p>
            <a:pPr marL="0" indent="0" algn="l">
              <a:buNone/>
            </a:pPr>
            <a:endParaRPr lang="en-US" sz="1264" dirty="0"/>
          </a:p>
          <a:p>
            <a:pPr marL="0" indent="0" algn="l">
              <a:buNone/>
            </a:pPr>
            <a:r>
              <a:rPr lang="en-US" sz="12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DevOps Handbook, p. 10; Atlassian (2025)</a:t>
            </a:r>
            <a:endParaRPr lang="en-US" sz="1264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58374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ABE4-28B4-CCB3-C0A7-BFB7742C9F2D}"/>
              </a:ext>
            </a:extLst>
          </p:cNvPr>
          <p:cNvSpPr txBox="1"/>
          <p:nvPr/>
        </p:nvSpPr>
        <p:spPr>
          <a:xfrm>
            <a:off x="479160" y="292893"/>
            <a:ext cx="8182230" cy="1132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CI/CD Pipeline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314949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2B0E1F-B9E7-8C6C-C29F-C7617B2A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29" y="2191913"/>
            <a:ext cx="7017692" cy="3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diagram of a system&#10;&#10;AI-generated content may be incorrect.">
            <a:extLst>
              <a:ext uri="{FF2B5EF4-FFF2-40B4-BE49-F238E27FC236}">
                <a16:creationId xmlns:a16="http://schemas.microsoft.com/office/drawing/2014/main" id="{B11C6D2D-FDE8-ECAD-4817-91686B96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63" y="777657"/>
            <a:ext cx="4373562" cy="1183435"/>
          </a:xfrm>
          <a:prstGeom prst="rect">
            <a:avLst/>
          </a:prstGeom>
        </p:spPr>
      </p:pic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Mapping the Value Stream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Map It?</a:t>
            </a:r>
            <a:endParaRPr lang="en-US" sz="139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Mapping visualizes every step in the delivery process, helping uncover bottlenecks, reduce delays, and align stakeholders.</a:t>
            </a:r>
            <a:endParaRPr lang="en-US" sz="130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Typical Process Steps</a:t>
            </a:r>
            <a:endParaRPr lang="en-US" sz="139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typical stream map includes planning, coding, testing, reviewing, and releasing phases—each contributing to overall lead time.</a:t>
            </a:r>
            <a:endParaRPr lang="en-US" sz="1307" dirty="0"/>
          </a:p>
        </p:txBody>
      </p:sp>
      <p:sp>
        <p:nvSpPr>
          <p:cNvPr id="8" name="Subtitle 3"/>
          <p:cNvSpPr/>
          <p:nvPr/>
        </p:nvSpPr>
        <p:spPr>
          <a:xfrm>
            <a:off x="713423" y="3476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Collaborative Improvement</a:t>
            </a:r>
            <a:endParaRPr lang="en-US" sz="139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Cross-functional input ensures accurate insights and effective, lasting process improvements.</a:t>
            </a:r>
            <a:endParaRPr lang="en-US" sz="1307" dirty="0"/>
          </a:p>
          <a:p>
            <a:pPr marL="0" indent="0" algn="l">
              <a:buNone/>
            </a:pPr>
            <a:endParaRPr lang="en-US" sz="1307" dirty="0"/>
          </a:p>
          <a:p>
            <a:pPr marL="0" indent="0" algn="l">
              <a:buNone/>
            </a:pPr>
            <a:r>
              <a:rPr lang="en-US" sz="130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IT Revolution, Kim et al. (2021)</a:t>
            </a:r>
            <a:endParaRPr lang="en-US" sz="130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Creating the Future State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Strategic Approach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Design a future-state map with reduced lead times, then use targeted experiments and metrics to guide process changes.</a:t>
            </a:r>
            <a:endParaRPr lang="en-US" sz="130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Actionable Steps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Assign owners to improvement initiatives, define success criteria, and iterate based on feedback.</a:t>
            </a:r>
            <a:endParaRPr lang="en-US" sz="1308" dirty="0"/>
          </a:p>
        </p:txBody>
      </p:sp>
      <p:sp>
        <p:nvSpPr>
          <p:cNvPr id="8" name="Subtitle 3"/>
          <p:cNvSpPr/>
          <p:nvPr/>
        </p:nvSpPr>
        <p:spPr>
          <a:xfrm>
            <a:off x="713423" y="346626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Sustaining Momentum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Transformation teams should start small, share wins, and foster a culture of continuous learning and iteration.</a:t>
            </a:r>
            <a:endParaRPr lang="en-US" sz="1308" dirty="0"/>
          </a:p>
          <a:p>
            <a:pPr marL="0" indent="0" algn="l">
              <a:buNone/>
            </a:pPr>
            <a:endParaRPr lang="en-US" sz="1308" dirty="0"/>
          </a:p>
          <a:p>
            <a:pPr marL="0" indent="0" algn="l">
              <a:buNone/>
            </a:pPr>
            <a:r>
              <a:rPr lang="en-US" sz="13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Source: IT Revolution, Kim et al. (2021)</a:t>
            </a:r>
            <a:endParaRPr lang="en-US" sz="1308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1104</Words>
  <Application>Microsoft Macintosh PowerPoint</Application>
  <PresentationFormat>On-screen Show (16:9)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nima memarzadeh</cp:lastModifiedBy>
  <cp:revision>4</cp:revision>
  <dcterms:created xsi:type="dcterms:W3CDTF">2025-05-27T17:58:27Z</dcterms:created>
  <dcterms:modified xsi:type="dcterms:W3CDTF">2025-05-27T18:37:19Z</dcterms:modified>
</cp:coreProperties>
</file>