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ooper Hewitt" panose="020B0604020202020204" charset="0"/>
      <p:regular r:id="rId12"/>
    </p:embeddedFont>
    <p:embeddedFont>
      <p:font typeface="Cooper Hewitt Bold" panose="020B0604020202020204" charset="0"/>
      <p:regular r:id="rId13"/>
    </p:embeddedFont>
    <p:embeddedFont>
      <p:font typeface="DM Sans" panose="020F0502020204030204" pitchFamily="2" charset="0"/>
      <p:regular r:id="rId14"/>
    </p:embeddedFont>
    <p:embeddedFont>
      <p:font typeface="DM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47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22887" y="-4247682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512269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5"/>
                </a:lnTo>
                <a:lnTo>
                  <a:pt x="0" y="60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218332" y="2731879"/>
            <a:ext cx="3701593" cy="4723610"/>
          </a:xfrm>
          <a:custGeom>
            <a:avLst/>
            <a:gdLst/>
            <a:ahLst/>
            <a:cxnLst/>
            <a:rect l="l" t="t" r="r" b="b"/>
            <a:pathLst>
              <a:path w="3701593" h="4723610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456031" y="5686468"/>
            <a:ext cx="3718302" cy="2393234"/>
          </a:xfrm>
          <a:custGeom>
            <a:avLst/>
            <a:gdLst/>
            <a:ahLst/>
            <a:cxnLst/>
            <a:rect l="l" t="t" r="r" b="b"/>
            <a:pathLst>
              <a:path w="3718302" h="2393234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Freeform 6"/>
          <p:cNvSpPr/>
          <p:nvPr/>
        </p:nvSpPr>
        <p:spPr>
          <a:xfrm>
            <a:off x="14377104" y="3974852"/>
            <a:ext cx="2882196" cy="3943304"/>
          </a:xfrm>
          <a:custGeom>
            <a:avLst/>
            <a:gdLst/>
            <a:ahLst/>
            <a:cxnLst/>
            <a:rect l="l" t="t" r="r" b="b"/>
            <a:pathLst>
              <a:path w="2882196" h="3943304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7" name="TextBox 7"/>
          <p:cNvSpPr txBox="1"/>
          <p:nvPr/>
        </p:nvSpPr>
        <p:spPr>
          <a:xfrm>
            <a:off x="1028700" y="1434734"/>
            <a:ext cx="9904619" cy="6644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MEDICAL LABORATORY SYSTEM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3641" y="8433435"/>
            <a:ext cx="7793067" cy="824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Presented by: </a:t>
            </a:r>
          </a:p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Nour Menshawy, Jomana Elgammal and Batoul Gamal.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TextBox 4"/>
          <p:cNvSpPr txBox="1"/>
          <p:nvPr/>
        </p:nvSpPr>
        <p:spPr>
          <a:xfrm>
            <a:off x="933983" y="3152569"/>
            <a:ext cx="16420035" cy="387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sz="1936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57304" y="7127080"/>
            <a:ext cx="1914223" cy="2131220"/>
          </a:xfrm>
          <a:custGeom>
            <a:avLst/>
            <a:gdLst/>
            <a:ahLst/>
            <a:cxnLst/>
            <a:rect l="l" t="t" r="r" b="b"/>
            <a:pathLst>
              <a:path w="1914223" h="2131220">
                <a:moveTo>
                  <a:pt x="0" y="0"/>
                </a:moveTo>
                <a:lnTo>
                  <a:pt x="1914223" y="0"/>
                </a:lnTo>
                <a:lnTo>
                  <a:pt x="1914223" y="2131220"/>
                </a:lnTo>
                <a:lnTo>
                  <a:pt x="0" y="21312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>
          <a:xfrm>
            <a:off x="15184148" y="1637586"/>
            <a:ext cx="2169869" cy="2015266"/>
          </a:xfrm>
          <a:custGeom>
            <a:avLst/>
            <a:gdLst/>
            <a:ahLst/>
            <a:cxnLst/>
            <a:rect l="l" t="t" r="r" b="b"/>
            <a:pathLst>
              <a:path w="2169869" h="2015266">
                <a:moveTo>
                  <a:pt x="0" y="0"/>
                </a:moveTo>
                <a:lnTo>
                  <a:pt x="2169869" y="0"/>
                </a:lnTo>
                <a:lnTo>
                  <a:pt x="2169869" y="2015266"/>
                </a:lnTo>
                <a:lnTo>
                  <a:pt x="0" y="201526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512269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5"/>
                </a:lnTo>
                <a:lnTo>
                  <a:pt x="0" y="60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7263714" y="3101360"/>
            <a:ext cx="3760573" cy="3492632"/>
          </a:xfrm>
          <a:custGeom>
            <a:avLst/>
            <a:gdLst/>
            <a:ahLst/>
            <a:cxnLst/>
            <a:rect l="l" t="t" r="r" b="b"/>
            <a:pathLst>
              <a:path w="3760573" h="3492632">
                <a:moveTo>
                  <a:pt x="0" y="0"/>
                </a:moveTo>
                <a:lnTo>
                  <a:pt x="3760572" y="0"/>
                </a:lnTo>
                <a:lnTo>
                  <a:pt x="3760572" y="3492632"/>
                </a:lnTo>
                <a:lnTo>
                  <a:pt x="0" y="34926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4866150" y="1283543"/>
            <a:ext cx="855569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TABLE OF CONTENTS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53641" y="3368101"/>
            <a:ext cx="5456481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4" lvl="1" indent="-323847" algn="just">
              <a:lnSpc>
                <a:spcPts val="4199"/>
              </a:lnSpc>
              <a:buAutoNum type="arabicPeriod"/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Designing the ERD.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07668" y="7578204"/>
            <a:ext cx="5456481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2.  Writing the SQL schema.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39638" y="7578204"/>
            <a:ext cx="5255269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3.  Inserting Data into table.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178243" y="3368101"/>
            <a:ext cx="3491404" cy="504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 4.  The relational.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28700" y="512269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5"/>
                </a:lnTo>
                <a:lnTo>
                  <a:pt x="0" y="6088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9471027" y="2710779"/>
            <a:ext cx="5610468" cy="6246472"/>
          </a:xfrm>
          <a:custGeom>
            <a:avLst/>
            <a:gdLst/>
            <a:ahLst/>
            <a:cxnLst/>
            <a:rect l="l" t="t" r="r" b="b"/>
            <a:pathLst>
              <a:path w="5610468" h="6246472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1028700" y="3289454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1123" y="4766386"/>
            <a:ext cx="6313346" cy="3789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6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project is a complete medical laboratory database system consisting of a structured MySQL relational schema. We created and implemented the database, and the system facilitates the storage of laboratory, patient, medical test, test result, and test component (materials) data.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2635818" y="2765711"/>
            <a:ext cx="13288128" cy="7042708"/>
          </a:xfrm>
          <a:custGeom>
            <a:avLst/>
            <a:gdLst/>
            <a:ahLst/>
            <a:cxnLst/>
            <a:rect l="l" t="t" r="r" b="b"/>
            <a:pathLst>
              <a:path w="13288128" h="7042708">
                <a:moveTo>
                  <a:pt x="0" y="0"/>
                </a:moveTo>
                <a:lnTo>
                  <a:pt x="13288127" y="0"/>
                </a:lnTo>
                <a:lnTo>
                  <a:pt x="13288127" y="7042707"/>
                </a:lnTo>
                <a:lnTo>
                  <a:pt x="0" y="7042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6290495" y="1018818"/>
            <a:ext cx="5707010" cy="134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522"/>
              </a:lnSpc>
            </a:pPr>
            <a:r>
              <a:rPr lang="en-US" sz="6802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ERD DIAGRAM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b="1" u="none" strike="noStrike" spc="-7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b="1" u="none" strike="noStrike" spc="-7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b="1" u="none" strike="noStrike" spc="-7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b="1" u="none" strike="noStrike" spc="-79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222255" y="2856785"/>
            <a:ext cx="9843490" cy="6905144"/>
          </a:xfrm>
          <a:custGeom>
            <a:avLst/>
            <a:gdLst/>
            <a:ahLst/>
            <a:cxnLst/>
            <a:rect l="l" t="t" r="r" b="b"/>
            <a:pathLst>
              <a:path w="9843490" h="6905144">
                <a:moveTo>
                  <a:pt x="0" y="0"/>
                </a:moveTo>
                <a:lnTo>
                  <a:pt x="9843490" y="0"/>
                </a:lnTo>
                <a:lnTo>
                  <a:pt x="9843490" y="6905144"/>
                </a:lnTo>
                <a:lnTo>
                  <a:pt x="0" y="69051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8338"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5360127" y="1342311"/>
            <a:ext cx="7567745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SQL SCRIPT/SCHEMA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grpSp>
        <p:nvGrpSpPr>
          <p:cNvPr id="4" name="Group 4"/>
          <p:cNvGrpSpPr/>
          <p:nvPr/>
        </p:nvGrpSpPr>
        <p:grpSpPr>
          <a:xfrm>
            <a:off x="4216139" y="2415508"/>
            <a:ext cx="9855723" cy="7465242"/>
            <a:chOff x="0" y="0"/>
            <a:chExt cx="13140963" cy="995365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140963" cy="9953657"/>
            </a:xfrm>
            <a:custGeom>
              <a:avLst/>
              <a:gdLst/>
              <a:ahLst/>
              <a:cxnLst/>
              <a:rect l="l" t="t" r="r" b="b"/>
              <a:pathLst>
                <a:path w="13140963" h="9953657">
                  <a:moveTo>
                    <a:pt x="0" y="0"/>
                  </a:moveTo>
                  <a:lnTo>
                    <a:pt x="13140963" y="0"/>
                  </a:lnTo>
                  <a:lnTo>
                    <a:pt x="13140963" y="9953657"/>
                  </a:lnTo>
                  <a:lnTo>
                    <a:pt x="0" y="9953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  <p:sp>
          <p:nvSpPr>
            <p:cNvPr id="6" name="Freeform 6"/>
            <p:cNvSpPr/>
            <p:nvPr/>
          </p:nvSpPr>
          <p:spPr>
            <a:xfrm>
              <a:off x="10148587" y="0"/>
              <a:ext cx="2992377" cy="1414205"/>
            </a:xfrm>
            <a:custGeom>
              <a:avLst/>
              <a:gdLst/>
              <a:ahLst/>
              <a:cxnLst/>
              <a:rect l="l" t="t" r="r" b="b"/>
              <a:pathLst>
                <a:path w="2992377" h="1414205">
                  <a:moveTo>
                    <a:pt x="0" y="0"/>
                  </a:moveTo>
                  <a:lnTo>
                    <a:pt x="2992376" y="0"/>
                  </a:lnTo>
                  <a:lnTo>
                    <a:pt x="2992376" y="1414205"/>
                  </a:lnTo>
                  <a:lnTo>
                    <a:pt x="0" y="14142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903693" y="931874"/>
            <a:ext cx="4480615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RELATIONS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11601508" y="1912631"/>
            <a:ext cx="4652055" cy="6106516"/>
          </a:xfrm>
          <a:custGeom>
            <a:avLst/>
            <a:gdLst/>
            <a:ahLst/>
            <a:cxnLst/>
            <a:rect l="l" t="t" r="r" b="b"/>
            <a:pathLst>
              <a:path w="4652055" h="6106516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GB"/>
          </a:p>
        </p:txBody>
      </p:sp>
      <p:sp>
        <p:nvSpPr>
          <p:cNvPr id="5" name="Freeform 5"/>
          <p:cNvSpPr/>
          <p:nvPr/>
        </p:nvSpPr>
        <p:spPr>
          <a:xfrm>
            <a:off x="9722613" y="3588656"/>
            <a:ext cx="2597247" cy="4793577"/>
          </a:xfrm>
          <a:custGeom>
            <a:avLst/>
            <a:gdLst/>
            <a:ahLst/>
            <a:cxnLst/>
            <a:rect l="l" t="t" r="r" b="b"/>
            <a:pathLst>
              <a:path w="2597247" h="479357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6" name="TextBox 6"/>
          <p:cNvSpPr txBox="1"/>
          <p:nvPr/>
        </p:nvSpPr>
        <p:spPr>
          <a:xfrm>
            <a:off x="1659532" y="3006462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CARDINALITY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9860" y="2092063"/>
            <a:ext cx="7072639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EXAMPLES OF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7975" y="4953593"/>
            <a:ext cx="6874524" cy="3065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9"/>
              </a:lnSpc>
            </a:pPr>
            <a:r>
              <a:rPr lang="en-US" sz="252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One component can be linked to many medical tests.</a:t>
            </a:r>
          </a:p>
          <a:p>
            <a:pPr algn="just">
              <a:lnSpc>
                <a:spcPts val="3529"/>
              </a:lnSpc>
            </a:pPr>
            <a:r>
              <a:rPr lang="en-US" sz="252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One patient can have many test results. </a:t>
            </a:r>
          </a:p>
          <a:p>
            <a:pPr algn="just">
              <a:lnSpc>
                <a:spcPts val="3529"/>
              </a:lnSpc>
            </a:pPr>
            <a:r>
              <a:rPr lang="en-US" sz="252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One laboratorian can handle many test results. </a:t>
            </a:r>
          </a:p>
          <a:p>
            <a:pPr algn="just">
              <a:lnSpc>
                <a:spcPts val="3529"/>
              </a:lnSpc>
            </a:pPr>
            <a:r>
              <a:rPr lang="en-US" sz="252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One medical test can be used in many test results.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4027693" y="2856963"/>
            <a:ext cx="9820053" cy="7269390"/>
          </a:xfrm>
          <a:custGeom>
            <a:avLst/>
            <a:gdLst/>
            <a:ahLst/>
            <a:cxnLst/>
            <a:rect l="l" t="t" r="r" b="b"/>
            <a:pathLst>
              <a:path w="9820053" h="7269390">
                <a:moveTo>
                  <a:pt x="0" y="0"/>
                </a:moveTo>
                <a:lnTo>
                  <a:pt x="9820054" y="0"/>
                </a:lnTo>
                <a:lnTo>
                  <a:pt x="9820054" y="7269390"/>
                </a:lnTo>
                <a:lnTo>
                  <a:pt x="0" y="72693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3437947" y="1342489"/>
            <a:ext cx="11412107" cy="1209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INSERTING DATA INTO TABLES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85035" y="-4485535"/>
            <a:ext cx="19258069" cy="19258069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3" name="Freeform 3"/>
          <p:cNvSpPr/>
          <p:nvPr/>
        </p:nvSpPr>
        <p:spPr>
          <a:xfrm>
            <a:off x="1055075" y="1028700"/>
            <a:ext cx="604457" cy="608886"/>
          </a:xfrm>
          <a:custGeom>
            <a:avLst/>
            <a:gdLst/>
            <a:ahLst/>
            <a:cxnLst/>
            <a:rect l="l" t="t" r="r" b="b"/>
            <a:pathLst>
              <a:path w="604457" h="608886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4" name="Freeform 4"/>
          <p:cNvSpPr/>
          <p:nvPr/>
        </p:nvSpPr>
        <p:spPr>
          <a:xfrm>
            <a:off x="2576451" y="2820475"/>
            <a:ext cx="13135097" cy="7191466"/>
          </a:xfrm>
          <a:custGeom>
            <a:avLst/>
            <a:gdLst/>
            <a:ahLst/>
            <a:cxnLst/>
            <a:rect l="l" t="t" r="r" b="b"/>
            <a:pathLst>
              <a:path w="13135097" h="7191466">
                <a:moveTo>
                  <a:pt x="0" y="0"/>
                </a:moveTo>
                <a:lnTo>
                  <a:pt x="13135098" y="0"/>
                </a:lnTo>
                <a:lnTo>
                  <a:pt x="13135098" y="7191466"/>
                </a:lnTo>
                <a:lnTo>
                  <a:pt x="0" y="7191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GB"/>
          </a:p>
        </p:txBody>
      </p:sp>
      <p:sp>
        <p:nvSpPr>
          <p:cNvPr id="5" name="TextBox 5"/>
          <p:cNvSpPr txBox="1"/>
          <p:nvPr/>
        </p:nvSpPr>
        <p:spPr>
          <a:xfrm>
            <a:off x="2785860" y="385785"/>
            <a:ext cx="12716279" cy="334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THE UI FOR DB </a:t>
            </a:r>
          </a:p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ADD OR VIEW DATA DYNAMICALLY</a:t>
            </a:r>
          </a:p>
          <a:p>
            <a:pPr algn="ctr">
              <a:lnSpc>
                <a:spcPts val="8400"/>
              </a:lnSpc>
            </a:pPr>
            <a:endParaRPr lang="en-US" sz="6000" b="1">
              <a:solidFill>
                <a:srgbClr val="343434"/>
              </a:solidFill>
              <a:latin typeface="Cooper Hewitt Bold"/>
              <a:ea typeface="Cooper Hewitt Bold"/>
              <a:cs typeface="Cooper Hewitt Bold"/>
              <a:sym typeface="Cooper Hewitt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860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24041" y="1111629"/>
            <a:ext cx="847412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528628" y="1111629"/>
            <a:ext cx="110573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923945" y="1111629"/>
            <a:ext cx="1335355" cy="22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1874"/>
              </a:lnSpc>
              <a:spcBef>
                <a:spcPct val="0"/>
              </a:spcBef>
            </a:pPr>
            <a:r>
              <a:rPr lang="en-US" sz="1453" u="none" strike="noStrike" spc="-7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53563" y="8991600"/>
            <a:ext cx="1005737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1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Custom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DM Sans Bold</vt:lpstr>
      <vt:lpstr>Cooper Hewitt Bold</vt:lpstr>
      <vt:lpstr>Calibri</vt:lpstr>
      <vt:lpstr>Cooper Hewitt</vt:lpstr>
      <vt:lpstr>DM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Purple Illustrative Computer Technology Presentation</dc:title>
  <dc:creator>Jomana Elgammal</dc:creator>
  <cp:lastModifiedBy>Jomana Mohamady Elgammal</cp:lastModifiedBy>
  <cp:revision>1</cp:revision>
  <dcterms:created xsi:type="dcterms:W3CDTF">2006-08-16T00:00:00Z</dcterms:created>
  <dcterms:modified xsi:type="dcterms:W3CDTF">2025-08-15T18:47:50Z</dcterms:modified>
  <dc:identifier>DAGv_dPtSy8</dc:identifier>
</cp:coreProperties>
</file>