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BF9000"/>
    <a:srgbClr val="00B0F0"/>
    <a:srgbClr val="F2F2F2"/>
    <a:srgbClr val="F0F7EC"/>
    <a:srgbClr val="ECF1F9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5B2EF-9D9A-44DB-BEE5-3E56CED70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8E2154-8357-4A69-A288-DBAD05C9A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54BCE-79CF-4A11-B99E-D37F079EC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F908-B275-4E10-8A8B-61899055B460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C459A-D2BF-43C7-A054-85632D65C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0566C-783F-4BAA-A33B-A02B37419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8FAD9-F976-4D81-A84A-D86BD58B4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648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3E9FE-820B-41F0-BF3D-07C0766D6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BD3C74-C164-4BF5-A886-AFDE467037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292C6-4BBC-49D2-AD74-A343C0C74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F908-B275-4E10-8A8B-61899055B460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DA38E-880B-4936-98A1-64308DBA0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5D189-2289-4EA5-9932-0CCABBA87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8FAD9-F976-4D81-A84A-D86BD58B4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857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3E20C2-789F-4D9E-8B28-2E00A72561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C2959-E3AC-4FBA-9CD4-E991BEC9C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AEB45-73DE-453D-8652-3CF0F65F3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F908-B275-4E10-8A8B-61899055B460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97730-5ED9-4469-9952-B91953350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926C6-7484-4262-A49C-4F6454202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8FAD9-F976-4D81-A84A-D86BD58B4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363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8B5B6-2C37-4864-B3C7-DB56A4C09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EA4BF-297D-4462-B6DA-4B29083E8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9D673-B59B-4A11-AEB8-DA9CF42DC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F908-B275-4E10-8A8B-61899055B460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F84BA-CBC9-483D-B0C9-0638671D8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61ED9-63F6-4F5B-BC11-BE237011E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8FAD9-F976-4D81-A84A-D86BD58B4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463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DFFA2-3481-4347-99B4-2ABA32B81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89A9C-4A48-440C-9414-0D85FDEBF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D5815-A40E-4ADF-8770-311B08F5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F908-B275-4E10-8A8B-61899055B460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CF61F-EBEC-4BED-8FC9-54327D4F9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D9173-F8E7-4C3A-99F2-0DEFE9DA6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8FAD9-F976-4D81-A84A-D86BD58B4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385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FDBE5-1B44-4F1F-92C2-BC1F97866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68927-5385-415D-9638-4A33F3E3FF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5BB179-5965-4735-890B-BB1195338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E90381-D90C-49B2-A8E0-57C914B93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F908-B275-4E10-8A8B-61899055B460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8097E-8AB6-4521-B2BA-9FF468E82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4C28A-74C9-4AFC-B083-5CE7A3F85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8FAD9-F976-4D81-A84A-D86BD58B4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8342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9AAFD-6EEC-4E50-AA86-B6BE702C7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33633-7985-47A4-B94F-BD2A92EF2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5B8C01-13A5-448A-AACC-26E5B5F2C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8744C6-9EFC-433E-A842-A9C4109C33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DB33B8-0A40-4365-85D2-5354FD99D5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FA8D96-5C51-4DE0-9439-1A46AA9C0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F908-B275-4E10-8A8B-61899055B460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5F9B6-56C4-4049-A4AD-C1F68171B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F55053-51EB-421A-B167-658389EB6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8FAD9-F976-4D81-A84A-D86BD58B4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758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1E987-A08D-4DAC-BE88-7241BF6E8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782915-A432-4078-BC96-D9CDB72E6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F908-B275-4E10-8A8B-61899055B460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CBE27-BB12-4DFE-AE76-AEB0FCBE3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5E5202-1156-4AE6-8573-FB0567A5F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8FAD9-F976-4D81-A84A-D86BD58B4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601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9FDFEE-7AD1-4E4A-A0D8-26E1394F0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F908-B275-4E10-8A8B-61899055B460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81CC96-3A0A-42F2-BC85-6AB91BF30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CE7C5-CD2F-4F54-83A2-F60027488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8FAD9-F976-4D81-A84A-D86BD58B4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856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76ABC-F527-4A54-ABD4-0FBAFBAF7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E4624-CDF7-41AE-BF6E-115011814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B3CD2-AFF9-4BAF-B0A2-AD1DA52B4D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EEDBB-9DD8-4EBE-A986-AACDA4844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F908-B275-4E10-8A8B-61899055B460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C168B-FD60-451D-BF6B-A57F49824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13BED-E5F1-432B-884B-49C0801AE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8FAD9-F976-4D81-A84A-D86BD58B4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175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0CEBC-5FAC-471B-9590-A22BA7541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B19CE2-7B10-42D4-A4A5-67AF2F431F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C29D6E-B1D6-4596-AC65-FCDCF535D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EBA15-8C26-44E4-8E30-0DB6C2CCA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F908-B275-4E10-8A8B-61899055B460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EC7032-2EFF-4072-BD74-C962D47A5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6D6A7-5BA1-4929-903E-BB1E068D3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8FAD9-F976-4D81-A84A-D86BD58B4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443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B5DD4E-114D-4C23-A3AA-C236B040B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2F670-F6F6-4735-8FC6-53836D935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3DE6C-8604-4E70-96FA-F9E5B77CC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CF908-B275-4E10-8A8B-61899055B460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4CD25-5F58-44D8-9B48-700CFEDB0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55B28-1FEB-4AAD-98B8-5678C3CCB5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8FAD9-F976-4D81-A84A-D86BD58B4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916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C900D63-B04C-4095-B6B7-0F682DCF3EF4}"/>
              </a:ext>
            </a:extLst>
          </p:cNvPr>
          <p:cNvCxnSpPr>
            <a:cxnSpLocks/>
          </p:cNvCxnSpPr>
          <p:nvPr/>
        </p:nvCxnSpPr>
        <p:spPr>
          <a:xfrm>
            <a:off x="6093527" y="733928"/>
            <a:ext cx="4945" cy="24568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99071DD7-10C4-48BA-990D-53BDE2BA1862}"/>
              </a:ext>
            </a:extLst>
          </p:cNvPr>
          <p:cNvSpPr/>
          <p:nvPr/>
        </p:nvSpPr>
        <p:spPr>
          <a:xfrm>
            <a:off x="6159932" y="5637352"/>
            <a:ext cx="4031997" cy="619577"/>
          </a:xfrm>
          <a:prstGeom prst="rect">
            <a:avLst/>
          </a:prstGeom>
          <a:solidFill>
            <a:schemeClr val="accent6">
              <a:lumMod val="20000"/>
              <a:lumOff val="80000"/>
              <a:alpha val="50196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055E552-B629-4CA0-AAC6-5D02EB4A12EA}"/>
              </a:ext>
            </a:extLst>
          </p:cNvPr>
          <p:cNvSpPr/>
          <p:nvPr/>
        </p:nvSpPr>
        <p:spPr>
          <a:xfrm>
            <a:off x="2000066" y="5646944"/>
            <a:ext cx="4032002" cy="619573"/>
          </a:xfrm>
          <a:prstGeom prst="rect">
            <a:avLst/>
          </a:prstGeom>
          <a:solidFill>
            <a:srgbClr val="DAE3F3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C68590-7172-4E24-888D-7CFA42AD7E4A}"/>
              </a:ext>
            </a:extLst>
          </p:cNvPr>
          <p:cNvSpPr/>
          <p:nvPr/>
        </p:nvSpPr>
        <p:spPr>
          <a:xfrm>
            <a:off x="4127663" y="636665"/>
            <a:ext cx="3936672" cy="380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  <a:latin typeface="Abadi" panose="020B0604020104020204" pitchFamily="34" charset="0"/>
              </a:rPr>
              <a:t>Pregnancies in observation in </a:t>
            </a:r>
            <a:r>
              <a:rPr lang="en-GB" sz="1100" b="1" dirty="0">
                <a:solidFill>
                  <a:schemeClr val="tx1"/>
                </a:solidFill>
                <a:latin typeface="Abadi" panose="020B0604020104020204" pitchFamily="34" charset="0"/>
              </a:rPr>
              <a:t>SCIFI-PEARL</a:t>
            </a:r>
            <a:r>
              <a:rPr lang="en-GB" sz="1100" dirty="0">
                <a:solidFill>
                  <a:schemeClr val="tx1"/>
                </a:solidFill>
                <a:latin typeface="Abadi" panose="020B0604020104020204" pitchFamily="34" charset="0"/>
              </a:rPr>
              <a:t> </a:t>
            </a:r>
          </a:p>
          <a:p>
            <a:pPr algn="ctr"/>
            <a:r>
              <a:rPr lang="en-GB" sz="1100" b="1" dirty="0">
                <a:solidFill>
                  <a:schemeClr val="tx1"/>
                </a:solidFill>
                <a:latin typeface="Abadi" panose="020B0604020104020204" pitchFamily="34" charset="0"/>
              </a:rPr>
              <a:t>N = 887,657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3BC5C7-646E-4B9D-B72B-78B809C4FAA1}"/>
              </a:ext>
            </a:extLst>
          </p:cNvPr>
          <p:cNvSpPr/>
          <p:nvPr/>
        </p:nvSpPr>
        <p:spPr>
          <a:xfrm>
            <a:off x="4127663" y="1904124"/>
            <a:ext cx="3936672" cy="10034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  <a:latin typeface="Abadi" panose="020B0604020104020204" pitchFamily="34" charset="0"/>
              </a:rPr>
              <a:t>Fulfil demographic requirements at pregnancy start date</a:t>
            </a:r>
          </a:p>
          <a:p>
            <a:pPr algn="ctr"/>
            <a:endParaRPr lang="en-GB" sz="1100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algn="ctr"/>
            <a:endParaRPr lang="en-GB" sz="1100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algn="ctr"/>
            <a:endParaRPr lang="en-GB" sz="1100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algn="ctr"/>
            <a:endParaRPr lang="en-GB" sz="400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algn="ctr"/>
            <a:r>
              <a:rPr lang="en-GB" sz="1100" b="1" dirty="0">
                <a:solidFill>
                  <a:schemeClr val="tx1"/>
                </a:solidFill>
                <a:latin typeface="Abadi" panose="020B0604020104020204" pitchFamily="34" charset="0"/>
              </a:rPr>
              <a:t>N = 302,418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9B9D63-7996-4880-85C4-E880D6FB58E1}"/>
              </a:ext>
            </a:extLst>
          </p:cNvPr>
          <p:cNvSpPr txBox="1"/>
          <p:nvPr/>
        </p:nvSpPr>
        <p:spPr>
          <a:xfrm>
            <a:off x="4847190" y="2125499"/>
            <a:ext cx="24976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At least 1 year of previous observation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Aged between 12 and 55 years old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Sex recorded as Female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56DBB1C-C680-463C-AC61-9919FA75F34F}"/>
              </a:ext>
            </a:extLst>
          </p:cNvPr>
          <p:cNvCxnSpPr>
            <a:cxnSpLocks/>
          </p:cNvCxnSpPr>
          <p:nvPr/>
        </p:nvCxnSpPr>
        <p:spPr>
          <a:xfrm>
            <a:off x="4010706" y="3186858"/>
            <a:ext cx="42272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F3CD512-FD26-48A6-98C5-DE4697A11DCB}"/>
              </a:ext>
            </a:extLst>
          </p:cNvPr>
          <p:cNvCxnSpPr>
            <a:cxnSpLocks/>
          </p:cNvCxnSpPr>
          <p:nvPr/>
        </p:nvCxnSpPr>
        <p:spPr>
          <a:xfrm>
            <a:off x="4016644" y="3190868"/>
            <a:ext cx="0" cy="234000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FBB9857-FA27-4EF4-B868-36079EA5821B}"/>
              </a:ext>
            </a:extLst>
          </p:cNvPr>
          <p:cNvCxnSpPr>
            <a:cxnSpLocks/>
          </p:cNvCxnSpPr>
          <p:nvPr/>
        </p:nvCxnSpPr>
        <p:spPr>
          <a:xfrm>
            <a:off x="8240967" y="3183421"/>
            <a:ext cx="10315" cy="234000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F25431AC-3306-45FC-A76F-830C3D99CBC1}"/>
              </a:ext>
            </a:extLst>
          </p:cNvPr>
          <p:cNvSpPr/>
          <p:nvPr/>
        </p:nvSpPr>
        <p:spPr>
          <a:xfrm>
            <a:off x="2190447" y="5720803"/>
            <a:ext cx="1735370" cy="480072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u="sng" dirty="0">
                <a:solidFill>
                  <a:schemeClr val="tx1"/>
                </a:solidFill>
                <a:latin typeface="Abadi" panose="020B0604020104020204" pitchFamily="34" charset="0"/>
              </a:rPr>
              <a:t>Exposed</a:t>
            </a:r>
            <a:endParaRPr lang="en-GB" sz="1100" u="sng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  <a:p>
            <a:pPr algn="ctr"/>
            <a:r>
              <a:rPr lang="en-GB" sz="1100" b="1" dirty="0">
                <a:solidFill>
                  <a:schemeClr val="tx1"/>
                </a:solidFill>
                <a:latin typeface="Abadi" panose="020B0604020104020204" pitchFamily="34" charset="0"/>
              </a:rPr>
              <a:t>N = 36,398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628F08D-35D5-4FF5-96CB-0F8AC8EEA2DD}"/>
              </a:ext>
            </a:extLst>
          </p:cNvPr>
          <p:cNvSpPr/>
          <p:nvPr/>
        </p:nvSpPr>
        <p:spPr>
          <a:xfrm>
            <a:off x="4119898" y="5720803"/>
            <a:ext cx="1735371" cy="480071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u="sng" dirty="0">
                <a:solidFill>
                  <a:schemeClr val="tx1"/>
                </a:solidFill>
                <a:latin typeface="Abadi" panose="020B0604020104020204" pitchFamily="34" charset="0"/>
              </a:rPr>
              <a:t>Unexposed</a:t>
            </a:r>
            <a:endParaRPr lang="en-GB" sz="1100" u="sng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  <a:p>
            <a:pPr algn="ctr"/>
            <a:r>
              <a:rPr lang="en-GB" sz="1100" b="1" dirty="0">
                <a:solidFill>
                  <a:schemeClr val="tx1"/>
                </a:solidFill>
                <a:latin typeface="Abadi" panose="020B0604020104020204" pitchFamily="34" charset="0"/>
              </a:rPr>
              <a:t>N = 36,398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6DFE070-C990-4CCF-8426-F84080901C3A}"/>
              </a:ext>
            </a:extLst>
          </p:cNvPr>
          <p:cNvCxnSpPr>
            <a:cxnSpLocks/>
          </p:cNvCxnSpPr>
          <p:nvPr/>
        </p:nvCxnSpPr>
        <p:spPr>
          <a:xfrm>
            <a:off x="3092592" y="5530868"/>
            <a:ext cx="18982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EFB26A4-6A20-4424-A893-0113BC08E16F}"/>
              </a:ext>
            </a:extLst>
          </p:cNvPr>
          <p:cNvCxnSpPr>
            <a:cxnSpLocks/>
          </p:cNvCxnSpPr>
          <p:nvPr/>
        </p:nvCxnSpPr>
        <p:spPr>
          <a:xfrm>
            <a:off x="3102409" y="5531070"/>
            <a:ext cx="0" cy="1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1124EC5-6BD9-4055-9925-26D3F4D8A447}"/>
              </a:ext>
            </a:extLst>
          </p:cNvPr>
          <p:cNvCxnSpPr>
            <a:cxnSpLocks/>
          </p:cNvCxnSpPr>
          <p:nvPr/>
        </p:nvCxnSpPr>
        <p:spPr>
          <a:xfrm>
            <a:off x="4979771" y="5531070"/>
            <a:ext cx="0" cy="1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A4C8B0F-EF2E-44DA-A515-BA81C35E9BF4}"/>
              </a:ext>
            </a:extLst>
          </p:cNvPr>
          <p:cNvCxnSpPr>
            <a:cxnSpLocks/>
          </p:cNvCxnSpPr>
          <p:nvPr/>
        </p:nvCxnSpPr>
        <p:spPr>
          <a:xfrm>
            <a:off x="7264801" y="5519968"/>
            <a:ext cx="18982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5268B52-FF3D-4AE7-B85F-414453068C40}"/>
              </a:ext>
            </a:extLst>
          </p:cNvPr>
          <p:cNvCxnSpPr>
            <a:cxnSpLocks/>
          </p:cNvCxnSpPr>
          <p:nvPr/>
        </p:nvCxnSpPr>
        <p:spPr>
          <a:xfrm>
            <a:off x="7274618" y="5526108"/>
            <a:ext cx="0" cy="1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7448CE5-8CD7-40D8-87D0-95FF516A9D4A}"/>
              </a:ext>
            </a:extLst>
          </p:cNvPr>
          <p:cNvCxnSpPr>
            <a:cxnSpLocks/>
          </p:cNvCxnSpPr>
          <p:nvPr/>
        </p:nvCxnSpPr>
        <p:spPr>
          <a:xfrm>
            <a:off x="9157918" y="5526108"/>
            <a:ext cx="0" cy="1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869E0111-EC08-4223-BE35-BE8F49B1877E}"/>
              </a:ext>
            </a:extLst>
          </p:cNvPr>
          <p:cNvGrpSpPr/>
          <p:nvPr/>
        </p:nvGrpSpPr>
        <p:grpSpPr>
          <a:xfrm>
            <a:off x="2000066" y="3358175"/>
            <a:ext cx="8191867" cy="1940077"/>
            <a:chOff x="1502233" y="3353487"/>
            <a:chExt cx="8191867" cy="194007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9E8EB3C-35A3-4D80-9026-C2C68AAD885A}"/>
                </a:ext>
              </a:extLst>
            </p:cNvPr>
            <p:cNvSpPr/>
            <p:nvPr/>
          </p:nvSpPr>
          <p:spPr>
            <a:xfrm>
              <a:off x="1502941" y="3949106"/>
              <a:ext cx="4032000" cy="619583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tx1"/>
                  </a:solidFill>
                  <a:latin typeface="Abadi" panose="020B0604020104020204" pitchFamily="34" charset="0"/>
                </a:rPr>
                <a:t>Pregnancies eligible for </a:t>
              </a:r>
              <a:r>
                <a:rPr lang="en-GB" sz="1100" b="1" dirty="0">
                  <a:solidFill>
                    <a:schemeClr val="tx1"/>
                  </a:solidFill>
                  <a:latin typeface="Abadi" panose="020B0604020104020204" pitchFamily="34" charset="0"/>
                </a:rPr>
                <a:t>1st </a:t>
              </a:r>
              <a:r>
                <a:rPr lang="en-GB" sz="1100" dirty="0">
                  <a:solidFill>
                    <a:schemeClr val="tx1"/>
                  </a:solidFill>
                  <a:latin typeface="Abadi" panose="020B0604020104020204" pitchFamily="34" charset="0"/>
                </a:rPr>
                <a:t>dose before gestational week 34</a:t>
              </a:r>
            </a:p>
            <a:p>
              <a:pPr algn="ctr"/>
              <a:r>
                <a:rPr lang="en-GB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badi" panose="020B0604020104020204" pitchFamily="34" charset="0"/>
                </a:rPr>
                <a:t>[Unvaccinated before pregnancy]</a:t>
              </a:r>
            </a:p>
            <a:p>
              <a:pPr algn="ctr"/>
              <a:r>
                <a:rPr lang="en-GB" sz="1100" b="1" dirty="0">
                  <a:solidFill>
                    <a:schemeClr val="tx1"/>
                  </a:solidFill>
                  <a:latin typeface="Abadi" panose="020B0604020104020204" pitchFamily="34" charset="0"/>
                </a:rPr>
                <a:t>N = 164,562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B0F80D0-F975-45B1-92CE-5133BC41E7D7}"/>
                </a:ext>
              </a:extLst>
            </p:cNvPr>
            <p:cNvSpPr/>
            <p:nvPr/>
          </p:nvSpPr>
          <p:spPr>
            <a:xfrm>
              <a:off x="5662100" y="3949109"/>
              <a:ext cx="4032000" cy="6195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tx1"/>
                  </a:solidFill>
                  <a:latin typeface="Abadi" panose="020B0604020104020204" pitchFamily="34" charset="0"/>
                </a:rPr>
                <a:t>Pregnancies eligible for a </a:t>
              </a:r>
              <a:r>
                <a:rPr lang="en-GB" sz="1100" b="1" dirty="0">
                  <a:solidFill>
                    <a:schemeClr val="tx1"/>
                  </a:solidFill>
                  <a:latin typeface="Abadi" panose="020B0604020104020204" pitchFamily="34" charset="0"/>
                </a:rPr>
                <a:t>3rd </a:t>
              </a:r>
              <a:r>
                <a:rPr lang="en-GB" sz="1100" dirty="0">
                  <a:solidFill>
                    <a:schemeClr val="tx1"/>
                  </a:solidFill>
                  <a:latin typeface="Abadi" panose="020B0604020104020204" pitchFamily="34" charset="0"/>
                </a:rPr>
                <a:t>dose before gestational week 34</a:t>
              </a:r>
            </a:p>
            <a:p>
              <a:pPr algn="ctr"/>
              <a:r>
                <a:rPr lang="en-GB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badi" panose="020B0604020104020204" pitchFamily="34" charset="0"/>
                </a:rPr>
                <a:t>[&gt;90 days since 2</a:t>
              </a:r>
              <a:r>
                <a:rPr lang="en-GB" sz="1100" baseline="30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badi" panose="020B0604020104020204" pitchFamily="34" charset="0"/>
                </a:rPr>
                <a:t>nd</a:t>
              </a:r>
              <a:r>
                <a:rPr lang="en-GB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badi" panose="020B0604020104020204" pitchFamily="34" charset="0"/>
                </a:rPr>
                <a:t> dose]</a:t>
              </a:r>
            </a:p>
            <a:p>
              <a:pPr algn="ctr"/>
              <a:r>
                <a:rPr lang="en-GB" sz="1100" b="1" dirty="0">
                  <a:solidFill>
                    <a:schemeClr val="tx1"/>
                  </a:solidFill>
                  <a:latin typeface="Abadi" panose="020B0604020104020204" pitchFamily="34" charset="0"/>
                </a:rPr>
                <a:t>N = 102,993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4AA1F3D-94A3-4CCA-A9EA-12D27A4AB50B}"/>
                </a:ext>
              </a:extLst>
            </p:cNvPr>
            <p:cNvSpPr/>
            <p:nvPr/>
          </p:nvSpPr>
          <p:spPr>
            <a:xfrm>
              <a:off x="1502233" y="4798625"/>
              <a:ext cx="8191865" cy="494939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chemeClr val="tx1"/>
                  </a:solidFill>
                  <a:latin typeface="Abadi" panose="020B0604020104020204" pitchFamily="34" charset="0"/>
                </a:rPr>
                <a:t>Cohort and Index Date Assignment: </a:t>
              </a:r>
              <a:r>
                <a:rPr lang="en-GB" sz="1200" b="1" u="sng" dirty="0">
                  <a:solidFill>
                    <a:schemeClr val="tx1"/>
                  </a:solidFill>
                  <a:latin typeface="Abadi" panose="020B0604020104020204" pitchFamily="34" charset="0"/>
                </a:rPr>
                <a:t>Weekly Sequential 1:1 Matching</a:t>
              </a:r>
              <a:endParaRPr lang="en-GB" sz="300" b="1" dirty="0">
                <a:solidFill>
                  <a:schemeClr val="tx1"/>
                </a:solidFill>
                <a:latin typeface="Abadi" panose="020B0604020104020204" pitchFamily="34" charset="0"/>
              </a:endParaRPr>
            </a:p>
            <a:p>
              <a:pPr algn="ctr"/>
              <a:r>
                <a:rPr lang="en-GB" sz="1100" dirty="0">
                  <a:solidFill>
                    <a:schemeClr val="tx1"/>
                  </a:solidFill>
                  <a:latin typeface="Abadi" panose="020B0604020104020204" pitchFamily="34" charset="0"/>
                </a:rPr>
                <a:t>Exclusion: COVID-19 infection in the lasts 90 days from index date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691897D-E8A3-48A1-A413-36F4D5368E64}"/>
                </a:ext>
              </a:extLst>
            </p:cNvPr>
            <p:cNvSpPr/>
            <p:nvPr/>
          </p:nvSpPr>
          <p:spPr>
            <a:xfrm>
              <a:off x="1502941" y="3356927"/>
              <a:ext cx="4032000" cy="360000"/>
            </a:xfrm>
            <a:prstGeom prst="rect">
              <a:avLst/>
            </a:prstGeom>
            <a:solidFill>
              <a:srgbClr val="ECF1F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GB" sz="1100" dirty="0">
                <a:solidFill>
                  <a:schemeClr val="tx1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57EA1BF-DDC9-4B29-9392-956E0C4DA3E2}"/>
                </a:ext>
              </a:extLst>
            </p:cNvPr>
            <p:cNvSpPr txBox="1"/>
            <p:nvPr/>
          </p:nvSpPr>
          <p:spPr>
            <a:xfrm>
              <a:off x="1502943" y="3391934"/>
              <a:ext cx="401986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200" b="1" dirty="0">
                  <a:latin typeface="Abadi" panose="020B0604020104020204" pitchFamily="34" charset="0"/>
                </a:rPr>
                <a:t>Complete vaccination schema vs. Unvaccination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F345780-6315-478C-9407-8BA699533FA7}"/>
                </a:ext>
              </a:extLst>
            </p:cNvPr>
            <p:cNvSpPr/>
            <p:nvPr/>
          </p:nvSpPr>
          <p:spPr>
            <a:xfrm>
              <a:off x="5662099" y="3353487"/>
              <a:ext cx="4032000" cy="360000"/>
            </a:xfrm>
            <a:prstGeom prst="rect">
              <a:avLst/>
            </a:prstGeom>
            <a:solidFill>
              <a:srgbClr val="F0F7EC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GB" sz="1100" dirty="0">
                <a:solidFill>
                  <a:schemeClr val="tx1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EDBD1E9-5B25-440C-BCD9-3B60F7BE7B2D}"/>
                </a:ext>
              </a:extLst>
            </p:cNvPr>
            <p:cNvSpPr txBox="1"/>
            <p:nvPr/>
          </p:nvSpPr>
          <p:spPr>
            <a:xfrm>
              <a:off x="5662099" y="3394602"/>
              <a:ext cx="40320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200" b="1" dirty="0">
                  <a:latin typeface="Abadi" panose="020B0604020104020204" pitchFamily="34" charset="0"/>
                </a:rPr>
                <a:t>Booster vs. Complete vaccination schema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F420182F-07FF-4CDF-9E37-8E6678B80BE5}"/>
              </a:ext>
            </a:extLst>
          </p:cNvPr>
          <p:cNvSpPr/>
          <p:nvPr/>
        </p:nvSpPr>
        <p:spPr>
          <a:xfrm>
            <a:off x="4127663" y="1295721"/>
            <a:ext cx="3936672" cy="380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  <a:latin typeface="Abadi" panose="020B0604020104020204" pitchFamily="34" charset="0"/>
              </a:rPr>
              <a:t>Ongoing pregnancies during enrolment period</a:t>
            </a:r>
          </a:p>
          <a:p>
            <a:pPr algn="ctr"/>
            <a:r>
              <a:rPr lang="en-GB" sz="1100" b="1" dirty="0">
                <a:solidFill>
                  <a:schemeClr val="tx1"/>
                </a:solidFill>
                <a:latin typeface="Abadi" panose="020B0604020104020204" pitchFamily="34" charset="0"/>
              </a:rPr>
              <a:t>N = 310,538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6423BFA-B500-439F-AA2B-0276FBAC5DCC}"/>
              </a:ext>
            </a:extLst>
          </p:cNvPr>
          <p:cNvSpPr/>
          <p:nvPr/>
        </p:nvSpPr>
        <p:spPr>
          <a:xfrm>
            <a:off x="6357476" y="5709285"/>
            <a:ext cx="1735370" cy="480072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u="sng" dirty="0">
                <a:solidFill>
                  <a:schemeClr val="tx1"/>
                </a:solidFill>
                <a:latin typeface="Abadi" panose="020B0604020104020204" pitchFamily="34" charset="0"/>
              </a:rPr>
              <a:t>Exposed</a:t>
            </a:r>
            <a:endParaRPr lang="en-GB" sz="1100" u="sng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  <a:p>
            <a:pPr algn="ctr"/>
            <a:r>
              <a:rPr lang="en-GB" sz="1100" b="1" dirty="0">
                <a:solidFill>
                  <a:schemeClr val="tx1"/>
                </a:solidFill>
                <a:latin typeface="Abadi" panose="020B0604020104020204" pitchFamily="34" charset="0"/>
              </a:rPr>
              <a:t>N = 26,195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6F0F9EE-7A1A-4FF1-8E4C-5B7AE716C8E5}"/>
              </a:ext>
            </a:extLst>
          </p:cNvPr>
          <p:cNvSpPr/>
          <p:nvPr/>
        </p:nvSpPr>
        <p:spPr>
          <a:xfrm>
            <a:off x="8284294" y="5709285"/>
            <a:ext cx="1735371" cy="480071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u="sng" dirty="0">
                <a:solidFill>
                  <a:schemeClr val="tx1"/>
                </a:solidFill>
                <a:latin typeface="Abadi" panose="020B0604020104020204" pitchFamily="34" charset="0"/>
              </a:rPr>
              <a:t>Unexposed</a:t>
            </a:r>
            <a:endParaRPr lang="en-GB" sz="1100" u="sng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  <a:p>
            <a:pPr algn="ctr"/>
            <a:r>
              <a:rPr lang="en-GB" sz="1100" b="1" dirty="0">
                <a:solidFill>
                  <a:schemeClr val="tx1"/>
                </a:solidFill>
                <a:latin typeface="Abadi" panose="020B0604020104020204" pitchFamily="34" charset="0"/>
              </a:rPr>
              <a:t>N = 26,195</a:t>
            </a:r>
          </a:p>
        </p:txBody>
      </p:sp>
    </p:spTree>
    <p:extLst>
      <p:ext uri="{BB962C8B-B14F-4D97-AF65-F5344CB8AC3E}">
        <p14:creationId xmlns:p14="http://schemas.microsoft.com/office/powerpoint/2010/main" val="2958064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C900D63-B04C-4095-B6B7-0F682DCF3EF4}"/>
              </a:ext>
            </a:extLst>
          </p:cNvPr>
          <p:cNvCxnSpPr>
            <a:cxnSpLocks/>
          </p:cNvCxnSpPr>
          <p:nvPr/>
        </p:nvCxnSpPr>
        <p:spPr>
          <a:xfrm>
            <a:off x="6093527" y="733928"/>
            <a:ext cx="4945" cy="24568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99071DD7-10C4-48BA-990D-53BDE2BA1862}"/>
              </a:ext>
            </a:extLst>
          </p:cNvPr>
          <p:cNvSpPr/>
          <p:nvPr/>
        </p:nvSpPr>
        <p:spPr>
          <a:xfrm>
            <a:off x="6159932" y="5637352"/>
            <a:ext cx="4031997" cy="619577"/>
          </a:xfrm>
          <a:prstGeom prst="rect">
            <a:avLst/>
          </a:prstGeom>
          <a:solidFill>
            <a:schemeClr val="accent6">
              <a:lumMod val="20000"/>
              <a:lumOff val="80000"/>
              <a:alpha val="50196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055E552-B629-4CA0-AAC6-5D02EB4A12EA}"/>
              </a:ext>
            </a:extLst>
          </p:cNvPr>
          <p:cNvSpPr/>
          <p:nvPr/>
        </p:nvSpPr>
        <p:spPr>
          <a:xfrm>
            <a:off x="2000066" y="5646944"/>
            <a:ext cx="4032002" cy="619573"/>
          </a:xfrm>
          <a:prstGeom prst="rect">
            <a:avLst/>
          </a:prstGeom>
          <a:solidFill>
            <a:srgbClr val="DAE3F3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C68590-7172-4E24-888D-7CFA42AD7E4A}"/>
              </a:ext>
            </a:extLst>
          </p:cNvPr>
          <p:cNvSpPr/>
          <p:nvPr/>
        </p:nvSpPr>
        <p:spPr>
          <a:xfrm>
            <a:off x="4127663" y="636665"/>
            <a:ext cx="3936672" cy="380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  <a:latin typeface="Abadi" panose="020B0604020104020204" pitchFamily="34" charset="0"/>
              </a:rPr>
              <a:t>Pregnancies in observation in </a:t>
            </a:r>
            <a:r>
              <a:rPr lang="en-GB" sz="1100" b="1" dirty="0">
                <a:solidFill>
                  <a:schemeClr val="tx1"/>
                </a:solidFill>
                <a:latin typeface="Abadi" panose="020B0604020104020204" pitchFamily="34" charset="0"/>
              </a:rPr>
              <a:t>CPRD GOLD</a:t>
            </a:r>
            <a:r>
              <a:rPr lang="en-GB" sz="1100" dirty="0">
                <a:solidFill>
                  <a:schemeClr val="tx1"/>
                </a:solidFill>
                <a:latin typeface="Abadi" panose="020B0604020104020204" pitchFamily="34" charset="0"/>
              </a:rPr>
              <a:t> </a:t>
            </a:r>
          </a:p>
          <a:p>
            <a:pPr algn="ctr"/>
            <a:r>
              <a:rPr lang="en-GB" sz="1100" b="1" dirty="0">
                <a:solidFill>
                  <a:schemeClr val="tx1"/>
                </a:solidFill>
                <a:latin typeface="Abadi" panose="020B0604020104020204" pitchFamily="34" charset="0"/>
              </a:rPr>
              <a:t>N = 1,244,368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3BC5C7-646E-4B9D-B72B-78B809C4FAA1}"/>
              </a:ext>
            </a:extLst>
          </p:cNvPr>
          <p:cNvSpPr/>
          <p:nvPr/>
        </p:nvSpPr>
        <p:spPr>
          <a:xfrm>
            <a:off x="4127663" y="1904124"/>
            <a:ext cx="3936672" cy="10034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  <a:latin typeface="Abadi" panose="020B0604020104020204" pitchFamily="34" charset="0"/>
              </a:rPr>
              <a:t>Fulfil demographic requirements at pregnancy start date</a:t>
            </a:r>
          </a:p>
          <a:p>
            <a:pPr algn="ctr"/>
            <a:endParaRPr lang="en-GB" sz="1100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algn="ctr"/>
            <a:endParaRPr lang="en-GB" sz="1100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algn="ctr"/>
            <a:endParaRPr lang="en-GB" sz="1100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algn="ctr"/>
            <a:endParaRPr lang="en-GB" sz="400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algn="ctr"/>
            <a:r>
              <a:rPr lang="en-GB" sz="1100" b="1" dirty="0">
                <a:solidFill>
                  <a:schemeClr val="tx1"/>
                </a:solidFill>
                <a:latin typeface="Abadi" panose="020B0604020104020204" pitchFamily="34" charset="0"/>
              </a:rPr>
              <a:t>N = 35,272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9B9D63-7996-4880-85C4-E880D6FB58E1}"/>
              </a:ext>
            </a:extLst>
          </p:cNvPr>
          <p:cNvSpPr txBox="1"/>
          <p:nvPr/>
        </p:nvSpPr>
        <p:spPr>
          <a:xfrm>
            <a:off x="4847190" y="2125499"/>
            <a:ext cx="24976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At least 1 year of previous observation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Aged between 12 and 55 years old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Sex recorded as Female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56DBB1C-C680-463C-AC61-9919FA75F34F}"/>
              </a:ext>
            </a:extLst>
          </p:cNvPr>
          <p:cNvCxnSpPr>
            <a:cxnSpLocks/>
          </p:cNvCxnSpPr>
          <p:nvPr/>
        </p:nvCxnSpPr>
        <p:spPr>
          <a:xfrm>
            <a:off x="4010706" y="3186858"/>
            <a:ext cx="42272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F3CD512-FD26-48A6-98C5-DE4697A11DCB}"/>
              </a:ext>
            </a:extLst>
          </p:cNvPr>
          <p:cNvCxnSpPr>
            <a:cxnSpLocks/>
          </p:cNvCxnSpPr>
          <p:nvPr/>
        </p:nvCxnSpPr>
        <p:spPr>
          <a:xfrm>
            <a:off x="4016644" y="3190868"/>
            <a:ext cx="0" cy="234000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FBB9857-FA27-4EF4-B868-36079EA5821B}"/>
              </a:ext>
            </a:extLst>
          </p:cNvPr>
          <p:cNvCxnSpPr>
            <a:cxnSpLocks/>
          </p:cNvCxnSpPr>
          <p:nvPr/>
        </p:nvCxnSpPr>
        <p:spPr>
          <a:xfrm>
            <a:off x="8240967" y="3183421"/>
            <a:ext cx="10315" cy="234000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F25431AC-3306-45FC-A76F-830C3D99CBC1}"/>
              </a:ext>
            </a:extLst>
          </p:cNvPr>
          <p:cNvSpPr/>
          <p:nvPr/>
        </p:nvSpPr>
        <p:spPr>
          <a:xfrm>
            <a:off x="2190447" y="5720803"/>
            <a:ext cx="1735370" cy="480072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u="sng" dirty="0">
                <a:solidFill>
                  <a:schemeClr val="tx1"/>
                </a:solidFill>
                <a:latin typeface="Abadi" panose="020B0604020104020204" pitchFamily="34" charset="0"/>
              </a:rPr>
              <a:t>Exposed</a:t>
            </a:r>
            <a:endParaRPr lang="en-GB" sz="1100" u="sng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  <a:p>
            <a:pPr algn="ctr"/>
            <a:r>
              <a:rPr lang="en-GB" sz="1100" b="1" dirty="0">
                <a:solidFill>
                  <a:schemeClr val="tx1"/>
                </a:solidFill>
                <a:latin typeface="Abadi" panose="020B0604020104020204" pitchFamily="34" charset="0"/>
              </a:rPr>
              <a:t>N = 2,741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628F08D-35D5-4FF5-96CB-0F8AC8EEA2DD}"/>
              </a:ext>
            </a:extLst>
          </p:cNvPr>
          <p:cNvSpPr/>
          <p:nvPr/>
        </p:nvSpPr>
        <p:spPr>
          <a:xfrm>
            <a:off x="4119898" y="5720803"/>
            <a:ext cx="1735371" cy="480071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u="sng" dirty="0">
                <a:solidFill>
                  <a:schemeClr val="tx1"/>
                </a:solidFill>
                <a:latin typeface="Abadi" panose="020B0604020104020204" pitchFamily="34" charset="0"/>
              </a:rPr>
              <a:t>Unexposed</a:t>
            </a:r>
            <a:endParaRPr lang="en-GB" sz="1100" u="sng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  <a:p>
            <a:pPr algn="ctr"/>
            <a:r>
              <a:rPr lang="en-GB" sz="1100" b="1" dirty="0">
                <a:solidFill>
                  <a:schemeClr val="tx1"/>
                </a:solidFill>
                <a:latin typeface="Abadi" panose="020B0604020104020204" pitchFamily="34" charset="0"/>
              </a:rPr>
              <a:t>N = 2,741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6DFE070-C990-4CCF-8426-F84080901C3A}"/>
              </a:ext>
            </a:extLst>
          </p:cNvPr>
          <p:cNvCxnSpPr>
            <a:cxnSpLocks/>
          </p:cNvCxnSpPr>
          <p:nvPr/>
        </p:nvCxnSpPr>
        <p:spPr>
          <a:xfrm>
            <a:off x="3092592" y="5530868"/>
            <a:ext cx="18982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EFB26A4-6A20-4424-A893-0113BC08E16F}"/>
              </a:ext>
            </a:extLst>
          </p:cNvPr>
          <p:cNvCxnSpPr>
            <a:cxnSpLocks/>
          </p:cNvCxnSpPr>
          <p:nvPr/>
        </p:nvCxnSpPr>
        <p:spPr>
          <a:xfrm>
            <a:off x="3102409" y="5531070"/>
            <a:ext cx="0" cy="1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1124EC5-6BD9-4055-9925-26D3F4D8A447}"/>
              </a:ext>
            </a:extLst>
          </p:cNvPr>
          <p:cNvCxnSpPr>
            <a:cxnSpLocks/>
          </p:cNvCxnSpPr>
          <p:nvPr/>
        </p:nvCxnSpPr>
        <p:spPr>
          <a:xfrm>
            <a:off x="4979771" y="5531070"/>
            <a:ext cx="0" cy="1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A4C8B0F-EF2E-44DA-A515-BA81C35E9BF4}"/>
              </a:ext>
            </a:extLst>
          </p:cNvPr>
          <p:cNvCxnSpPr>
            <a:cxnSpLocks/>
          </p:cNvCxnSpPr>
          <p:nvPr/>
        </p:nvCxnSpPr>
        <p:spPr>
          <a:xfrm>
            <a:off x="7264801" y="5519968"/>
            <a:ext cx="18982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5268B52-FF3D-4AE7-B85F-414453068C40}"/>
              </a:ext>
            </a:extLst>
          </p:cNvPr>
          <p:cNvCxnSpPr>
            <a:cxnSpLocks/>
          </p:cNvCxnSpPr>
          <p:nvPr/>
        </p:nvCxnSpPr>
        <p:spPr>
          <a:xfrm>
            <a:off x="7274618" y="5526108"/>
            <a:ext cx="0" cy="1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7448CE5-8CD7-40D8-87D0-95FF516A9D4A}"/>
              </a:ext>
            </a:extLst>
          </p:cNvPr>
          <p:cNvCxnSpPr>
            <a:cxnSpLocks/>
          </p:cNvCxnSpPr>
          <p:nvPr/>
        </p:nvCxnSpPr>
        <p:spPr>
          <a:xfrm>
            <a:off x="9157918" y="5526108"/>
            <a:ext cx="0" cy="1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869E0111-EC08-4223-BE35-BE8F49B1877E}"/>
              </a:ext>
            </a:extLst>
          </p:cNvPr>
          <p:cNvGrpSpPr/>
          <p:nvPr/>
        </p:nvGrpSpPr>
        <p:grpSpPr>
          <a:xfrm>
            <a:off x="2000066" y="3358175"/>
            <a:ext cx="8191867" cy="1940077"/>
            <a:chOff x="1502233" y="3353487"/>
            <a:chExt cx="8191867" cy="194007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9E8EB3C-35A3-4D80-9026-C2C68AAD885A}"/>
                </a:ext>
              </a:extLst>
            </p:cNvPr>
            <p:cNvSpPr/>
            <p:nvPr/>
          </p:nvSpPr>
          <p:spPr>
            <a:xfrm>
              <a:off x="1502941" y="3949106"/>
              <a:ext cx="4032000" cy="619583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tx1"/>
                  </a:solidFill>
                  <a:latin typeface="Abadi" panose="020B0604020104020204" pitchFamily="34" charset="0"/>
                </a:rPr>
                <a:t>Pregnancies eligible for </a:t>
              </a:r>
              <a:r>
                <a:rPr lang="en-GB" sz="1100" b="1" dirty="0">
                  <a:solidFill>
                    <a:schemeClr val="tx1"/>
                  </a:solidFill>
                  <a:latin typeface="Abadi" panose="020B0604020104020204" pitchFamily="34" charset="0"/>
                </a:rPr>
                <a:t>1st </a:t>
              </a:r>
              <a:r>
                <a:rPr lang="en-GB" sz="1100" dirty="0">
                  <a:solidFill>
                    <a:schemeClr val="tx1"/>
                  </a:solidFill>
                  <a:latin typeface="Abadi" panose="020B0604020104020204" pitchFamily="34" charset="0"/>
                </a:rPr>
                <a:t>dose before gestational week 34</a:t>
              </a:r>
            </a:p>
            <a:p>
              <a:pPr algn="ctr"/>
              <a:r>
                <a:rPr lang="en-GB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badi" panose="020B0604020104020204" pitchFamily="34" charset="0"/>
                </a:rPr>
                <a:t>[Unvaccinated before pregnancy]</a:t>
              </a:r>
            </a:p>
            <a:p>
              <a:pPr algn="ctr"/>
              <a:r>
                <a:rPr lang="en-GB" sz="1100" b="1" dirty="0">
                  <a:solidFill>
                    <a:schemeClr val="tx1"/>
                  </a:solidFill>
                  <a:latin typeface="Abadi" panose="020B0604020104020204" pitchFamily="34" charset="0"/>
                </a:rPr>
                <a:t>N = 20,085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B0F80D0-F975-45B1-92CE-5133BC41E7D7}"/>
                </a:ext>
              </a:extLst>
            </p:cNvPr>
            <p:cNvSpPr/>
            <p:nvPr/>
          </p:nvSpPr>
          <p:spPr>
            <a:xfrm>
              <a:off x="5662100" y="3949109"/>
              <a:ext cx="4032000" cy="6195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tx1"/>
                  </a:solidFill>
                  <a:latin typeface="Abadi" panose="020B0604020104020204" pitchFamily="34" charset="0"/>
                </a:rPr>
                <a:t>Pregnancies eligible for a </a:t>
              </a:r>
              <a:r>
                <a:rPr lang="en-GB" sz="1100" b="1" dirty="0">
                  <a:solidFill>
                    <a:schemeClr val="tx1"/>
                  </a:solidFill>
                  <a:latin typeface="Abadi" panose="020B0604020104020204" pitchFamily="34" charset="0"/>
                </a:rPr>
                <a:t>3rd </a:t>
              </a:r>
              <a:r>
                <a:rPr lang="en-GB" sz="1100" dirty="0">
                  <a:solidFill>
                    <a:schemeClr val="tx1"/>
                  </a:solidFill>
                  <a:latin typeface="Abadi" panose="020B0604020104020204" pitchFamily="34" charset="0"/>
                </a:rPr>
                <a:t>dose before gestational week 34</a:t>
              </a:r>
            </a:p>
            <a:p>
              <a:pPr algn="ctr"/>
              <a:r>
                <a:rPr lang="en-GB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badi" panose="020B0604020104020204" pitchFamily="34" charset="0"/>
                </a:rPr>
                <a:t>[&gt;90 days since 2</a:t>
              </a:r>
              <a:r>
                <a:rPr lang="en-GB" sz="1100" baseline="30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badi" panose="020B0604020104020204" pitchFamily="34" charset="0"/>
                </a:rPr>
                <a:t>nd</a:t>
              </a:r>
              <a:r>
                <a:rPr lang="en-GB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badi" panose="020B0604020104020204" pitchFamily="34" charset="0"/>
                </a:rPr>
                <a:t> dose]</a:t>
              </a:r>
            </a:p>
            <a:p>
              <a:pPr algn="ctr"/>
              <a:r>
                <a:rPr lang="en-GB" sz="1100" b="1" dirty="0">
                  <a:solidFill>
                    <a:schemeClr val="tx1"/>
                  </a:solidFill>
                  <a:latin typeface="Abadi" panose="020B0604020104020204" pitchFamily="34" charset="0"/>
                </a:rPr>
                <a:t>N = 9,576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4AA1F3D-94A3-4CCA-A9EA-12D27A4AB50B}"/>
                </a:ext>
              </a:extLst>
            </p:cNvPr>
            <p:cNvSpPr/>
            <p:nvPr/>
          </p:nvSpPr>
          <p:spPr>
            <a:xfrm>
              <a:off x="1502233" y="4798625"/>
              <a:ext cx="8191865" cy="494939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chemeClr val="tx1"/>
                  </a:solidFill>
                  <a:latin typeface="Abadi" panose="020B0604020104020204" pitchFamily="34" charset="0"/>
                </a:rPr>
                <a:t>Cohort and Index Date Assignment: </a:t>
              </a:r>
              <a:r>
                <a:rPr lang="en-GB" sz="1200" b="1" u="sng" dirty="0">
                  <a:solidFill>
                    <a:schemeClr val="tx1"/>
                  </a:solidFill>
                  <a:latin typeface="Abadi" panose="020B0604020104020204" pitchFamily="34" charset="0"/>
                </a:rPr>
                <a:t>Weekly Sequential 1:1 Matching</a:t>
              </a:r>
              <a:endParaRPr lang="en-GB" sz="300" b="1" dirty="0">
                <a:solidFill>
                  <a:schemeClr val="tx1"/>
                </a:solidFill>
                <a:latin typeface="Abadi" panose="020B0604020104020204" pitchFamily="34" charset="0"/>
              </a:endParaRPr>
            </a:p>
            <a:p>
              <a:pPr algn="ctr"/>
              <a:r>
                <a:rPr lang="en-GB" sz="1100" dirty="0">
                  <a:solidFill>
                    <a:schemeClr val="tx1"/>
                  </a:solidFill>
                  <a:latin typeface="Abadi" panose="020B0604020104020204" pitchFamily="34" charset="0"/>
                </a:rPr>
                <a:t>Exclusion: COVID-19 infection in the lasts 90 days from index date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691897D-E8A3-48A1-A413-36F4D5368E64}"/>
                </a:ext>
              </a:extLst>
            </p:cNvPr>
            <p:cNvSpPr/>
            <p:nvPr/>
          </p:nvSpPr>
          <p:spPr>
            <a:xfrm>
              <a:off x="1502941" y="3356927"/>
              <a:ext cx="4032000" cy="360000"/>
            </a:xfrm>
            <a:prstGeom prst="rect">
              <a:avLst/>
            </a:prstGeom>
            <a:solidFill>
              <a:srgbClr val="ECF1F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GB" sz="1100" dirty="0">
                <a:solidFill>
                  <a:schemeClr val="tx1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57EA1BF-DDC9-4B29-9392-956E0C4DA3E2}"/>
                </a:ext>
              </a:extLst>
            </p:cNvPr>
            <p:cNvSpPr txBox="1"/>
            <p:nvPr/>
          </p:nvSpPr>
          <p:spPr>
            <a:xfrm>
              <a:off x="1502943" y="3391934"/>
              <a:ext cx="401986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200" b="1" dirty="0">
                  <a:latin typeface="Abadi" panose="020B0604020104020204" pitchFamily="34" charset="0"/>
                </a:rPr>
                <a:t>Complete vaccination schema vs. Unvaccination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F345780-6315-478C-9407-8BA699533FA7}"/>
                </a:ext>
              </a:extLst>
            </p:cNvPr>
            <p:cNvSpPr/>
            <p:nvPr/>
          </p:nvSpPr>
          <p:spPr>
            <a:xfrm>
              <a:off x="5662099" y="3353487"/>
              <a:ext cx="4032000" cy="360000"/>
            </a:xfrm>
            <a:prstGeom prst="rect">
              <a:avLst/>
            </a:prstGeom>
            <a:solidFill>
              <a:srgbClr val="F0F7EC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GB" sz="1100" dirty="0">
                <a:solidFill>
                  <a:schemeClr val="tx1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EDBD1E9-5B25-440C-BCD9-3B60F7BE7B2D}"/>
                </a:ext>
              </a:extLst>
            </p:cNvPr>
            <p:cNvSpPr txBox="1"/>
            <p:nvPr/>
          </p:nvSpPr>
          <p:spPr>
            <a:xfrm>
              <a:off x="5662099" y="3394602"/>
              <a:ext cx="40320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200" b="1" dirty="0">
                  <a:latin typeface="Abadi" panose="020B0604020104020204" pitchFamily="34" charset="0"/>
                </a:rPr>
                <a:t>Booster vs. Complete vaccination schema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F420182F-07FF-4CDF-9E37-8E6678B80BE5}"/>
              </a:ext>
            </a:extLst>
          </p:cNvPr>
          <p:cNvSpPr/>
          <p:nvPr/>
        </p:nvSpPr>
        <p:spPr>
          <a:xfrm>
            <a:off x="4127663" y="1295721"/>
            <a:ext cx="3936672" cy="380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  <a:latin typeface="Abadi" panose="020B0604020104020204" pitchFamily="34" charset="0"/>
              </a:rPr>
              <a:t>Ongoing pregnancies during enrolment period</a:t>
            </a:r>
          </a:p>
          <a:p>
            <a:pPr algn="ctr"/>
            <a:r>
              <a:rPr lang="en-GB" sz="1100" b="1" dirty="0">
                <a:solidFill>
                  <a:schemeClr val="tx1"/>
                </a:solidFill>
                <a:latin typeface="Abadi" panose="020B0604020104020204" pitchFamily="34" charset="0"/>
              </a:rPr>
              <a:t>N = 39,598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6423BFA-B500-439F-AA2B-0276FBAC5DCC}"/>
              </a:ext>
            </a:extLst>
          </p:cNvPr>
          <p:cNvSpPr/>
          <p:nvPr/>
        </p:nvSpPr>
        <p:spPr>
          <a:xfrm>
            <a:off x="6357476" y="5709285"/>
            <a:ext cx="1735370" cy="480072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u="sng" dirty="0">
                <a:solidFill>
                  <a:schemeClr val="tx1"/>
                </a:solidFill>
                <a:latin typeface="Abadi" panose="020B0604020104020204" pitchFamily="34" charset="0"/>
              </a:rPr>
              <a:t>Exposed</a:t>
            </a:r>
            <a:endParaRPr lang="en-GB" sz="1100" u="sng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  <a:p>
            <a:pPr algn="ctr"/>
            <a:r>
              <a:rPr lang="en-GB" sz="1100" b="1" dirty="0">
                <a:solidFill>
                  <a:schemeClr val="tx1"/>
                </a:solidFill>
                <a:latin typeface="Abadi" panose="020B0604020104020204" pitchFamily="34" charset="0"/>
              </a:rPr>
              <a:t>N = 1,892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6F0F9EE-7A1A-4FF1-8E4C-5B7AE716C8E5}"/>
              </a:ext>
            </a:extLst>
          </p:cNvPr>
          <p:cNvSpPr/>
          <p:nvPr/>
        </p:nvSpPr>
        <p:spPr>
          <a:xfrm>
            <a:off x="8284294" y="5709285"/>
            <a:ext cx="1735371" cy="480071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u="sng" dirty="0">
                <a:solidFill>
                  <a:schemeClr val="tx1"/>
                </a:solidFill>
                <a:latin typeface="Abadi" panose="020B0604020104020204" pitchFamily="34" charset="0"/>
              </a:rPr>
              <a:t>Unexposed</a:t>
            </a:r>
            <a:endParaRPr lang="en-GB" sz="1100" u="sng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  <a:p>
            <a:pPr algn="ctr"/>
            <a:r>
              <a:rPr lang="en-GB" sz="1100" b="1" dirty="0">
                <a:solidFill>
                  <a:schemeClr val="tx1"/>
                </a:solidFill>
                <a:latin typeface="Abadi" panose="020B0604020104020204" pitchFamily="34" charset="0"/>
              </a:rPr>
              <a:t>N = 1,892</a:t>
            </a:r>
          </a:p>
        </p:txBody>
      </p:sp>
    </p:spTree>
    <p:extLst>
      <p:ext uri="{BB962C8B-B14F-4D97-AF65-F5344CB8AC3E}">
        <p14:creationId xmlns:p14="http://schemas.microsoft.com/office/powerpoint/2010/main" val="694489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C900D63-B04C-4095-B6B7-0F682DCF3EF4}"/>
              </a:ext>
            </a:extLst>
          </p:cNvPr>
          <p:cNvCxnSpPr>
            <a:cxnSpLocks/>
          </p:cNvCxnSpPr>
          <p:nvPr/>
        </p:nvCxnSpPr>
        <p:spPr>
          <a:xfrm>
            <a:off x="6093527" y="733928"/>
            <a:ext cx="4945" cy="24568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99071DD7-10C4-48BA-990D-53BDE2BA1862}"/>
              </a:ext>
            </a:extLst>
          </p:cNvPr>
          <p:cNvSpPr/>
          <p:nvPr/>
        </p:nvSpPr>
        <p:spPr>
          <a:xfrm>
            <a:off x="6159932" y="5637352"/>
            <a:ext cx="4031997" cy="619577"/>
          </a:xfrm>
          <a:prstGeom prst="rect">
            <a:avLst/>
          </a:prstGeom>
          <a:solidFill>
            <a:schemeClr val="accent6">
              <a:lumMod val="20000"/>
              <a:lumOff val="80000"/>
              <a:alpha val="50196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055E552-B629-4CA0-AAC6-5D02EB4A12EA}"/>
              </a:ext>
            </a:extLst>
          </p:cNvPr>
          <p:cNvSpPr/>
          <p:nvPr/>
        </p:nvSpPr>
        <p:spPr>
          <a:xfrm>
            <a:off x="2000066" y="5646944"/>
            <a:ext cx="4032002" cy="619573"/>
          </a:xfrm>
          <a:prstGeom prst="rect">
            <a:avLst/>
          </a:prstGeom>
          <a:solidFill>
            <a:srgbClr val="DAE3F3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C68590-7172-4E24-888D-7CFA42AD7E4A}"/>
              </a:ext>
            </a:extLst>
          </p:cNvPr>
          <p:cNvSpPr/>
          <p:nvPr/>
        </p:nvSpPr>
        <p:spPr>
          <a:xfrm>
            <a:off x="4127663" y="636665"/>
            <a:ext cx="3936672" cy="380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  <a:latin typeface="Abadi" panose="020B0604020104020204" pitchFamily="34" charset="0"/>
              </a:rPr>
              <a:t>Pregnancies in observation in </a:t>
            </a:r>
            <a:r>
              <a:rPr lang="en-GB" sz="1100" b="1" dirty="0">
                <a:solidFill>
                  <a:schemeClr val="tx1"/>
                </a:solidFill>
                <a:latin typeface="Abadi" panose="020B0604020104020204" pitchFamily="34" charset="0"/>
              </a:rPr>
              <a:t>SIDIAP</a:t>
            </a:r>
            <a:r>
              <a:rPr lang="en-GB" sz="1100" dirty="0">
                <a:solidFill>
                  <a:schemeClr val="tx1"/>
                </a:solidFill>
                <a:latin typeface="Abadi" panose="020B0604020104020204" pitchFamily="34" charset="0"/>
              </a:rPr>
              <a:t> </a:t>
            </a:r>
          </a:p>
          <a:p>
            <a:pPr algn="ctr"/>
            <a:r>
              <a:rPr lang="en-GB" sz="1100" b="1" dirty="0">
                <a:solidFill>
                  <a:schemeClr val="tx1"/>
                </a:solidFill>
                <a:latin typeface="Abadi" panose="020B0604020104020204" pitchFamily="34" charset="0"/>
              </a:rPr>
              <a:t>N = 490,938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3BC5C7-646E-4B9D-B72B-78B809C4FAA1}"/>
              </a:ext>
            </a:extLst>
          </p:cNvPr>
          <p:cNvSpPr/>
          <p:nvPr/>
        </p:nvSpPr>
        <p:spPr>
          <a:xfrm>
            <a:off x="4127663" y="1904124"/>
            <a:ext cx="3936672" cy="10034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  <a:latin typeface="Abadi" panose="020B0604020104020204" pitchFamily="34" charset="0"/>
              </a:rPr>
              <a:t>Fulfil demographic requirements at pregnancy start date</a:t>
            </a:r>
          </a:p>
          <a:p>
            <a:pPr algn="ctr"/>
            <a:endParaRPr lang="en-GB" sz="1100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algn="ctr"/>
            <a:endParaRPr lang="en-GB" sz="1100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algn="ctr"/>
            <a:endParaRPr lang="en-GB" sz="1100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algn="ctr"/>
            <a:endParaRPr lang="en-GB" sz="400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algn="ctr"/>
            <a:r>
              <a:rPr lang="en-GB" sz="1100" b="1" dirty="0">
                <a:solidFill>
                  <a:schemeClr val="tx1"/>
                </a:solidFill>
                <a:latin typeface="Abadi" panose="020B0604020104020204" pitchFamily="34" charset="0"/>
              </a:rPr>
              <a:t>N = 62,794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9B9D63-7996-4880-85C4-E880D6FB58E1}"/>
              </a:ext>
            </a:extLst>
          </p:cNvPr>
          <p:cNvSpPr txBox="1"/>
          <p:nvPr/>
        </p:nvSpPr>
        <p:spPr>
          <a:xfrm>
            <a:off x="4847190" y="2125499"/>
            <a:ext cx="24976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At least 1 year of previous observation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Aged between 12 and 55 years old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Sex recorded as Female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56DBB1C-C680-463C-AC61-9919FA75F34F}"/>
              </a:ext>
            </a:extLst>
          </p:cNvPr>
          <p:cNvCxnSpPr>
            <a:cxnSpLocks/>
          </p:cNvCxnSpPr>
          <p:nvPr/>
        </p:nvCxnSpPr>
        <p:spPr>
          <a:xfrm>
            <a:off x="4010706" y="3186858"/>
            <a:ext cx="42272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F3CD512-FD26-48A6-98C5-DE4697A11DCB}"/>
              </a:ext>
            </a:extLst>
          </p:cNvPr>
          <p:cNvCxnSpPr>
            <a:cxnSpLocks/>
          </p:cNvCxnSpPr>
          <p:nvPr/>
        </p:nvCxnSpPr>
        <p:spPr>
          <a:xfrm>
            <a:off x="4016644" y="3190868"/>
            <a:ext cx="0" cy="234000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FBB9857-FA27-4EF4-B868-36079EA5821B}"/>
              </a:ext>
            </a:extLst>
          </p:cNvPr>
          <p:cNvCxnSpPr>
            <a:cxnSpLocks/>
          </p:cNvCxnSpPr>
          <p:nvPr/>
        </p:nvCxnSpPr>
        <p:spPr>
          <a:xfrm>
            <a:off x="8240967" y="3183421"/>
            <a:ext cx="10315" cy="234000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F25431AC-3306-45FC-A76F-830C3D99CBC1}"/>
              </a:ext>
            </a:extLst>
          </p:cNvPr>
          <p:cNvSpPr/>
          <p:nvPr/>
        </p:nvSpPr>
        <p:spPr>
          <a:xfrm>
            <a:off x="2190447" y="5720803"/>
            <a:ext cx="1735370" cy="480072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u="sng" dirty="0">
                <a:solidFill>
                  <a:schemeClr val="tx1"/>
                </a:solidFill>
                <a:latin typeface="Abadi" panose="020B0604020104020204" pitchFamily="34" charset="0"/>
              </a:rPr>
              <a:t>Exposed</a:t>
            </a:r>
            <a:endParaRPr lang="en-GB" sz="1100" u="sng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  <a:p>
            <a:pPr algn="ctr"/>
            <a:r>
              <a:rPr lang="en-GB" sz="1100" b="1" dirty="0">
                <a:solidFill>
                  <a:schemeClr val="tx1"/>
                </a:solidFill>
                <a:latin typeface="Abadi" panose="020B0604020104020204" pitchFamily="34" charset="0"/>
              </a:rPr>
              <a:t>N = 7,479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628F08D-35D5-4FF5-96CB-0F8AC8EEA2DD}"/>
              </a:ext>
            </a:extLst>
          </p:cNvPr>
          <p:cNvSpPr/>
          <p:nvPr/>
        </p:nvSpPr>
        <p:spPr>
          <a:xfrm>
            <a:off x="4119898" y="5720803"/>
            <a:ext cx="1735371" cy="480071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u="sng" dirty="0">
                <a:solidFill>
                  <a:schemeClr val="tx1"/>
                </a:solidFill>
                <a:latin typeface="Abadi" panose="020B0604020104020204" pitchFamily="34" charset="0"/>
              </a:rPr>
              <a:t>Unexposed</a:t>
            </a:r>
            <a:endParaRPr lang="en-GB" sz="1100" u="sng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  <a:p>
            <a:pPr algn="ctr"/>
            <a:r>
              <a:rPr lang="en-GB" sz="1100" b="1" dirty="0">
                <a:solidFill>
                  <a:schemeClr val="tx1"/>
                </a:solidFill>
                <a:latin typeface="Abadi" panose="020B0604020104020204" pitchFamily="34" charset="0"/>
              </a:rPr>
              <a:t>N = 7,479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6DFE070-C990-4CCF-8426-F84080901C3A}"/>
              </a:ext>
            </a:extLst>
          </p:cNvPr>
          <p:cNvCxnSpPr>
            <a:cxnSpLocks/>
          </p:cNvCxnSpPr>
          <p:nvPr/>
        </p:nvCxnSpPr>
        <p:spPr>
          <a:xfrm>
            <a:off x="3092592" y="5530868"/>
            <a:ext cx="18982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EFB26A4-6A20-4424-A893-0113BC08E16F}"/>
              </a:ext>
            </a:extLst>
          </p:cNvPr>
          <p:cNvCxnSpPr>
            <a:cxnSpLocks/>
          </p:cNvCxnSpPr>
          <p:nvPr/>
        </p:nvCxnSpPr>
        <p:spPr>
          <a:xfrm>
            <a:off x="3102409" y="5531070"/>
            <a:ext cx="0" cy="1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1124EC5-6BD9-4055-9925-26D3F4D8A447}"/>
              </a:ext>
            </a:extLst>
          </p:cNvPr>
          <p:cNvCxnSpPr>
            <a:cxnSpLocks/>
          </p:cNvCxnSpPr>
          <p:nvPr/>
        </p:nvCxnSpPr>
        <p:spPr>
          <a:xfrm>
            <a:off x="4979771" y="5531070"/>
            <a:ext cx="0" cy="1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A4C8B0F-EF2E-44DA-A515-BA81C35E9BF4}"/>
              </a:ext>
            </a:extLst>
          </p:cNvPr>
          <p:cNvCxnSpPr>
            <a:cxnSpLocks/>
          </p:cNvCxnSpPr>
          <p:nvPr/>
        </p:nvCxnSpPr>
        <p:spPr>
          <a:xfrm>
            <a:off x="7264801" y="5519968"/>
            <a:ext cx="18982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5268B52-FF3D-4AE7-B85F-414453068C40}"/>
              </a:ext>
            </a:extLst>
          </p:cNvPr>
          <p:cNvCxnSpPr>
            <a:cxnSpLocks/>
          </p:cNvCxnSpPr>
          <p:nvPr/>
        </p:nvCxnSpPr>
        <p:spPr>
          <a:xfrm>
            <a:off x="7274618" y="5526108"/>
            <a:ext cx="0" cy="1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7448CE5-8CD7-40D8-87D0-95FF516A9D4A}"/>
              </a:ext>
            </a:extLst>
          </p:cNvPr>
          <p:cNvCxnSpPr>
            <a:cxnSpLocks/>
          </p:cNvCxnSpPr>
          <p:nvPr/>
        </p:nvCxnSpPr>
        <p:spPr>
          <a:xfrm>
            <a:off x="9157918" y="5526108"/>
            <a:ext cx="0" cy="1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869E0111-EC08-4223-BE35-BE8F49B1877E}"/>
              </a:ext>
            </a:extLst>
          </p:cNvPr>
          <p:cNvGrpSpPr/>
          <p:nvPr/>
        </p:nvGrpSpPr>
        <p:grpSpPr>
          <a:xfrm>
            <a:off x="2000066" y="3358175"/>
            <a:ext cx="8191867" cy="1940077"/>
            <a:chOff x="1502233" y="3353487"/>
            <a:chExt cx="8191867" cy="194007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9E8EB3C-35A3-4D80-9026-C2C68AAD885A}"/>
                </a:ext>
              </a:extLst>
            </p:cNvPr>
            <p:cNvSpPr/>
            <p:nvPr/>
          </p:nvSpPr>
          <p:spPr>
            <a:xfrm>
              <a:off x="1502941" y="3949106"/>
              <a:ext cx="4032000" cy="619583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tx1"/>
                  </a:solidFill>
                  <a:latin typeface="Abadi" panose="020B0604020104020204" pitchFamily="34" charset="0"/>
                </a:rPr>
                <a:t>Pregnancies eligible for </a:t>
              </a:r>
              <a:r>
                <a:rPr lang="en-GB" sz="1100" b="1" dirty="0">
                  <a:solidFill>
                    <a:schemeClr val="tx1"/>
                  </a:solidFill>
                  <a:latin typeface="Abadi" panose="020B0604020104020204" pitchFamily="34" charset="0"/>
                </a:rPr>
                <a:t>1st </a:t>
              </a:r>
              <a:r>
                <a:rPr lang="en-GB" sz="1100" dirty="0">
                  <a:solidFill>
                    <a:schemeClr val="tx1"/>
                  </a:solidFill>
                  <a:latin typeface="Abadi" panose="020B0604020104020204" pitchFamily="34" charset="0"/>
                </a:rPr>
                <a:t>dose before gestational week 34</a:t>
              </a:r>
            </a:p>
            <a:p>
              <a:pPr algn="ctr"/>
              <a:r>
                <a:rPr lang="en-GB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badi" panose="020B0604020104020204" pitchFamily="34" charset="0"/>
                </a:rPr>
                <a:t>[Unvaccinated before pregnancy]</a:t>
              </a:r>
            </a:p>
            <a:p>
              <a:pPr algn="ctr"/>
              <a:r>
                <a:rPr lang="en-GB" sz="1100" b="1" dirty="0">
                  <a:solidFill>
                    <a:schemeClr val="tx1"/>
                  </a:solidFill>
                  <a:latin typeface="Abadi" panose="020B0604020104020204" pitchFamily="34" charset="0"/>
                </a:rPr>
                <a:t>N = 36,824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B0F80D0-F975-45B1-92CE-5133BC41E7D7}"/>
                </a:ext>
              </a:extLst>
            </p:cNvPr>
            <p:cNvSpPr/>
            <p:nvPr/>
          </p:nvSpPr>
          <p:spPr>
            <a:xfrm>
              <a:off x="5662100" y="3949109"/>
              <a:ext cx="4032000" cy="6195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tx1"/>
                  </a:solidFill>
                  <a:latin typeface="Abadi" panose="020B0604020104020204" pitchFamily="34" charset="0"/>
                </a:rPr>
                <a:t>Pregnancies eligible for a </a:t>
              </a:r>
              <a:r>
                <a:rPr lang="en-GB" sz="1100" b="1" dirty="0">
                  <a:solidFill>
                    <a:schemeClr val="tx1"/>
                  </a:solidFill>
                  <a:latin typeface="Abadi" panose="020B0604020104020204" pitchFamily="34" charset="0"/>
                </a:rPr>
                <a:t>3rd </a:t>
              </a:r>
              <a:r>
                <a:rPr lang="en-GB" sz="1100" dirty="0">
                  <a:solidFill>
                    <a:schemeClr val="tx1"/>
                  </a:solidFill>
                  <a:latin typeface="Abadi" panose="020B0604020104020204" pitchFamily="34" charset="0"/>
                </a:rPr>
                <a:t>dose before gestational week 34</a:t>
              </a:r>
            </a:p>
            <a:p>
              <a:pPr algn="ctr"/>
              <a:r>
                <a:rPr lang="en-GB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badi" panose="020B0604020104020204" pitchFamily="34" charset="0"/>
                </a:rPr>
                <a:t>[&gt;90 days since 2</a:t>
              </a:r>
              <a:r>
                <a:rPr lang="en-GB" sz="1100" baseline="30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badi" panose="020B0604020104020204" pitchFamily="34" charset="0"/>
                </a:rPr>
                <a:t>nd</a:t>
              </a:r>
              <a:r>
                <a:rPr lang="en-GB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badi" panose="020B0604020104020204" pitchFamily="34" charset="0"/>
                </a:rPr>
                <a:t> dose]</a:t>
              </a:r>
            </a:p>
            <a:p>
              <a:pPr algn="ctr"/>
              <a:r>
                <a:rPr lang="en-GB" sz="1100" b="1" dirty="0">
                  <a:solidFill>
                    <a:schemeClr val="tx1"/>
                  </a:solidFill>
                  <a:latin typeface="Abadi" panose="020B0604020104020204" pitchFamily="34" charset="0"/>
                </a:rPr>
                <a:t>N = 21,311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4AA1F3D-94A3-4CCA-A9EA-12D27A4AB50B}"/>
                </a:ext>
              </a:extLst>
            </p:cNvPr>
            <p:cNvSpPr/>
            <p:nvPr/>
          </p:nvSpPr>
          <p:spPr>
            <a:xfrm>
              <a:off x="1502233" y="4798625"/>
              <a:ext cx="8191865" cy="494939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chemeClr val="tx1"/>
                  </a:solidFill>
                  <a:latin typeface="Abadi" panose="020B0604020104020204" pitchFamily="34" charset="0"/>
                </a:rPr>
                <a:t>Cohort and Index Date Assignment: </a:t>
              </a:r>
              <a:r>
                <a:rPr lang="en-GB" sz="1200" b="1" u="sng" dirty="0">
                  <a:solidFill>
                    <a:schemeClr val="tx1"/>
                  </a:solidFill>
                  <a:latin typeface="Abadi" panose="020B0604020104020204" pitchFamily="34" charset="0"/>
                </a:rPr>
                <a:t>Weekly Sequential 1:1 Matching</a:t>
              </a:r>
              <a:endParaRPr lang="en-GB" sz="300" b="1" dirty="0">
                <a:solidFill>
                  <a:schemeClr val="tx1"/>
                </a:solidFill>
                <a:latin typeface="Abadi" panose="020B0604020104020204" pitchFamily="34" charset="0"/>
              </a:endParaRPr>
            </a:p>
            <a:p>
              <a:pPr algn="ctr"/>
              <a:r>
                <a:rPr lang="en-GB" sz="1100" dirty="0">
                  <a:solidFill>
                    <a:schemeClr val="tx1"/>
                  </a:solidFill>
                  <a:latin typeface="Abadi" panose="020B0604020104020204" pitchFamily="34" charset="0"/>
                </a:rPr>
                <a:t>Exclusion: COVID-19 infection in the lasts 90 days from index date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691897D-E8A3-48A1-A413-36F4D5368E64}"/>
                </a:ext>
              </a:extLst>
            </p:cNvPr>
            <p:cNvSpPr/>
            <p:nvPr/>
          </p:nvSpPr>
          <p:spPr>
            <a:xfrm>
              <a:off x="1502941" y="3356927"/>
              <a:ext cx="4032000" cy="360000"/>
            </a:xfrm>
            <a:prstGeom prst="rect">
              <a:avLst/>
            </a:prstGeom>
            <a:solidFill>
              <a:srgbClr val="ECF1F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GB" sz="1100" dirty="0">
                <a:solidFill>
                  <a:schemeClr val="tx1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57EA1BF-DDC9-4B29-9392-956E0C4DA3E2}"/>
                </a:ext>
              </a:extLst>
            </p:cNvPr>
            <p:cNvSpPr txBox="1"/>
            <p:nvPr/>
          </p:nvSpPr>
          <p:spPr>
            <a:xfrm>
              <a:off x="1502943" y="3391934"/>
              <a:ext cx="401986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200" b="1" dirty="0">
                  <a:latin typeface="Abadi" panose="020B0604020104020204" pitchFamily="34" charset="0"/>
                </a:rPr>
                <a:t>Complete vaccination schema vs. Unvaccination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F345780-6315-478C-9407-8BA699533FA7}"/>
                </a:ext>
              </a:extLst>
            </p:cNvPr>
            <p:cNvSpPr/>
            <p:nvPr/>
          </p:nvSpPr>
          <p:spPr>
            <a:xfrm>
              <a:off x="5662099" y="3353487"/>
              <a:ext cx="4032000" cy="360000"/>
            </a:xfrm>
            <a:prstGeom prst="rect">
              <a:avLst/>
            </a:prstGeom>
            <a:solidFill>
              <a:srgbClr val="F0F7EC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GB" sz="1100" dirty="0">
                <a:solidFill>
                  <a:schemeClr val="tx1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EDBD1E9-5B25-440C-BCD9-3B60F7BE7B2D}"/>
                </a:ext>
              </a:extLst>
            </p:cNvPr>
            <p:cNvSpPr txBox="1"/>
            <p:nvPr/>
          </p:nvSpPr>
          <p:spPr>
            <a:xfrm>
              <a:off x="5662099" y="3394602"/>
              <a:ext cx="40320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200" b="1" dirty="0">
                  <a:latin typeface="Abadi" panose="020B0604020104020204" pitchFamily="34" charset="0"/>
                </a:rPr>
                <a:t>Booster vs. Complete vaccination schema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F420182F-07FF-4CDF-9E37-8E6678B80BE5}"/>
              </a:ext>
            </a:extLst>
          </p:cNvPr>
          <p:cNvSpPr/>
          <p:nvPr/>
        </p:nvSpPr>
        <p:spPr>
          <a:xfrm>
            <a:off x="4127663" y="1295721"/>
            <a:ext cx="3936672" cy="380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  <a:latin typeface="Abadi" panose="020B0604020104020204" pitchFamily="34" charset="0"/>
              </a:rPr>
              <a:t>Ongoing pregnancies during enrolment period</a:t>
            </a:r>
          </a:p>
          <a:p>
            <a:pPr algn="ctr"/>
            <a:r>
              <a:rPr lang="en-GB" sz="1100" b="1" dirty="0">
                <a:solidFill>
                  <a:schemeClr val="tx1"/>
                </a:solidFill>
                <a:latin typeface="Abadi" panose="020B0604020104020204" pitchFamily="34" charset="0"/>
              </a:rPr>
              <a:t>N = 66,671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6423BFA-B500-439F-AA2B-0276FBAC5DCC}"/>
              </a:ext>
            </a:extLst>
          </p:cNvPr>
          <p:cNvSpPr/>
          <p:nvPr/>
        </p:nvSpPr>
        <p:spPr>
          <a:xfrm>
            <a:off x="6357476" y="5709285"/>
            <a:ext cx="1735370" cy="480072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u="sng" dirty="0">
                <a:solidFill>
                  <a:schemeClr val="tx1"/>
                </a:solidFill>
                <a:latin typeface="Abadi" panose="020B0604020104020204" pitchFamily="34" charset="0"/>
              </a:rPr>
              <a:t>Exposed</a:t>
            </a:r>
            <a:endParaRPr lang="en-GB" sz="1100" u="sng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  <a:p>
            <a:pPr algn="ctr"/>
            <a:r>
              <a:rPr lang="en-GB" sz="1100" b="1" dirty="0">
                <a:solidFill>
                  <a:schemeClr val="tx1"/>
                </a:solidFill>
                <a:latin typeface="Abadi" panose="020B0604020104020204" pitchFamily="34" charset="0"/>
              </a:rPr>
              <a:t>N = 2,218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6F0F9EE-7A1A-4FF1-8E4C-5B7AE716C8E5}"/>
              </a:ext>
            </a:extLst>
          </p:cNvPr>
          <p:cNvSpPr/>
          <p:nvPr/>
        </p:nvSpPr>
        <p:spPr>
          <a:xfrm>
            <a:off x="8284294" y="5709285"/>
            <a:ext cx="1735371" cy="480071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u="sng" dirty="0">
                <a:solidFill>
                  <a:schemeClr val="tx1"/>
                </a:solidFill>
                <a:latin typeface="Abadi" panose="020B0604020104020204" pitchFamily="34" charset="0"/>
              </a:rPr>
              <a:t>Unexposed</a:t>
            </a:r>
            <a:endParaRPr lang="en-GB" sz="1100" u="sng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  <a:p>
            <a:pPr algn="ctr"/>
            <a:r>
              <a:rPr lang="en-GB" sz="1100" b="1" dirty="0">
                <a:solidFill>
                  <a:schemeClr val="tx1"/>
                </a:solidFill>
                <a:latin typeface="Abadi" panose="020B0604020104020204" pitchFamily="34" charset="0"/>
              </a:rPr>
              <a:t>N = 2,218</a:t>
            </a:r>
          </a:p>
        </p:txBody>
      </p:sp>
    </p:spTree>
    <p:extLst>
      <p:ext uri="{BB962C8B-B14F-4D97-AF65-F5344CB8AC3E}">
        <p14:creationId xmlns:p14="http://schemas.microsoft.com/office/powerpoint/2010/main" val="750540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C900D63-B04C-4095-B6B7-0F682DCF3EF4}"/>
              </a:ext>
            </a:extLst>
          </p:cNvPr>
          <p:cNvCxnSpPr>
            <a:cxnSpLocks/>
          </p:cNvCxnSpPr>
          <p:nvPr/>
        </p:nvCxnSpPr>
        <p:spPr>
          <a:xfrm>
            <a:off x="6093527" y="733928"/>
            <a:ext cx="4945" cy="24568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99071DD7-10C4-48BA-990D-53BDE2BA1862}"/>
              </a:ext>
            </a:extLst>
          </p:cNvPr>
          <p:cNvSpPr/>
          <p:nvPr/>
        </p:nvSpPr>
        <p:spPr>
          <a:xfrm>
            <a:off x="6159932" y="5637352"/>
            <a:ext cx="4031997" cy="619577"/>
          </a:xfrm>
          <a:prstGeom prst="rect">
            <a:avLst/>
          </a:prstGeom>
          <a:solidFill>
            <a:schemeClr val="accent6">
              <a:lumMod val="20000"/>
              <a:lumOff val="80000"/>
              <a:alpha val="50196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055E552-B629-4CA0-AAC6-5D02EB4A12EA}"/>
              </a:ext>
            </a:extLst>
          </p:cNvPr>
          <p:cNvSpPr/>
          <p:nvPr/>
        </p:nvSpPr>
        <p:spPr>
          <a:xfrm>
            <a:off x="2000066" y="5646944"/>
            <a:ext cx="4032002" cy="619573"/>
          </a:xfrm>
          <a:prstGeom prst="rect">
            <a:avLst/>
          </a:prstGeom>
          <a:solidFill>
            <a:srgbClr val="DAE3F3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C68590-7172-4E24-888D-7CFA42AD7E4A}"/>
              </a:ext>
            </a:extLst>
          </p:cNvPr>
          <p:cNvSpPr/>
          <p:nvPr/>
        </p:nvSpPr>
        <p:spPr>
          <a:xfrm>
            <a:off x="4127663" y="636665"/>
            <a:ext cx="3936672" cy="380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  <a:latin typeface="Abadi" panose="020B0604020104020204" pitchFamily="34" charset="0"/>
              </a:rPr>
              <a:t>Pregnancies in observation in </a:t>
            </a:r>
            <a:r>
              <a:rPr lang="en-GB" sz="1100" b="1" dirty="0" err="1">
                <a:solidFill>
                  <a:schemeClr val="tx1"/>
                </a:solidFill>
                <a:latin typeface="Abadi" panose="020B0604020104020204" pitchFamily="34" charset="0"/>
              </a:rPr>
              <a:t>UiO</a:t>
            </a:r>
            <a:endParaRPr lang="en-GB" sz="1100" b="1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algn="ctr"/>
            <a:r>
              <a:rPr lang="en-GB" sz="1100" b="1" dirty="0">
                <a:solidFill>
                  <a:schemeClr val="tx1"/>
                </a:solidFill>
                <a:latin typeface="Abadi" panose="020B0604020104020204" pitchFamily="34" charset="0"/>
              </a:rPr>
              <a:t>N = 1,073,798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3BC5C7-646E-4B9D-B72B-78B809C4FAA1}"/>
              </a:ext>
            </a:extLst>
          </p:cNvPr>
          <p:cNvSpPr/>
          <p:nvPr/>
        </p:nvSpPr>
        <p:spPr>
          <a:xfrm>
            <a:off x="4127663" y="1904124"/>
            <a:ext cx="3936672" cy="10034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  <a:latin typeface="Abadi" panose="020B0604020104020204" pitchFamily="34" charset="0"/>
              </a:rPr>
              <a:t>Fulfil demographic requirements at pregnancy start date</a:t>
            </a:r>
          </a:p>
          <a:p>
            <a:pPr algn="ctr"/>
            <a:endParaRPr lang="en-GB" sz="1100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algn="ctr"/>
            <a:endParaRPr lang="en-GB" sz="1100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algn="ctr"/>
            <a:endParaRPr lang="en-GB" sz="1100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algn="ctr"/>
            <a:endParaRPr lang="en-GB" sz="400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pPr algn="ctr"/>
            <a:r>
              <a:rPr lang="en-GB" sz="1100" b="1" dirty="0">
                <a:solidFill>
                  <a:schemeClr val="tx1"/>
                </a:solidFill>
                <a:latin typeface="Abadi" panose="020B0604020104020204" pitchFamily="34" charset="0"/>
              </a:rPr>
              <a:t>N = 218,682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9B9D63-7996-4880-85C4-E880D6FB58E1}"/>
              </a:ext>
            </a:extLst>
          </p:cNvPr>
          <p:cNvSpPr txBox="1"/>
          <p:nvPr/>
        </p:nvSpPr>
        <p:spPr>
          <a:xfrm>
            <a:off x="4847190" y="2125499"/>
            <a:ext cx="24976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At least 1 year of previous observation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Aged between 12 and 55 years old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rPr>
              <a:t>Sex recorded as Female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56DBB1C-C680-463C-AC61-9919FA75F34F}"/>
              </a:ext>
            </a:extLst>
          </p:cNvPr>
          <p:cNvCxnSpPr>
            <a:cxnSpLocks/>
          </p:cNvCxnSpPr>
          <p:nvPr/>
        </p:nvCxnSpPr>
        <p:spPr>
          <a:xfrm>
            <a:off x="4010706" y="3186858"/>
            <a:ext cx="42272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F3CD512-FD26-48A6-98C5-DE4697A11DCB}"/>
              </a:ext>
            </a:extLst>
          </p:cNvPr>
          <p:cNvCxnSpPr>
            <a:cxnSpLocks/>
          </p:cNvCxnSpPr>
          <p:nvPr/>
        </p:nvCxnSpPr>
        <p:spPr>
          <a:xfrm>
            <a:off x="4016644" y="3190868"/>
            <a:ext cx="0" cy="234000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FBB9857-FA27-4EF4-B868-36079EA5821B}"/>
              </a:ext>
            </a:extLst>
          </p:cNvPr>
          <p:cNvCxnSpPr>
            <a:cxnSpLocks/>
          </p:cNvCxnSpPr>
          <p:nvPr/>
        </p:nvCxnSpPr>
        <p:spPr>
          <a:xfrm>
            <a:off x="8240967" y="3183421"/>
            <a:ext cx="10315" cy="234000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F25431AC-3306-45FC-A76F-830C3D99CBC1}"/>
              </a:ext>
            </a:extLst>
          </p:cNvPr>
          <p:cNvSpPr/>
          <p:nvPr/>
        </p:nvSpPr>
        <p:spPr>
          <a:xfrm>
            <a:off x="2190447" y="5720803"/>
            <a:ext cx="1735370" cy="480072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u="sng" dirty="0">
                <a:solidFill>
                  <a:schemeClr val="tx1"/>
                </a:solidFill>
                <a:latin typeface="Abadi" panose="020B0604020104020204" pitchFamily="34" charset="0"/>
              </a:rPr>
              <a:t>Exposed</a:t>
            </a:r>
            <a:endParaRPr lang="en-GB" sz="1100" u="sng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  <a:p>
            <a:pPr algn="ctr"/>
            <a:r>
              <a:rPr lang="en-GB" sz="1100" b="1" dirty="0">
                <a:solidFill>
                  <a:schemeClr val="tx1"/>
                </a:solidFill>
                <a:latin typeface="Abadi" panose="020B0604020104020204" pitchFamily="34" charset="0"/>
              </a:rPr>
              <a:t>N = 15,443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628F08D-35D5-4FF5-96CB-0F8AC8EEA2DD}"/>
              </a:ext>
            </a:extLst>
          </p:cNvPr>
          <p:cNvSpPr/>
          <p:nvPr/>
        </p:nvSpPr>
        <p:spPr>
          <a:xfrm>
            <a:off x="4119898" y="5720803"/>
            <a:ext cx="1735371" cy="480071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u="sng" dirty="0">
                <a:solidFill>
                  <a:schemeClr val="tx1"/>
                </a:solidFill>
                <a:latin typeface="Abadi" panose="020B0604020104020204" pitchFamily="34" charset="0"/>
              </a:rPr>
              <a:t>Unexposed</a:t>
            </a:r>
            <a:endParaRPr lang="en-GB" sz="1100" u="sng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  <a:p>
            <a:pPr algn="ctr"/>
            <a:r>
              <a:rPr lang="en-GB" sz="1100" b="1" dirty="0">
                <a:solidFill>
                  <a:schemeClr val="tx1"/>
                </a:solidFill>
                <a:latin typeface="Abadi" panose="020B0604020104020204" pitchFamily="34" charset="0"/>
              </a:rPr>
              <a:t>N = 15,443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6DFE070-C990-4CCF-8426-F84080901C3A}"/>
              </a:ext>
            </a:extLst>
          </p:cNvPr>
          <p:cNvCxnSpPr>
            <a:cxnSpLocks/>
          </p:cNvCxnSpPr>
          <p:nvPr/>
        </p:nvCxnSpPr>
        <p:spPr>
          <a:xfrm>
            <a:off x="3092592" y="5530868"/>
            <a:ext cx="18982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EFB26A4-6A20-4424-A893-0113BC08E16F}"/>
              </a:ext>
            </a:extLst>
          </p:cNvPr>
          <p:cNvCxnSpPr>
            <a:cxnSpLocks/>
          </p:cNvCxnSpPr>
          <p:nvPr/>
        </p:nvCxnSpPr>
        <p:spPr>
          <a:xfrm>
            <a:off x="3102409" y="5531070"/>
            <a:ext cx="0" cy="1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1124EC5-6BD9-4055-9925-26D3F4D8A447}"/>
              </a:ext>
            </a:extLst>
          </p:cNvPr>
          <p:cNvCxnSpPr>
            <a:cxnSpLocks/>
          </p:cNvCxnSpPr>
          <p:nvPr/>
        </p:nvCxnSpPr>
        <p:spPr>
          <a:xfrm>
            <a:off x="4979771" y="5531070"/>
            <a:ext cx="0" cy="1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A4C8B0F-EF2E-44DA-A515-BA81C35E9BF4}"/>
              </a:ext>
            </a:extLst>
          </p:cNvPr>
          <p:cNvCxnSpPr>
            <a:cxnSpLocks/>
          </p:cNvCxnSpPr>
          <p:nvPr/>
        </p:nvCxnSpPr>
        <p:spPr>
          <a:xfrm>
            <a:off x="7264801" y="5519968"/>
            <a:ext cx="18982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5268B52-FF3D-4AE7-B85F-414453068C40}"/>
              </a:ext>
            </a:extLst>
          </p:cNvPr>
          <p:cNvCxnSpPr>
            <a:cxnSpLocks/>
          </p:cNvCxnSpPr>
          <p:nvPr/>
        </p:nvCxnSpPr>
        <p:spPr>
          <a:xfrm>
            <a:off x="7274618" y="5526108"/>
            <a:ext cx="0" cy="1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7448CE5-8CD7-40D8-87D0-95FF516A9D4A}"/>
              </a:ext>
            </a:extLst>
          </p:cNvPr>
          <p:cNvCxnSpPr>
            <a:cxnSpLocks/>
          </p:cNvCxnSpPr>
          <p:nvPr/>
        </p:nvCxnSpPr>
        <p:spPr>
          <a:xfrm>
            <a:off x="9157918" y="5526108"/>
            <a:ext cx="0" cy="1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869E0111-EC08-4223-BE35-BE8F49B1877E}"/>
              </a:ext>
            </a:extLst>
          </p:cNvPr>
          <p:cNvGrpSpPr/>
          <p:nvPr/>
        </p:nvGrpSpPr>
        <p:grpSpPr>
          <a:xfrm>
            <a:off x="2000066" y="3358175"/>
            <a:ext cx="8191867" cy="1940077"/>
            <a:chOff x="1502233" y="3353487"/>
            <a:chExt cx="8191867" cy="194007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9E8EB3C-35A3-4D80-9026-C2C68AAD885A}"/>
                </a:ext>
              </a:extLst>
            </p:cNvPr>
            <p:cNvSpPr/>
            <p:nvPr/>
          </p:nvSpPr>
          <p:spPr>
            <a:xfrm>
              <a:off x="1502941" y="3949106"/>
              <a:ext cx="4032000" cy="619583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tx1"/>
                  </a:solidFill>
                  <a:latin typeface="Abadi" panose="020B0604020104020204" pitchFamily="34" charset="0"/>
                </a:rPr>
                <a:t>Pregnancies eligible for </a:t>
              </a:r>
              <a:r>
                <a:rPr lang="en-GB" sz="1100" b="1" dirty="0">
                  <a:solidFill>
                    <a:schemeClr val="tx1"/>
                  </a:solidFill>
                  <a:latin typeface="Abadi" panose="020B0604020104020204" pitchFamily="34" charset="0"/>
                </a:rPr>
                <a:t>1st </a:t>
              </a:r>
              <a:r>
                <a:rPr lang="en-GB" sz="1100" dirty="0">
                  <a:solidFill>
                    <a:schemeClr val="tx1"/>
                  </a:solidFill>
                  <a:latin typeface="Abadi" panose="020B0604020104020204" pitchFamily="34" charset="0"/>
                </a:rPr>
                <a:t>dose before gestational week 34</a:t>
              </a:r>
            </a:p>
            <a:p>
              <a:pPr algn="ctr"/>
              <a:r>
                <a:rPr lang="en-GB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badi" panose="020B0604020104020204" pitchFamily="34" charset="0"/>
                </a:rPr>
                <a:t>[Unvaccinated before pregnancy]</a:t>
              </a:r>
            </a:p>
            <a:p>
              <a:pPr algn="ctr"/>
              <a:r>
                <a:rPr lang="en-GB" sz="1100" b="1" dirty="0">
                  <a:solidFill>
                    <a:schemeClr val="tx1"/>
                  </a:solidFill>
                  <a:latin typeface="Abadi" panose="020B0604020104020204" pitchFamily="34" charset="0"/>
                </a:rPr>
                <a:t>N = 98,551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B0F80D0-F975-45B1-92CE-5133BC41E7D7}"/>
                </a:ext>
              </a:extLst>
            </p:cNvPr>
            <p:cNvSpPr/>
            <p:nvPr/>
          </p:nvSpPr>
          <p:spPr>
            <a:xfrm>
              <a:off x="5662100" y="3949109"/>
              <a:ext cx="4032000" cy="6195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tx1"/>
                  </a:solidFill>
                  <a:latin typeface="Abadi" panose="020B0604020104020204" pitchFamily="34" charset="0"/>
                </a:rPr>
                <a:t>Pregnancies eligible for a </a:t>
              </a:r>
              <a:r>
                <a:rPr lang="en-GB" sz="1100" b="1" dirty="0">
                  <a:solidFill>
                    <a:schemeClr val="tx1"/>
                  </a:solidFill>
                  <a:latin typeface="Abadi" panose="020B0604020104020204" pitchFamily="34" charset="0"/>
                </a:rPr>
                <a:t>3rd </a:t>
              </a:r>
              <a:r>
                <a:rPr lang="en-GB" sz="1100" dirty="0">
                  <a:solidFill>
                    <a:schemeClr val="tx1"/>
                  </a:solidFill>
                  <a:latin typeface="Abadi" panose="020B0604020104020204" pitchFamily="34" charset="0"/>
                </a:rPr>
                <a:t>dose before gestational week 34</a:t>
              </a:r>
            </a:p>
            <a:p>
              <a:pPr algn="ctr"/>
              <a:r>
                <a:rPr lang="en-GB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badi" panose="020B0604020104020204" pitchFamily="34" charset="0"/>
                </a:rPr>
                <a:t>[&gt;90 days since 2</a:t>
              </a:r>
              <a:r>
                <a:rPr lang="en-GB" sz="1100" baseline="30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badi" panose="020B0604020104020204" pitchFamily="34" charset="0"/>
                </a:rPr>
                <a:t>nd</a:t>
              </a:r>
              <a:r>
                <a:rPr lang="en-GB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badi" panose="020B0604020104020204" pitchFamily="34" charset="0"/>
                </a:rPr>
                <a:t> dose]</a:t>
              </a:r>
            </a:p>
            <a:p>
              <a:pPr algn="ctr"/>
              <a:r>
                <a:rPr lang="en-GB" sz="1100" b="1" dirty="0">
                  <a:solidFill>
                    <a:schemeClr val="tx1"/>
                  </a:solidFill>
                  <a:latin typeface="Abadi" panose="020B0604020104020204" pitchFamily="34" charset="0"/>
                </a:rPr>
                <a:t>N = 71,584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4AA1F3D-94A3-4CCA-A9EA-12D27A4AB50B}"/>
                </a:ext>
              </a:extLst>
            </p:cNvPr>
            <p:cNvSpPr/>
            <p:nvPr/>
          </p:nvSpPr>
          <p:spPr>
            <a:xfrm>
              <a:off x="1502233" y="4798625"/>
              <a:ext cx="8191865" cy="494939"/>
            </a:xfrm>
            <a:prstGeom prst="rect">
              <a:avLst/>
            </a:prstGeom>
            <a:solidFill>
              <a:srgbClr val="F2F2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chemeClr val="tx1"/>
                  </a:solidFill>
                  <a:latin typeface="Abadi" panose="020B0604020104020204" pitchFamily="34" charset="0"/>
                </a:rPr>
                <a:t>Cohort and Index Date Assignment: </a:t>
              </a:r>
              <a:r>
                <a:rPr lang="en-GB" sz="1200" b="1" u="sng" dirty="0">
                  <a:solidFill>
                    <a:schemeClr val="tx1"/>
                  </a:solidFill>
                  <a:latin typeface="Abadi" panose="020B0604020104020204" pitchFamily="34" charset="0"/>
                </a:rPr>
                <a:t>Weekly Sequential 1:1 Matching</a:t>
              </a:r>
              <a:endParaRPr lang="en-GB" sz="300" b="1" dirty="0">
                <a:solidFill>
                  <a:schemeClr val="tx1"/>
                </a:solidFill>
                <a:latin typeface="Abadi" panose="020B0604020104020204" pitchFamily="34" charset="0"/>
              </a:endParaRPr>
            </a:p>
            <a:p>
              <a:pPr algn="ctr"/>
              <a:r>
                <a:rPr lang="en-GB" sz="1100" dirty="0">
                  <a:solidFill>
                    <a:schemeClr val="tx1"/>
                  </a:solidFill>
                  <a:latin typeface="Abadi" panose="020B0604020104020204" pitchFamily="34" charset="0"/>
                </a:rPr>
                <a:t>Exclusion: COVID-19 infection in the lasts 90 days from index date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691897D-E8A3-48A1-A413-36F4D5368E64}"/>
                </a:ext>
              </a:extLst>
            </p:cNvPr>
            <p:cNvSpPr/>
            <p:nvPr/>
          </p:nvSpPr>
          <p:spPr>
            <a:xfrm>
              <a:off x="1502941" y="3356927"/>
              <a:ext cx="4032000" cy="360000"/>
            </a:xfrm>
            <a:prstGeom prst="rect">
              <a:avLst/>
            </a:prstGeom>
            <a:solidFill>
              <a:srgbClr val="ECF1F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GB" sz="1100" dirty="0">
                <a:solidFill>
                  <a:schemeClr val="tx1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57EA1BF-DDC9-4B29-9392-956E0C4DA3E2}"/>
                </a:ext>
              </a:extLst>
            </p:cNvPr>
            <p:cNvSpPr txBox="1"/>
            <p:nvPr/>
          </p:nvSpPr>
          <p:spPr>
            <a:xfrm>
              <a:off x="1502943" y="3391934"/>
              <a:ext cx="401986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200" b="1" dirty="0">
                  <a:latin typeface="Abadi" panose="020B0604020104020204" pitchFamily="34" charset="0"/>
                </a:rPr>
                <a:t>Complete vaccination schema vs. Unvaccination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F345780-6315-478C-9407-8BA699533FA7}"/>
                </a:ext>
              </a:extLst>
            </p:cNvPr>
            <p:cNvSpPr/>
            <p:nvPr/>
          </p:nvSpPr>
          <p:spPr>
            <a:xfrm>
              <a:off x="5662099" y="3353487"/>
              <a:ext cx="4032000" cy="360000"/>
            </a:xfrm>
            <a:prstGeom prst="rect">
              <a:avLst/>
            </a:prstGeom>
            <a:solidFill>
              <a:srgbClr val="F0F7EC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GB" sz="1100" dirty="0">
                <a:solidFill>
                  <a:schemeClr val="tx1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EDBD1E9-5B25-440C-BCD9-3B60F7BE7B2D}"/>
                </a:ext>
              </a:extLst>
            </p:cNvPr>
            <p:cNvSpPr txBox="1"/>
            <p:nvPr/>
          </p:nvSpPr>
          <p:spPr>
            <a:xfrm>
              <a:off x="5662099" y="3394602"/>
              <a:ext cx="40320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200" b="1" dirty="0">
                  <a:latin typeface="Abadi" panose="020B0604020104020204" pitchFamily="34" charset="0"/>
                </a:rPr>
                <a:t>Booster vs. Complete vaccination schema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F420182F-07FF-4CDF-9E37-8E6678B80BE5}"/>
              </a:ext>
            </a:extLst>
          </p:cNvPr>
          <p:cNvSpPr/>
          <p:nvPr/>
        </p:nvSpPr>
        <p:spPr>
          <a:xfrm>
            <a:off x="4127663" y="1295721"/>
            <a:ext cx="3936672" cy="380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  <a:latin typeface="Abadi" panose="020B0604020104020204" pitchFamily="34" charset="0"/>
              </a:rPr>
              <a:t>Ongoing pregnancies during enrolment period</a:t>
            </a:r>
          </a:p>
          <a:p>
            <a:pPr algn="ctr"/>
            <a:r>
              <a:rPr lang="en-GB" sz="1100" b="1" dirty="0">
                <a:solidFill>
                  <a:schemeClr val="tx1"/>
                </a:solidFill>
                <a:latin typeface="Abadi" panose="020B0604020104020204" pitchFamily="34" charset="0"/>
              </a:rPr>
              <a:t>N = 223,836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6423BFA-B500-439F-AA2B-0276FBAC5DCC}"/>
              </a:ext>
            </a:extLst>
          </p:cNvPr>
          <p:cNvSpPr/>
          <p:nvPr/>
        </p:nvSpPr>
        <p:spPr>
          <a:xfrm>
            <a:off x="6357476" y="5709285"/>
            <a:ext cx="1735370" cy="480072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u="sng" dirty="0">
                <a:solidFill>
                  <a:schemeClr val="tx1"/>
                </a:solidFill>
                <a:latin typeface="Abadi" panose="020B0604020104020204" pitchFamily="34" charset="0"/>
              </a:rPr>
              <a:t>Exposed</a:t>
            </a:r>
            <a:endParaRPr lang="en-GB" sz="1100" u="sng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  <a:p>
            <a:pPr algn="ctr"/>
            <a:r>
              <a:rPr lang="en-GB" sz="1100" b="1" dirty="0">
                <a:solidFill>
                  <a:schemeClr val="tx1"/>
                </a:solidFill>
                <a:latin typeface="Abadi" panose="020B0604020104020204" pitchFamily="34" charset="0"/>
              </a:rPr>
              <a:t>N = 10,791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6F0F9EE-7A1A-4FF1-8E4C-5B7AE716C8E5}"/>
              </a:ext>
            </a:extLst>
          </p:cNvPr>
          <p:cNvSpPr/>
          <p:nvPr/>
        </p:nvSpPr>
        <p:spPr>
          <a:xfrm>
            <a:off x="8284294" y="5709285"/>
            <a:ext cx="1735371" cy="480071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u="sng" dirty="0">
                <a:solidFill>
                  <a:schemeClr val="tx1"/>
                </a:solidFill>
                <a:latin typeface="Abadi" panose="020B0604020104020204" pitchFamily="34" charset="0"/>
              </a:rPr>
              <a:t>Unexposed</a:t>
            </a:r>
            <a:endParaRPr lang="en-GB" sz="1100" u="sng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  <a:p>
            <a:pPr algn="ctr"/>
            <a:r>
              <a:rPr lang="en-GB" sz="1100" b="1" dirty="0">
                <a:solidFill>
                  <a:schemeClr val="tx1"/>
                </a:solidFill>
                <a:latin typeface="Abadi" panose="020B0604020104020204" pitchFamily="34" charset="0"/>
              </a:rPr>
              <a:t>N = 10,791</a:t>
            </a:r>
          </a:p>
        </p:txBody>
      </p:sp>
    </p:spTree>
    <p:extLst>
      <p:ext uri="{BB962C8B-B14F-4D97-AF65-F5344CB8AC3E}">
        <p14:creationId xmlns:p14="http://schemas.microsoft.com/office/powerpoint/2010/main" val="274004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F1B69C64-D0F2-46DD-A8AC-CE98FF896536}"/>
              </a:ext>
            </a:extLst>
          </p:cNvPr>
          <p:cNvSpPr/>
          <p:nvPr/>
        </p:nvSpPr>
        <p:spPr>
          <a:xfrm>
            <a:off x="1561605" y="4890451"/>
            <a:ext cx="8514608" cy="15920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53EC9E2-7130-4619-B1F2-BC12FFEE6A8D}"/>
              </a:ext>
            </a:extLst>
          </p:cNvPr>
          <p:cNvSpPr txBox="1"/>
          <p:nvPr/>
        </p:nvSpPr>
        <p:spPr>
          <a:xfrm>
            <a:off x="1561605" y="4866440"/>
            <a:ext cx="8514608" cy="1671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aseline="300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GB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Enrolment period: Start of the vaccination campaign (December 2020) to 90 days before end of available data</a:t>
            </a:r>
            <a:endParaRPr lang="en-GB" sz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en-GB" sz="1000" baseline="30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GB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Unvaccinated (Complete vaccination schema vs. </a:t>
            </a:r>
            <a:r>
              <a:rPr lang="en-GB" sz="1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Unvaccination</a:t>
            </a:r>
            <a:r>
              <a:rPr lang="en-GB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before Index Date, and 90 days or more since 2nd dose at Index Date (Booster vs. Complete vaccination schema)</a:t>
            </a:r>
          </a:p>
          <a:p>
            <a:endParaRPr lang="en-GB" sz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</a:pPr>
            <a:r>
              <a:rPr lang="en-GB" sz="1000" baseline="30000" dirty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GB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Influenza and Tdap (Tetanus, Diphtheria, and Pertussis ) vaccination where not assessed for SCIFI-PEARL database as this information was not available</a:t>
            </a:r>
          </a:p>
          <a:p>
            <a:endParaRPr lang="en-GB" sz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GB" sz="1000" baseline="30000" dirty="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en-GB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Exact matching on days since previous vaccination in 30-days band – Only for Booster vs. Complete vaccination schema</a:t>
            </a:r>
            <a:endParaRPr lang="en-GB" sz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</a:pPr>
            <a:r>
              <a:rPr lang="en-GB" sz="1000" baseline="30000" dirty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en-GB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Conditions: Respiratory Conditions (asthma, chronic obstructive pulmonary disease, bronchiectasis, or bronchitis), Blood Cancer within the last 5 years,   Cardiological Disease (excluding hypertension), Diabetes (any type), Immunodeficiency, Chronic Liver Disease, Obesity, Organ Transplant Recipient, and Solid Cancer within the past 5 years</a:t>
            </a:r>
            <a:endParaRPr lang="en-GB" sz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15000"/>
              </a:lnSpc>
            </a:pPr>
            <a:endParaRPr lang="en-GB" sz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000" baseline="30000" dirty="0">
                <a:latin typeface="Arial" panose="020B0604020202020204" pitchFamily="34" charset="0"/>
                <a:cs typeface="Arial" panose="020B0604020202020204" pitchFamily="34" charset="0"/>
              </a:rPr>
              <a:t>6 </a:t>
            </a:r>
            <a:r>
              <a:rPr lang="en-GB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Follow-up end at first of: outcome of interest, pregnancy end date, end of data/death, and deviation from protocol strategy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3D2C79B-9071-4A78-AA09-00B549392F84}"/>
              </a:ext>
            </a:extLst>
          </p:cNvPr>
          <p:cNvCxnSpPr>
            <a:cxnSpLocks/>
          </p:cNvCxnSpPr>
          <p:nvPr/>
        </p:nvCxnSpPr>
        <p:spPr>
          <a:xfrm>
            <a:off x="4727105" y="361757"/>
            <a:ext cx="0" cy="370697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Down Arrow 157">
            <a:extLst>
              <a:ext uri="{FF2B5EF4-FFF2-40B4-BE49-F238E27FC236}">
                <a16:creationId xmlns:a16="http://schemas.microsoft.com/office/drawing/2014/main" id="{E3252EF1-E41A-45DA-9D66-50CC03AD6653}"/>
              </a:ext>
            </a:extLst>
          </p:cNvPr>
          <p:cNvSpPr/>
          <p:nvPr/>
        </p:nvSpPr>
        <p:spPr>
          <a:xfrm>
            <a:off x="4747273" y="367695"/>
            <a:ext cx="3741148" cy="3689195"/>
          </a:xfrm>
          <a:prstGeom prst="rect">
            <a:avLst/>
          </a:prstGeom>
          <a:solidFill>
            <a:srgbClr val="D8D7D7"/>
          </a:solidFill>
          <a:ln>
            <a:solidFill>
              <a:srgbClr val="D8D7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2296" tIns="41148" rIns="82296" bIns="41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0D643DF-278A-4E47-9C58-EBB5A609A3A8}"/>
              </a:ext>
            </a:extLst>
          </p:cNvPr>
          <p:cNvCxnSpPr>
            <a:cxnSpLocks/>
          </p:cNvCxnSpPr>
          <p:nvPr/>
        </p:nvCxnSpPr>
        <p:spPr>
          <a:xfrm>
            <a:off x="1715985" y="4074669"/>
            <a:ext cx="8360228" cy="0"/>
          </a:xfrm>
          <a:prstGeom prst="line">
            <a:avLst/>
          </a:prstGeom>
          <a:ln w="571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FE973C1A-EDE6-452F-98BA-07D0B2202484}"/>
              </a:ext>
            </a:extLst>
          </p:cNvPr>
          <p:cNvSpPr txBox="1"/>
          <p:nvPr/>
        </p:nvSpPr>
        <p:spPr>
          <a:xfrm>
            <a:off x="9682837" y="4164462"/>
            <a:ext cx="476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z="1100" dirty="0"/>
              <a:t>Time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2885DD9-14A5-4362-97DD-7FD83F02D59A}"/>
              </a:ext>
            </a:extLst>
          </p:cNvPr>
          <p:cNvSpPr txBox="1"/>
          <p:nvPr/>
        </p:nvSpPr>
        <p:spPr>
          <a:xfrm>
            <a:off x="5039831" y="4149073"/>
            <a:ext cx="23488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Index Date</a:t>
            </a:r>
          </a:p>
          <a:p>
            <a:pPr algn="ctr"/>
            <a:r>
              <a:rPr lang="en-GB" sz="900" i="1" dirty="0"/>
              <a:t>Exposure Date (exposed)</a:t>
            </a:r>
          </a:p>
          <a:p>
            <a:pPr algn="ctr"/>
            <a:r>
              <a:rPr lang="en-GB" sz="900" i="1" dirty="0"/>
              <a:t>Counterpart Exposure Date (unexposed)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874F265-782C-48E1-B552-C4AC254A3C0A}"/>
              </a:ext>
            </a:extLst>
          </p:cNvPr>
          <p:cNvCxnSpPr>
            <a:cxnSpLocks/>
          </p:cNvCxnSpPr>
          <p:nvPr/>
        </p:nvCxnSpPr>
        <p:spPr>
          <a:xfrm>
            <a:off x="8511326" y="361757"/>
            <a:ext cx="2738" cy="380447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EB81FDC-7016-4422-86C6-B185BFCDD121}"/>
              </a:ext>
            </a:extLst>
          </p:cNvPr>
          <p:cNvGrpSpPr/>
          <p:nvPr/>
        </p:nvGrpSpPr>
        <p:grpSpPr>
          <a:xfrm>
            <a:off x="6203664" y="3610570"/>
            <a:ext cx="2304923" cy="335476"/>
            <a:chOff x="6474025" y="6399820"/>
            <a:chExt cx="2669286" cy="446600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5568CF1-B560-4C86-B25A-C9243874625E}"/>
                </a:ext>
              </a:extLst>
            </p:cNvPr>
            <p:cNvSpPr txBox="1"/>
            <p:nvPr/>
          </p:nvSpPr>
          <p:spPr>
            <a:xfrm>
              <a:off x="6474025" y="6399820"/>
              <a:ext cx="2669286" cy="446600"/>
            </a:xfrm>
            <a:prstGeom prst="rect">
              <a:avLst/>
            </a:prstGeom>
            <a:pattFill prst="wdUpDiag">
              <a:fgClr>
                <a:srgbClr val="00B050"/>
              </a:fgClr>
              <a:bgClr>
                <a:schemeClr val="bg1"/>
              </a:bgClr>
            </a:pattFill>
            <a:ln>
              <a:solidFill>
                <a:srgbClr val="00B050"/>
              </a:solidFill>
            </a:ln>
          </p:spPr>
          <p:txBody>
            <a:bodyPr wrap="square" tIns="82296" bIns="82296" rtlCol="0">
              <a:spAutoFit/>
            </a:bodyPr>
            <a:lstStyle/>
            <a:p>
              <a:pPr algn="ctr"/>
              <a:r>
                <a:rPr lang="en-US" sz="11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Follow-up Window</a:t>
              </a:r>
              <a:endParaRPr lang="en-US" sz="1100" b="1" baseline="-2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44B14C2-40CA-4C7D-83C2-2EB74A5D0659}"/>
                </a:ext>
              </a:extLst>
            </p:cNvPr>
            <p:cNvSpPr txBox="1"/>
            <p:nvPr/>
          </p:nvSpPr>
          <p:spPr>
            <a:xfrm>
              <a:off x="6549702" y="6459686"/>
              <a:ext cx="2520459" cy="34826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050" b="1" dirty="0"/>
                <a:t>Follow-up Window [0, Censor</a:t>
              </a:r>
              <a:r>
                <a:rPr lang="en-US" sz="1050" b="1" baseline="30000" dirty="0"/>
                <a:t>6</a:t>
              </a:r>
              <a:r>
                <a:rPr lang="en-US" sz="1050" b="1" dirty="0"/>
                <a:t>]</a:t>
              </a: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1A0E894C-9656-4715-A54F-C27ACCA0A87C}"/>
              </a:ext>
            </a:extLst>
          </p:cNvPr>
          <p:cNvSpPr txBox="1"/>
          <p:nvPr/>
        </p:nvSpPr>
        <p:spPr>
          <a:xfrm>
            <a:off x="4316231" y="4156525"/>
            <a:ext cx="8436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Pregnancy start</a:t>
            </a:r>
            <a:endParaRPr lang="en-GB" sz="11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9C7D72E-60C8-4C4C-8395-2BCFCAA90DBE}"/>
              </a:ext>
            </a:extLst>
          </p:cNvPr>
          <p:cNvSpPr txBox="1"/>
          <p:nvPr/>
        </p:nvSpPr>
        <p:spPr>
          <a:xfrm>
            <a:off x="8123795" y="4111335"/>
            <a:ext cx="8239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Pregnancy end</a:t>
            </a:r>
            <a:endParaRPr lang="en-GB" sz="11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7A7514C-70AD-4592-BC72-272433B5CF33}"/>
              </a:ext>
            </a:extLst>
          </p:cNvPr>
          <p:cNvCxnSpPr>
            <a:cxnSpLocks/>
          </p:cNvCxnSpPr>
          <p:nvPr/>
        </p:nvCxnSpPr>
        <p:spPr>
          <a:xfrm>
            <a:off x="6204181" y="367695"/>
            <a:ext cx="10083" cy="381600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AD7EA42-EBFD-4C73-ACA3-69C36C86369F}"/>
              </a:ext>
            </a:extLst>
          </p:cNvPr>
          <p:cNvGrpSpPr/>
          <p:nvPr/>
        </p:nvGrpSpPr>
        <p:grpSpPr>
          <a:xfrm>
            <a:off x="2173474" y="367694"/>
            <a:ext cx="2536966" cy="879213"/>
            <a:chOff x="2154514" y="451332"/>
            <a:chExt cx="2536966" cy="879213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F5F77F4-193E-4BF2-B2A0-C944B066D19D}"/>
                </a:ext>
              </a:extLst>
            </p:cNvPr>
            <p:cNvSpPr txBox="1"/>
            <p:nvPr/>
          </p:nvSpPr>
          <p:spPr>
            <a:xfrm>
              <a:off x="2451094" y="485376"/>
              <a:ext cx="2240386" cy="797141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tIns="82296" bIns="82296" rtlCol="0">
              <a:spAutoFit/>
            </a:bodyPr>
            <a:lstStyle/>
            <a:p>
              <a:r>
                <a:rPr lang="en-US" sz="11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Inclusion to Source Population</a:t>
              </a:r>
            </a:p>
            <a:p>
              <a:pPr marL="285750" indent="-285750">
                <a:buFontTx/>
                <a:buChar char="-"/>
              </a:pPr>
              <a:r>
                <a:rPr lang="en-US" sz="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Pregnant during enrollment period</a:t>
              </a:r>
              <a:r>
                <a:rPr lang="en-US" sz="600" b="1" baseline="30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marL="285750" indent="-285750">
                <a:buFontTx/>
                <a:buChar char="-"/>
              </a:pPr>
              <a:r>
                <a:rPr lang="en-US" sz="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 observation [-365, 0] relative to Pregnancy Start Date</a:t>
              </a:r>
            </a:p>
            <a:p>
              <a:pPr marL="285750" indent="-285750">
                <a:buFontTx/>
                <a:buChar char="-"/>
              </a:pPr>
              <a:r>
                <a:rPr lang="en-US" sz="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Aged </a:t>
              </a:r>
              <a:r>
                <a:rPr lang="el-GR" sz="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ϵ</a:t>
              </a:r>
              <a:r>
                <a:rPr lang="en-GB" sz="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[12, 55] years old at Pregnancy Start Date</a:t>
              </a:r>
            </a:p>
            <a:p>
              <a:pPr marL="285750" indent="-285750">
                <a:buFontTx/>
                <a:buChar char="-"/>
              </a:pPr>
              <a:r>
                <a:rPr lang="en-US" sz="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Recorded Sex: Female</a:t>
              </a:r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558C48C9-D1F2-4E71-94FA-702B93758EB0}"/>
                </a:ext>
              </a:extLst>
            </p:cNvPr>
            <p:cNvSpPr/>
            <p:nvPr/>
          </p:nvSpPr>
          <p:spPr>
            <a:xfrm rot="16200000">
              <a:off x="1863348" y="742498"/>
              <a:ext cx="879213" cy="296881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C5F7973-CCE3-476B-9AF1-DC8E41BAC96A}"/>
              </a:ext>
            </a:extLst>
          </p:cNvPr>
          <p:cNvGrpSpPr/>
          <p:nvPr/>
        </p:nvGrpSpPr>
        <p:grpSpPr>
          <a:xfrm>
            <a:off x="2247183" y="1337792"/>
            <a:ext cx="3945546" cy="607300"/>
            <a:chOff x="2212925" y="1247055"/>
            <a:chExt cx="3945546" cy="607300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722438D4-9B13-48C4-A8F3-AE2D7019327D}"/>
                </a:ext>
              </a:extLst>
            </p:cNvPr>
            <p:cNvSpPr/>
            <p:nvPr/>
          </p:nvSpPr>
          <p:spPr>
            <a:xfrm>
              <a:off x="2418482" y="1318312"/>
              <a:ext cx="3739989" cy="46478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Inclusion to Study Population</a:t>
              </a:r>
            </a:p>
            <a:p>
              <a:pPr marL="285750" indent="-285750">
                <a:buFontTx/>
                <a:buChar char="-"/>
              </a:pPr>
              <a:r>
                <a:rPr lang="en-US" sz="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Eligible to receive the exposure of interest</a:t>
              </a:r>
              <a:r>
                <a:rPr lang="en-US" sz="600" b="1" baseline="30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  <a:p>
              <a:pPr marL="285750" indent="-285750">
                <a:buFontTx/>
                <a:buChar char="-"/>
              </a:pPr>
              <a:r>
                <a:rPr lang="en-US" sz="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 COVID-19 infection [-90, 0]</a:t>
              </a:r>
              <a:endParaRPr lang="en-US" sz="600" b="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Isosceles Triangle 91">
              <a:extLst>
                <a:ext uri="{FF2B5EF4-FFF2-40B4-BE49-F238E27FC236}">
                  <a16:creationId xmlns:a16="http://schemas.microsoft.com/office/drawing/2014/main" id="{C00E4C62-152A-40A9-B5C9-E750DD4E6509}"/>
                </a:ext>
              </a:extLst>
            </p:cNvPr>
            <p:cNvSpPr/>
            <p:nvPr/>
          </p:nvSpPr>
          <p:spPr>
            <a:xfrm rot="16200000">
              <a:off x="2021558" y="1438422"/>
              <a:ext cx="607300" cy="224565"/>
            </a:xfrm>
            <a:prstGeom prst="triangle">
              <a:avLst/>
            </a:prstGeom>
            <a:solidFill>
              <a:srgbClr val="BF9000"/>
            </a:solidFill>
            <a:ln>
              <a:solidFill>
                <a:srgbClr val="BF9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88B693B-00E0-4231-9A4C-7E9F65C3BEDD}"/>
              </a:ext>
            </a:extLst>
          </p:cNvPr>
          <p:cNvGrpSpPr/>
          <p:nvPr/>
        </p:nvGrpSpPr>
        <p:grpSpPr>
          <a:xfrm>
            <a:off x="2173172" y="2044611"/>
            <a:ext cx="4019557" cy="1579416"/>
            <a:chOff x="2140113" y="1816416"/>
            <a:chExt cx="4019557" cy="1579416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10AA78A-F6BF-46CC-B0B5-3D4CB9785A11}"/>
                </a:ext>
              </a:extLst>
            </p:cNvPr>
            <p:cNvSpPr txBox="1"/>
            <p:nvPr/>
          </p:nvSpPr>
          <p:spPr>
            <a:xfrm>
              <a:off x="2419681" y="1879006"/>
              <a:ext cx="3739989" cy="144347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tIns="82296" bIns="82296" rtlCol="0">
              <a:spAutoFit/>
            </a:bodyPr>
            <a:lstStyle/>
            <a:p>
              <a:r>
                <a:rPr lang="en-US" sz="11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Assessment of Matching Covariates</a:t>
              </a:r>
              <a:endParaRPr lang="en-US" sz="1100" b="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Tx/>
                <a:buChar char="-"/>
              </a:pPr>
              <a:endParaRPr lang="en-US" sz="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Tx/>
                <a:buChar char="-"/>
              </a:pPr>
              <a:r>
                <a:rPr lang="en-US" sz="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[Exact matching – 2 years band] </a:t>
              </a:r>
              <a:r>
                <a:rPr lang="en-US" sz="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Age at Pregnancy Start Date</a:t>
              </a:r>
            </a:p>
            <a:p>
              <a:pPr marL="285750" indent="-285750">
                <a:buFontTx/>
                <a:buChar char="-"/>
              </a:pPr>
              <a:r>
                <a:rPr lang="en-US" sz="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[Exact matching – 90 days band] </a:t>
              </a:r>
              <a:r>
                <a:rPr lang="en-US" sz="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Gestational Day at Index Date (ID) </a:t>
              </a:r>
            </a:p>
            <a:p>
              <a:pPr marL="285750" indent="-285750">
                <a:buFontTx/>
                <a:buChar char="-"/>
              </a:pPr>
              <a:r>
                <a:rPr lang="en-US" sz="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[Propensity Score (PS)] </a:t>
              </a:r>
              <a:r>
                <a:rPr lang="en-US" sz="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Healthcare Region </a:t>
              </a:r>
            </a:p>
            <a:p>
              <a:pPr marL="285750" indent="-285750">
                <a:buFontTx/>
                <a:buChar char="-"/>
              </a:pPr>
              <a:r>
                <a:rPr lang="en-US" sz="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[PS] </a:t>
              </a:r>
              <a:r>
                <a:rPr lang="en-US" sz="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Healthcare visits [-365, -1] relative to Pregnancy Start Date</a:t>
              </a:r>
            </a:p>
            <a:p>
              <a:pPr marL="285750" indent="-285750">
                <a:buFontTx/>
                <a:buChar char="-"/>
              </a:pPr>
              <a:r>
                <a:rPr lang="en-US" sz="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[PS] </a:t>
              </a:r>
              <a:r>
                <a:rPr lang="en-US" sz="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Number of COVID-19 infections [-365, -1] relative to ID</a:t>
              </a:r>
            </a:p>
            <a:p>
              <a:pPr marL="285750" indent="-285750">
                <a:buFontTx/>
                <a:buChar char="-"/>
              </a:pPr>
              <a:r>
                <a:rPr lang="en-US" sz="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[PS] </a:t>
              </a:r>
              <a:r>
                <a:rPr lang="en-US" sz="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Number of previous pregnancies recorded</a:t>
              </a:r>
            </a:p>
            <a:p>
              <a:pPr marL="285750" indent="-285750">
                <a:buFontTx/>
                <a:buChar char="-"/>
              </a:pPr>
              <a:r>
                <a:rPr lang="en-US" sz="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[PS] </a:t>
              </a:r>
              <a:r>
                <a:rPr lang="en-US" sz="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Days of previous observation in the database at ID</a:t>
              </a:r>
            </a:p>
            <a:p>
              <a:pPr marL="285750" indent="-285750">
                <a:buFontTx/>
                <a:buChar char="-"/>
              </a:pPr>
              <a:r>
                <a:rPr lang="en-US" sz="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[PS] </a:t>
              </a:r>
              <a:r>
                <a:rPr lang="en-US" sz="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History of Influenza vaccination [-365, -1] relative to ID</a:t>
              </a:r>
              <a:r>
                <a:rPr lang="en-US" sz="600" b="1" baseline="30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Tx/>
                <a:buChar char="-"/>
              </a:pPr>
              <a:r>
                <a:rPr lang="en-US" sz="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[PS] </a:t>
              </a:r>
              <a:r>
                <a:rPr lang="en-US" sz="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History of Tetanus, Diphtheria, and Pertussis vaccination [-365, -1] relative to ID</a:t>
              </a:r>
              <a:r>
                <a:rPr lang="en-US" sz="600" b="1" baseline="30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Tx/>
                <a:buChar char="-"/>
              </a:pPr>
              <a:r>
                <a:rPr lang="en-US" sz="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[PS] </a:t>
              </a:r>
              <a:r>
                <a:rPr lang="en-US" sz="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Days since previous COVID-19 vaccination</a:t>
              </a:r>
              <a:r>
                <a:rPr lang="en-US" sz="600" b="1" baseline="30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  <a:p>
              <a:pPr marL="285750" indent="-285750">
                <a:buFontTx/>
                <a:buChar char="-"/>
              </a:pPr>
              <a:r>
                <a:rPr lang="en-US" sz="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[PS] </a:t>
              </a:r>
              <a:r>
                <a:rPr lang="en-US" sz="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History of Conditions</a:t>
              </a:r>
              <a:r>
                <a:rPr lang="en-US" sz="600" b="1" baseline="30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r>
                <a:rPr lang="en-US" sz="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to prioritise vaccination (-Inf, -1] relative to ID</a:t>
              </a:r>
            </a:p>
          </p:txBody>
        </p:sp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83511AC4-E31D-4422-832C-B78031DBEE13}"/>
                </a:ext>
              </a:extLst>
            </p:cNvPr>
            <p:cNvSpPr/>
            <p:nvPr/>
          </p:nvSpPr>
          <p:spPr>
            <a:xfrm rot="16200000">
              <a:off x="1498846" y="2457683"/>
              <a:ext cx="1579416" cy="296881"/>
            </a:xfrm>
            <a:prstGeom prst="triangle">
              <a:avLst/>
            </a:prstGeom>
            <a:solidFill>
              <a:srgbClr val="2F5597"/>
            </a:solidFill>
            <a:ln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7372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947</Words>
  <Application>Microsoft Office PowerPoint</Application>
  <PresentationFormat>Widescreen</PresentationFormat>
  <Paragraphs>164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Abadi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Nuria Mercade Besora</dc:creator>
  <cp:lastModifiedBy>Nuria Mercade Besora</cp:lastModifiedBy>
  <cp:revision>22</cp:revision>
  <dcterms:created xsi:type="dcterms:W3CDTF">2025-03-18T10:58:06Z</dcterms:created>
  <dcterms:modified xsi:type="dcterms:W3CDTF">2025-03-18T19:21:19Z</dcterms:modified>
</cp:coreProperties>
</file>