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35"/>
  </p:notesMasterIdLst>
  <p:sldIdLst>
    <p:sldId id="256" r:id="rId2"/>
    <p:sldId id="719" r:id="rId3"/>
    <p:sldId id="720" r:id="rId4"/>
    <p:sldId id="815" r:id="rId5"/>
    <p:sldId id="816" r:id="rId6"/>
    <p:sldId id="817" r:id="rId7"/>
    <p:sldId id="818" r:id="rId8"/>
    <p:sldId id="819" r:id="rId9"/>
    <p:sldId id="822" r:id="rId10"/>
    <p:sldId id="820" r:id="rId11"/>
    <p:sldId id="838" r:id="rId12"/>
    <p:sldId id="839" r:id="rId13"/>
    <p:sldId id="840" r:id="rId14"/>
    <p:sldId id="842" r:id="rId15"/>
    <p:sldId id="843" r:id="rId16"/>
    <p:sldId id="841" r:id="rId17"/>
    <p:sldId id="844" r:id="rId18"/>
    <p:sldId id="823" r:id="rId19"/>
    <p:sldId id="821" r:id="rId20"/>
    <p:sldId id="845" r:id="rId21"/>
    <p:sldId id="846" r:id="rId22"/>
    <p:sldId id="847" r:id="rId23"/>
    <p:sldId id="848" r:id="rId24"/>
    <p:sldId id="849" r:id="rId25"/>
    <p:sldId id="850" r:id="rId26"/>
    <p:sldId id="851" r:id="rId27"/>
    <p:sldId id="852" r:id="rId28"/>
    <p:sldId id="853" r:id="rId29"/>
    <p:sldId id="854" r:id="rId30"/>
    <p:sldId id="855" r:id="rId31"/>
    <p:sldId id="856" r:id="rId32"/>
    <p:sldId id="857" r:id="rId33"/>
    <p:sldId id="858" r:id="rId3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9" autoAdjust="0"/>
    <p:restoredTop sz="95190" autoAdjust="0"/>
  </p:normalViewPr>
  <p:slideViewPr>
    <p:cSldViewPr>
      <p:cViewPr varScale="1">
        <p:scale>
          <a:sx n="67" d="100"/>
          <a:sy n="67" d="100"/>
        </p:scale>
        <p:origin x="-84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2" d="100"/>
        <a:sy n="82" d="100"/>
      </p:scale>
      <p:origin x="0" y="3148"/>
    </p:cViewPr>
  </p:sorterViewPr>
  <p:notesViewPr>
    <p:cSldViewPr>
      <p:cViewPr varScale="1">
        <p:scale>
          <a:sx n="69" d="100"/>
          <a:sy n="69" d="100"/>
        </p:scale>
        <p:origin x="-327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788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88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92C19E9-0C18-4AFA-96D9-2527EE8024FD}"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6"/>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7"/>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8"/>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GB"/>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GB"/>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b="0" smtClean="0">
                <a:solidFill>
                  <a:schemeClr val="bg2"/>
                </a:solidFill>
              </a:defRPr>
            </a:lvl1pPr>
          </a:lstStyle>
          <a:p>
            <a:pPr>
              <a:defRPr/>
            </a:pPr>
            <a:fld id="{2C6D2B90-08DE-4EBD-A2C8-3847D3161950}" type="datetime1">
              <a:rPr lang="en-US" smtClean="0"/>
              <a:t>27/10/2020</a:t>
            </a:fld>
            <a:endParaRPr lang="en-GB"/>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b="0">
                <a:solidFill>
                  <a:schemeClr val="bg2"/>
                </a:solidFill>
              </a:defRPr>
            </a:lvl1pPr>
          </a:lstStyle>
          <a:p>
            <a:pPr>
              <a:defRPr/>
            </a:pPr>
            <a:r>
              <a:rPr lang="el-GR" smtClean="0"/>
              <a:t>Βάσεις Δεδομένων - Παράδειγμα Ανάπτυξης ΒΔ</a:t>
            </a:r>
            <a:endParaRPr lang="en-GB"/>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49801D2C-26D6-46BF-876B-59F56CD0031D}"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GB"/>
          </a:p>
        </p:txBody>
      </p:sp>
      <p:sp>
        <p:nvSpPr>
          <p:cNvPr id="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GB"/>
          </a:p>
        </p:txBody>
      </p:sp>
      <p:sp>
        <p:nvSpPr>
          <p:cNvPr id="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GB"/>
          </a:p>
        </p:txBody>
      </p:sp>
      <p:sp>
        <p:nvSpPr>
          <p:cNvPr id="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GB"/>
          </a:p>
        </p:txBody>
      </p:sp>
      <p:sp>
        <p:nvSpPr>
          <p:cNvPr id="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GB"/>
          </a:p>
        </p:txBody>
      </p:sp>
      <p:sp>
        <p:nvSpPr>
          <p:cNvPr id="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GB"/>
          </a:p>
        </p:txBody>
      </p:sp>
      <p:sp>
        <p:nvSpPr>
          <p:cNvPr id="1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GB"/>
          </a:p>
        </p:txBody>
      </p:sp>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baseline="0"/>
            </a:lvl1pPr>
            <a:lvl2pPr>
              <a:defRPr sz="2000" baseline="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1"/>
          <p:cNvSpPr>
            <a:spLocks noGrp="1" noChangeArrowheads="1"/>
          </p:cNvSpPr>
          <p:nvPr>
            <p:ph type="dt" sz="half" idx="10"/>
          </p:nvPr>
        </p:nvSpPr>
        <p:spPr/>
        <p:txBody>
          <a:bodyPr/>
          <a:lstStyle>
            <a:lvl1pPr>
              <a:defRPr smtClean="0"/>
            </a:lvl1pPr>
          </a:lstStyle>
          <a:p>
            <a:pPr>
              <a:defRPr/>
            </a:pPr>
            <a:fld id="{2573B857-632C-475B-A046-705157B4AD47}" type="datetime1">
              <a:rPr lang="en-US" smtClean="0"/>
              <a:t>27/10/2020</a:t>
            </a:fld>
            <a:endParaRPr lang="en-GB" dirty="0"/>
          </a:p>
        </p:txBody>
      </p:sp>
      <p:sp>
        <p:nvSpPr>
          <p:cNvPr id="15" name="Rectangle 12"/>
          <p:cNvSpPr>
            <a:spLocks noGrp="1" noChangeArrowheads="1"/>
          </p:cNvSpPr>
          <p:nvPr>
            <p:ph type="ftr" sz="quarter" idx="11"/>
          </p:nvPr>
        </p:nvSpPr>
        <p:spPr/>
        <p:txBody>
          <a:bodyPr/>
          <a:lstStyle>
            <a:lvl1pPr>
              <a:defRPr/>
            </a:lvl1pPr>
          </a:lstStyle>
          <a:p>
            <a:pPr>
              <a:defRPr/>
            </a:pPr>
            <a:r>
              <a:rPr lang="el-GR" smtClean="0"/>
              <a:t>Βάσεις Δεδομένων - Παράδειγμα Ανάπτυξης ΒΔ</a:t>
            </a:r>
            <a:endParaRPr lang="en-US" dirty="0"/>
          </a:p>
        </p:txBody>
      </p:sp>
      <p:sp>
        <p:nvSpPr>
          <p:cNvPr id="16" name="Rectangle 13"/>
          <p:cNvSpPr>
            <a:spLocks noGrp="1" noChangeArrowheads="1"/>
          </p:cNvSpPr>
          <p:nvPr>
            <p:ph type="sldNum" sz="quarter" idx="12"/>
          </p:nvPr>
        </p:nvSpPr>
        <p:spPr/>
        <p:txBody>
          <a:bodyPr/>
          <a:lstStyle>
            <a:lvl1pPr>
              <a:defRPr/>
            </a:lvl1pPr>
          </a:lstStyle>
          <a:p>
            <a:pPr>
              <a:defRPr/>
            </a:pPr>
            <a:fld id="{F463AEB7-7C34-4142-93C1-DEA0FDCFB6B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9"/>
          <p:cNvSpPr>
            <a:spLocks noGrp="1" noChangeArrowheads="1"/>
          </p:cNvSpPr>
          <p:nvPr>
            <p:ph type="title"/>
          </p:nvPr>
        </p:nvSpPr>
        <p:spPr bwMode="auto">
          <a:xfrm>
            <a:off x="914400" y="617538"/>
            <a:ext cx="8029575"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2051" name="Rectangle 10"/>
          <p:cNvSpPr>
            <a:spLocks noGrp="1" noChangeArrowheads="1"/>
          </p:cNvSpPr>
          <p:nvPr>
            <p:ph type="body" idx="1"/>
          </p:nvPr>
        </p:nvSpPr>
        <p:spPr bwMode="auto">
          <a:xfrm>
            <a:off x="914400" y="2017713"/>
            <a:ext cx="8040688"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6" name="Rectangle 11"/>
          <p:cNvSpPr>
            <a:spLocks noGrp="1" noChangeArrowheads="1"/>
          </p:cNvSpPr>
          <p:nvPr>
            <p:ph type="dt" sz="half" idx="2"/>
          </p:nvPr>
        </p:nvSpPr>
        <p:spPr bwMode="auto">
          <a:xfrm>
            <a:off x="381000" y="6400800"/>
            <a:ext cx="1371600" cy="381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b="1" smtClean="0"/>
            </a:lvl1pPr>
          </a:lstStyle>
          <a:p>
            <a:pPr>
              <a:defRPr/>
            </a:pPr>
            <a:fld id="{CBE6706B-E1E5-4553-9617-5D6EA045BE78}" type="datetime1">
              <a:rPr lang="en-US" smtClean="0"/>
              <a:t>27/10/2020</a:t>
            </a:fld>
            <a:endParaRPr lang="en-GB" dirty="0"/>
          </a:p>
        </p:txBody>
      </p:sp>
      <p:sp>
        <p:nvSpPr>
          <p:cNvPr id="17" name="Rectangle 12"/>
          <p:cNvSpPr>
            <a:spLocks noGrp="1" noChangeArrowheads="1"/>
          </p:cNvSpPr>
          <p:nvPr>
            <p:ph type="ftr" sz="quarter" idx="3"/>
          </p:nvPr>
        </p:nvSpPr>
        <p:spPr bwMode="auto">
          <a:xfrm>
            <a:off x="1905000" y="6400800"/>
            <a:ext cx="6248400" cy="381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200" b="1"/>
            </a:lvl1pPr>
          </a:lstStyle>
          <a:p>
            <a:pPr>
              <a:defRPr/>
            </a:pPr>
            <a:r>
              <a:rPr lang="el-GR" smtClean="0"/>
              <a:t>Βάσεις Δεδομένων - Παράδειγμα Ανάπτυξης ΒΔ</a:t>
            </a:r>
            <a:endParaRPr lang="en-GB"/>
          </a:p>
        </p:txBody>
      </p:sp>
      <p:sp>
        <p:nvSpPr>
          <p:cNvPr id="18" name="Rectangle 13"/>
          <p:cNvSpPr>
            <a:spLocks noGrp="1" noChangeArrowheads="1"/>
          </p:cNvSpPr>
          <p:nvPr>
            <p:ph type="sldNum" sz="quarter" idx="4"/>
          </p:nvPr>
        </p:nvSpPr>
        <p:spPr bwMode="auto">
          <a:xfrm>
            <a:off x="8305800" y="6400800"/>
            <a:ext cx="609600" cy="381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200" b="1"/>
            </a:lvl1pPr>
          </a:lstStyle>
          <a:p>
            <a:pPr>
              <a:defRPr/>
            </a:pPr>
            <a:fld id="{2D175F72-0599-4A69-B8CC-9F72F5FFEEA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Lst>
  <p:hf hdr="0" dt="0"/>
  <p:txStyles>
    <p:titleStyle>
      <a:lvl1pPr algn="l" rtl="0" eaLnBrk="0" fontAlgn="base" hangingPunct="0">
        <a:spcBef>
          <a:spcPct val="0"/>
        </a:spcBef>
        <a:spcAft>
          <a:spcPct val="0"/>
        </a:spcAft>
        <a:defRPr sz="3600">
          <a:solidFill>
            <a:schemeClr val="tx2"/>
          </a:solidFill>
          <a:latin typeface="Arial" charset="0"/>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Arial"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Arial"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Arial"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yrental_create.sq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04850" y="2000250"/>
            <a:ext cx="8153400" cy="1143000"/>
          </a:xfrm>
        </p:spPr>
        <p:txBody>
          <a:bodyPr/>
          <a:lstStyle/>
          <a:p>
            <a:pPr algn="ctr" eaLnBrk="1" hangingPunct="1"/>
            <a:r>
              <a:rPr lang="el-GR" sz="3200" dirty="0" smtClean="0">
                <a:latin typeface="Tahoma" pitchFamily="34" charset="0"/>
              </a:rPr>
              <a:t>Ανάπτυξη Βάσης Δεδομένων</a:t>
            </a:r>
            <a:endParaRPr lang="en-GB" sz="3200" dirty="0" smtClean="0">
              <a:latin typeface="Tahoma" pitchFamily="34" charset="0"/>
            </a:endParaRPr>
          </a:p>
        </p:txBody>
      </p:sp>
      <p:sp>
        <p:nvSpPr>
          <p:cNvPr id="5123" name="Rectangle 3"/>
          <p:cNvSpPr>
            <a:spLocks noGrp="1" noChangeArrowheads="1"/>
          </p:cNvSpPr>
          <p:nvPr>
            <p:ph type="subTitle" idx="1"/>
          </p:nvPr>
        </p:nvSpPr>
        <p:spPr>
          <a:xfrm>
            <a:off x="428625" y="4143375"/>
            <a:ext cx="8143875" cy="1066800"/>
          </a:xfrm>
        </p:spPr>
        <p:txBody>
          <a:bodyPr/>
          <a:lstStyle/>
          <a:p>
            <a:pPr eaLnBrk="1" hangingPunct="1"/>
            <a:r>
              <a:rPr lang="el-GR" sz="1800" dirty="0" smtClean="0">
                <a:latin typeface="Tahoma" pitchFamily="34" charset="0"/>
              </a:rPr>
              <a:t>Δαμιανός Χατζηαντωνίου</a:t>
            </a:r>
            <a:r>
              <a:rPr lang="en-US" sz="1800" dirty="0" smtClean="0">
                <a:latin typeface="Tahoma" pitchFamily="34" charset="0"/>
              </a:rPr>
              <a:t> (damianos@aueb.gr)</a:t>
            </a:r>
          </a:p>
          <a:p>
            <a:pPr eaLnBrk="1" hangingPunct="1"/>
            <a:r>
              <a:rPr lang="el-GR" sz="1800" dirty="0" smtClean="0">
                <a:latin typeface="Tahoma" pitchFamily="34" charset="0"/>
              </a:rPr>
              <a:t>Τμήμα Διοικητικής Επιστήμης και Τεχνολογίας</a:t>
            </a:r>
            <a:endParaRPr lang="en-US" sz="1800" dirty="0" smtClean="0">
              <a:latin typeface="Tahoma" pitchFamily="34" charset="0"/>
            </a:endParaRPr>
          </a:p>
          <a:p>
            <a:pPr eaLnBrk="1" hangingPunct="1"/>
            <a:r>
              <a:rPr lang="el-GR" sz="1800" dirty="0" smtClean="0">
                <a:latin typeface="Tahoma" pitchFamily="34" charset="0"/>
              </a:rPr>
              <a:t>Οικονομικό Πανεπιστήμιο Αθηνών</a:t>
            </a:r>
            <a:endParaRPr lang="en-US" sz="1800" dirty="0" smtClean="0">
              <a:latin typeface="Tahoma" pitchFamily="34" charset="0"/>
            </a:endParaRPr>
          </a:p>
          <a:p>
            <a:pPr eaLnBrk="1" hangingPunct="1"/>
            <a:endParaRPr lang="en-GB" sz="1800" dirty="0" smtClean="0">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Σχήμα σε </a:t>
            </a:r>
            <a:r>
              <a:rPr lang="en-US" dirty="0" smtClean="0"/>
              <a:t>SQL (1)</a:t>
            </a:r>
            <a:endParaRPr lang="en-US" dirty="0"/>
          </a:p>
        </p:txBody>
      </p:sp>
      <p:sp>
        <p:nvSpPr>
          <p:cNvPr id="3" name="Content Placeholder 2"/>
          <p:cNvSpPr>
            <a:spLocks noGrp="1"/>
          </p:cNvSpPr>
          <p:nvPr>
            <p:ph idx="1"/>
          </p:nvPr>
        </p:nvSpPr>
        <p:spPr>
          <a:xfrm>
            <a:off x="914400" y="2266528"/>
            <a:ext cx="8040688" cy="4114800"/>
          </a:xfrm>
        </p:spPr>
        <p:txBody>
          <a:bodyPr/>
          <a:lstStyle/>
          <a:p>
            <a:pPr>
              <a:buNone/>
            </a:pPr>
            <a:r>
              <a:rPr lang="en-US" sz="1400" b="1" dirty="0" smtClean="0">
                <a:latin typeface="Courier New" pitchFamily="49" charset="0"/>
                <a:cs typeface="Courier New" pitchFamily="49" charset="0"/>
              </a:rPr>
              <a:t>create database </a:t>
            </a:r>
            <a:r>
              <a:rPr lang="en-US" sz="1400" b="1" dirty="0" err="1" smtClean="0">
                <a:latin typeface="Courier New" pitchFamily="49" charset="0"/>
                <a:cs typeface="Courier New" pitchFamily="49" charset="0"/>
              </a:rPr>
              <a:t>myrental</a:t>
            </a:r>
            <a:r>
              <a:rPr lang="en-US" sz="1400" b="1" dirty="0" smtClean="0">
                <a:latin typeface="Courier New" pitchFamily="49" charset="0"/>
                <a:cs typeface="Courier New" pitchFamily="49" charset="0"/>
              </a:rPr>
              <a:t>;</a:t>
            </a:r>
          </a:p>
          <a:p>
            <a:pPr>
              <a:buNone/>
            </a:pPr>
            <a:r>
              <a:rPr lang="en-US" sz="1400" b="1" dirty="0" smtClean="0">
                <a:latin typeface="Courier New" pitchFamily="49" charset="0"/>
                <a:cs typeface="Courier New" pitchFamily="49" charset="0"/>
              </a:rPr>
              <a:t>use </a:t>
            </a:r>
            <a:r>
              <a:rPr lang="en-US" sz="1400" b="1" dirty="0" err="1" smtClean="0">
                <a:latin typeface="Courier New" pitchFamily="49" charset="0"/>
                <a:cs typeface="Courier New" pitchFamily="49" charset="0"/>
              </a:rPr>
              <a:t>myrental</a:t>
            </a:r>
            <a:r>
              <a:rPr lang="en-US" sz="1400" b="1" dirty="0" smtClean="0">
                <a:latin typeface="Courier New" pitchFamily="49" charset="0"/>
                <a:cs typeface="Courier New" pitchFamily="49" charset="0"/>
              </a:rPr>
              <a:t>;</a:t>
            </a:r>
          </a:p>
          <a:p>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CREATE TABLE </a:t>
            </a:r>
            <a:r>
              <a:rPr lang="en-US" sz="1400" b="1" dirty="0" err="1" smtClean="0">
                <a:latin typeface="Courier New" pitchFamily="49" charset="0"/>
                <a:cs typeface="Courier New" pitchFamily="49" charset="0"/>
              </a:rPr>
              <a:t>categ</a:t>
            </a:r>
            <a:r>
              <a:rPr lang="en-US" sz="1400" b="1" dirty="0" smtClean="0">
                <a:latin typeface="Courier New" pitchFamily="49" charset="0"/>
                <a:cs typeface="Courier New" pitchFamily="49" charset="0"/>
              </a:rPr>
              <a:t> (</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not null primary key,</a:t>
            </a:r>
          </a:p>
          <a:p>
            <a:pPr>
              <a:buNone/>
            </a:pPr>
            <a:r>
              <a:rPr lang="en-US" sz="1400" b="1" dirty="0" smtClean="0">
                <a:latin typeface="Courier New" pitchFamily="49" charset="0"/>
                <a:cs typeface="Courier New" pitchFamily="49" charset="0"/>
              </a:rPr>
              <a:t>	name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(60) not null,</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descr</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(255)</a:t>
            </a:r>
          </a:p>
          <a:p>
            <a:pPr>
              <a:buNone/>
            </a:pPr>
            <a:r>
              <a:rPr lang="en-US" sz="1400" b="1" dirty="0" smtClean="0">
                <a:latin typeface="Courier New" pitchFamily="49" charset="0"/>
                <a:cs typeface="Courier New" pitchFamily="49" charset="0"/>
              </a:rPr>
              <a:t>)</a:t>
            </a:r>
          </a:p>
          <a:p>
            <a:pPr>
              <a:buNone/>
            </a:pPr>
            <a:r>
              <a:rPr lang="en-US" sz="1400" b="1" dirty="0" smtClean="0">
                <a:latin typeface="Courier New" pitchFamily="49" charset="0"/>
                <a:cs typeface="Courier New" pitchFamily="49" charset="0"/>
              </a:rPr>
              <a:t>CREATE TABLE car (</a:t>
            </a:r>
          </a:p>
          <a:p>
            <a:pPr>
              <a:buNone/>
            </a:pPr>
            <a:r>
              <a:rPr lang="en-US" sz="1400" b="1" dirty="0" smtClean="0">
                <a:latin typeface="Courier New" pitchFamily="49" charset="0"/>
                <a:cs typeface="Courier New" pitchFamily="49" charset="0"/>
              </a:rPr>
              <a:t>	VIN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(17) not null primary key,</a:t>
            </a:r>
          </a:p>
          <a:p>
            <a:pPr>
              <a:buNone/>
            </a:pPr>
            <a:r>
              <a:rPr lang="en-US" sz="1400" b="1" dirty="0" smtClean="0">
                <a:latin typeface="Courier New" pitchFamily="49" charset="0"/>
                <a:cs typeface="Courier New" pitchFamily="49" charset="0"/>
              </a:rPr>
              <a:t>	brand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(40) not null,</a:t>
            </a:r>
          </a:p>
          <a:p>
            <a:pPr>
              <a:buNone/>
            </a:pPr>
            <a:r>
              <a:rPr lang="en-US" sz="1400" b="1" dirty="0" smtClean="0">
                <a:latin typeface="Courier New" pitchFamily="49" charset="0"/>
                <a:cs typeface="Courier New" pitchFamily="49" charset="0"/>
              </a:rPr>
              <a:t>	color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(40),</a:t>
            </a:r>
          </a:p>
          <a:p>
            <a:pPr>
              <a:buNone/>
            </a:pPr>
            <a:r>
              <a:rPr lang="en-US" sz="1400" b="1" dirty="0" smtClean="0">
                <a:latin typeface="Courier New" pitchFamily="49" charset="0"/>
                <a:cs typeface="Courier New" pitchFamily="49" charset="0"/>
              </a:rPr>
              <a:t>	model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(50),</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buydate</a:t>
            </a:r>
            <a:r>
              <a:rPr lang="en-US" sz="1400" b="1" dirty="0" smtClean="0">
                <a:latin typeface="Courier New" pitchFamily="49" charset="0"/>
                <a:cs typeface="Courier New" pitchFamily="49" charset="0"/>
              </a:rPr>
              <a:t> date,</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foreign key references </a:t>
            </a:r>
            <a:r>
              <a:rPr lang="en-US" sz="1400" b="1" dirty="0" err="1" smtClean="0">
                <a:latin typeface="Courier New" pitchFamily="49" charset="0"/>
                <a:cs typeface="Courier New" pitchFamily="49" charset="0"/>
              </a:rPr>
              <a:t>categ</a:t>
            </a:r>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a:t>
            </a:r>
          </a:p>
          <a:p>
            <a:endParaRPr lang="en-US" sz="1400" b="1"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10</a:t>
            </a:fld>
            <a:endParaRPr lang="en-GB"/>
          </a:p>
        </p:txBody>
      </p:sp>
      <p:pic>
        <p:nvPicPr>
          <p:cNvPr id="102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Σχήμα σε </a:t>
            </a:r>
            <a:r>
              <a:rPr lang="en-US" dirty="0" smtClean="0"/>
              <a:t>SQL (2)</a:t>
            </a:r>
            <a:endParaRPr lang="en-US" dirty="0"/>
          </a:p>
        </p:txBody>
      </p:sp>
      <p:sp>
        <p:nvSpPr>
          <p:cNvPr id="3" name="Content Placeholder 2"/>
          <p:cNvSpPr>
            <a:spLocks noGrp="1"/>
          </p:cNvSpPr>
          <p:nvPr>
            <p:ph idx="1"/>
          </p:nvPr>
        </p:nvSpPr>
        <p:spPr>
          <a:xfrm>
            <a:off x="611560" y="2194520"/>
            <a:ext cx="8040688" cy="4114800"/>
          </a:xfrm>
        </p:spPr>
        <p:txBody>
          <a:bodyPr/>
          <a:lstStyle/>
          <a:p>
            <a:pPr>
              <a:buNone/>
            </a:pPr>
            <a:r>
              <a:rPr lang="en-US" sz="1400" b="1" dirty="0" smtClean="0">
                <a:latin typeface="Courier New" pitchFamily="49" charset="0"/>
                <a:cs typeface="Courier New" pitchFamily="49" charset="0"/>
              </a:rPr>
              <a:t>CREATE TABLE location (</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lcode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not null primary key,</a:t>
            </a:r>
          </a:p>
          <a:p>
            <a:pPr>
              <a:buNone/>
            </a:pPr>
            <a:r>
              <a:rPr lang="en-US" sz="1400" b="1" dirty="0" smtClean="0">
                <a:latin typeface="Courier New" pitchFamily="49" charset="0"/>
                <a:cs typeface="Courier New" pitchFamily="49" charset="0"/>
              </a:rPr>
              <a:t>	manager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(60),</a:t>
            </a:r>
          </a:p>
          <a:p>
            <a:pPr>
              <a:buNone/>
            </a:pPr>
            <a:r>
              <a:rPr lang="en-US" sz="1400" b="1" dirty="0" smtClean="0">
                <a:latin typeface="Courier New" pitchFamily="49" charset="0"/>
                <a:cs typeface="Courier New" pitchFamily="49" charset="0"/>
              </a:rPr>
              <a:t>	street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(40),</a:t>
            </a:r>
          </a:p>
          <a:p>
            <a:pPr>
              <a:buNone/>
            </a:pPr>
            <a:r>
              <a:rPr lang="en-US" sz="1400" b="1" dirty="0" smtClean="0">
                <a:latin typeface="Courier New" pitchFamily="49" charset="0"/>
                <a:cs typeface="Courier New" pitchFamily="49" charset="0"/>
              </a:rPr>
              <a:t>	number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a:t>
            </a:r>
          </a:p>
          <a:p>
            <a:pPr>
              <a:buNone/>
            </a:pPr>
            <a:r>
              <a:rPr lang="en-US" sz="1400" b="1" dirty="0" smtClean="0">
                <a:latin typeface="Courier New" pitchFamily="49" charset="0"/>
                <a:cs typeface="Courier New" pitchFamily="49" charset="0"/>
              </a:rPr>
              <a:t>	city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(40),</a:t>
            </a:r>
          </a:p>
          <a:p>
            <a:pPr>
              <a:buNone/>
            </a:pPr>
            <a:r>
              <a:rPr lang="en-US" sz="1400" b="1" dirty="0" smtClean="0">
                <a:latin typeface="Courier New" pitchFamily="49" charset="0"/>
                <a:cs typeface="Courier New" pitchFamily="49" charset="0"/>
              </a:rPr>
              <a:t>	zip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(10)</a:t>
            </a:r>
          </a:p>
          <a:p>
            <a:pPr>
              <a:buNone/>
            </a:pPr>
            <a:r>
              <a:rPr lang="en-US" sz="1400" b="1" dirty="0" smtClean="0">
                <a:latin typeface="Courier New" pitchFamily="49" charset="0"/>
                <a:cs typeface="Courier New" pitchFamily="49" charset="0"/>
              </a:rPr>
              <a:t>)</a:t>
            </a:r>
          </a:p>
          <a:p>
            <a:pPr>
              <a:buNone/>
            </a:pPr>
            <a:r>
              <a:rPr lang="en-US" sz="1400" b="1" dirty="0" smtClean="0">
                <a:latin typeface="Courier New" pitchFamily="49" charset="0"/>
                <a:cs typeface="Courier New" pitchFamily="49" charset="0"/>
              </a:rPr>
              <a:t>CREATE TABLE </a:t>
            </a:r>
            <a:r>
              <a:rPr lang="en-US" sz="1400" b="1" dirty="0" err="1" smtClean="0">
                <a:latin typeface="Courier New" pitchFamily="49" charset="0"/>
                <a:cs typeface="Courier New" pitchFamily="49" charset="0"/>
              </a:rPr>
              <a:t>locationPhones</a:t>
            </a:r>
            <a:r>
              <a:rPr lang="en-US" sz="1400" b="1" dirty="0" smtClean="0">
                <a:latin typeface="Courier New" pitchFamily="49" charset="0"/>
                <a:cs typeface="Courier New" pitchFamily="49" charset="0"/>
              </a:rPr>
              <a:t> (</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lcode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not null,</a:t>
            </a:r>
          </a:p>
          <a:p>
            <a:pPr>
              <a:buNone/>
            </a:pPr>
            <a:r>
              <a:rPr lang="en-US" sz="1400" b="1" dirty="0" smtClean="0">
                <a:latin typeface="Courier New" pitchFamily="49" charset="0"/>
                <a:cs typeface="Courier New" pitchFamily="49" charset="0"/>
              </a:rPr>
              <a:t>	phone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(10) not null,</a:t>
            </a:r>
          </a:p>
          <a:p>
            <a:pPr>
              <a:buNone/>
            </a:pPr>
            <a:r>
              <a:rPr lang="en-US" sz="1400" b="1" dirty="0" smtClean="0">
                <a:latin typeface="Courier New" pitchFamily="49" charset="0"/>
                <a:cs typeface="Courier New" pitchFamily="49" charset="0"/>
              </a:rPr>
              <a:t>	CONSTRAINT LP_P PRIMARY KEY(</a:t>
            </a:r>
            <a:r>
              <a:rPr lang="en-US" sz="1400" b="1" dirty="0" err="1" smtClean="0">
                <a:latin typeface="Courier New" pitchFamily="49" charset="0"/>
                <a:cs typeface="Courier New" pitchFamily="49" charset="0"/>
              </a:rPr>
              <a:t>lcode</a:t>
            </a:r>
            <a:r>
              <a:rPr lang="en-US" sz="1400" b="1" dirty="0" smtClean="0">
                <a:latin typeface="Courier New" pitchFamily="49" charset="0"/>
                <a:cs typeface="Courier New" pitchFamily="49" charset="0"/>
              </a:rPr>
              <a:t>, phone),</a:t>
            </a:r>
          </a:p>
          <a:p>
            <a:pPr>
              <a:buNone/>
            </a:pPr>
            <a:r>
              <a:rPr lang="en-US" sz="1400" b="1" dirty="0" smtClean="0">
                <a:latin typeface="Courier New" pitchFamily="49" charset="0"/>
                <a:cs typeface="Courier New" pitchFamily="49" charset="0"/>
              </a:rPr>
              <a:t>	CONSTRAINT LP_F FOREIGN KEY (</a:t>
            </a:r>
            <a:r>
              <a:rPr lang="en-US" sz="1400" b="1" dirty="0" err="1" smtClean="0">
                <a:latin typeface="Courier New" pitchFamily="49" charset="0"/>
                <a:cs typeface="Courier New" pitchFamily="49" charset="0"/>
              </a:rPr>
              <a:t>lcode</a:t>
            </a:r>
            <a:r>
              <a:rPr lang="en-US" sz="1400" b="1" dirty="0" smtClean="0">
                <a:latin typeface="Courier New" pitchFamily="49" charset="0"/>
                <a:cs typeface="Courier New" pitchFamily="49" charset="0"/>
              </a:rPr>
              <a:t>) REFERENCES location,</a:t>
            </a:r>
          </a:p>
          <a:p>
            <a:pPr>
              <a:buNone/>
            </a:pPr>
            <a:r>
              <a:rPr lang="en-US" sz="1400" b="1" dirty="0" smtClean="0">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11</a:t>
            </a:fld>
            <a:endParaRPr lang="en-GB"/>
          </a:p>
        </p:txBody>
      </p:sp>
      <p:pic>
        <p:nvPicPr>
          <p:cNvPr id="102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Σχήμα σε </a:t>
            </a:r>
            <a:r>
              <a:rPr lang="en-US" dirty="0" smtClean="0"/>
              <a:t>SQL (3)</a:t>
            </a:r>
            <a:endParaRPr lang="en-US" dirty="0"/>
          </a:p>
        </p:txBody>
      </p:sp>
      <p:sp>
        <p:nvSpPr>
          <p:cNvPr id="3" name="Content Placeholder 2"/>
          <p:cNvSpPr>
            <a:spLocks noGrp="1"/>
          </p:cNvSpPr>
          <p:nvPr>
            <p:ph idx="1"/>
          </p:nvPr>
        </p:nvSpPr>
        <p:spPr>
          <a:xfrm>
            <a:off x="707776" y="3313857"/>
            <a:ext cx="8040688" cy="2851447"/>
          </a:xfrm>
        </p:spPr>
        <p:txBody>
          <a:bodyPr/>
          <a:lstStyle/>
          <a:p>
            <a:pPr>
              <a:buNone/>
            </a:pPr>
            <a:r>
              <a:rPr lang="en-US" sz="1400" b="1" dirty="0" smtClean="0">
                <a:latin typeface="Courier New" pitchFamily="49" charset="0"/>
                <a:cs typeface="Courier New" pitchFamily="49" charset="0"/>
              </a:rPr>
              <a:t>CREATE TABLE customer (</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custcode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not null primary key,</a:t>
            </a:r>
          </a:p>
          <a:p>
            <a:pPr>
              <a:buNone/>
            </a:pPr>
            <a:r>
              <a:rPr lang="en-US" sz="1400" b="1" dirty="0" smtClean="0">
                <a:latin typeface="Courier New" pitchFamily="49" charset="0"/>
                <a:cs typeface="Courier New" pitchFamily="49" charset="0"/>
              </a:rPr>
              <a:t>	name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(60),</a:t>
            </a:r>
          </a:p>
          <a:p>
            <a:pPr>
              <a:buNone/>
            </a:pPr>
            <a:r>
              <a:rPr lang="en-US" sz="1400" b="1" dirty="0" smtClean="0">
                <a:latin typeface="Courier New" pitchFamily="49" charset="0"/>
                <a:cs typeface="Courier New" pitchFamily="49" charset="0"/>
              </a:rPr>
              <a:t>	phone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(10),</a:t>
            </a:r>
          </a:p>
          <a:p>
            <a:pPr>
              <a:buNone/>
            </a:pPr>
            <a:r>
              <a:rPr lang="en-US" sz="1400" b="1" dirty="0" smtClean="0">
                <a:latin typeface="Courier New" pitchFamily="49" charset="0"/>
                <a:cs typeface="Courier New" pitchFamily="49" charset="0"/>
              </a:rPr>
              <a:t>	street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(40),</a:t>
            </a:r>
          </a:p>
          <a:p>
            <a:pPr>
              <a:buNone/>
            </a:pPr>
            <a:r>
              <a:rPr lang="en-US" sz="1400" b="1" dirty="0" smtClean="0">
                <a:latin typeface="Courier New" pitchFamily="49" charset="0"/>
                <a:cs typeface="Courier New" pitchFamily="49" charset="0"/>
              </a:rPr>
              <a:t>	number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a:t>
            </a:r>
          </a:p>
          <a:p>
            <a:pPr>
              <a:buNone/>
            </a:pPr>
            <a:r>
              <a:rPr lang="en-US" sz="1400" b="1" dirty="0" smtClean="0">
                <a:latin typeface="Courier New" pitchFamily="49" charset="0"/>
                <a:cs typeface="Courier New" pitchFamily="49" charset="0"/>
              </a:rPr>
              <a:t>	city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(40),</a:t>
            </a:r>
          </a:p>
          <a:p>
            <a:pPr>
              <a:buNone/>
            </a:pPr>
            <a:r>
              <a:rPr lang="en-US" sz="1400" b="1" dirty="0" smtClean="0">
                <a:latin typeface="Courier New" pitchFamily="49" charset="0"/>
                <a:cs typeface="Courier New" pitchFamily="49" charset="0"/>
              </a:rPr>
              <a:t>	zip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(10),</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geocode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12</a:t>
            </a:fld>
            <a:endParaRPr lang="en-GB"/>
          </a:p>
        </p:txBody>
      </p:sp>
      <p:pic>
        <p:nvPicPr>
          <p:cNvPr id="102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Σχήμα σε </a:t>
            </a:r>
            <a:r>
              <a:rPr lang="en-US" dirty="0" smtClean="0"/>
              <a:t>SQL (4)</a:t>
            </a:r>
            <a:endParaRPr lang="en-US" dirty="0"/>
          </a:p>
        </p:txBody>
      </p:sp>
      <p:sp>
        <p:nvSpPr>
          <p:cNvPr id="3" name="Content Placeholder 2"/>
          <p:cNvSpPr>
            <a:spLocks noGrp="1"/>
          </p:cNvSpPr>
          <p:nvPr>
            <p:ph idx="1"/>
          </p:nvPr>
        </p:nvSpPr>
        <p:spPr>
          <a:xfrm>
            <a:off x="395536" y="2266528"/>
            <a:ext cx="8040688" cy="4114800"/>
          </a:xfrm>
        </p:spPr>
        <p:txBody>
          <a:bodyPr/>
          <a:lstStyle/>
          <a:p>
            <a:pPr>
              <a:buNone/>
            </a:pPr>
            <a:r>
              <a:rPr lang="en-US" sz="1300" b="1" dirty="0" smtClean="0">
                <a:latin typeface="Courier New" pitchFamily="49" charset="0"/>
                <a:cs typeface="Courier New" pitchFamily="49" charset="0"/>
              </a:rPr>
              <a:t>CREATE TABLE corporate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custcode</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int</a:t>
            </a:r>
            <a:r>
              <a:rPr lang="en-US" sz="1300" b="1" dirty="0" smtClean="0">
                <a:latin typeface="Courier New" pitchFamily="49" charset="0"/>
                <a:cs typeface="Courier New" pitchFamily="49" charset="0"/>
              </a:rPr>
              <a:t> not null primary key,</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taxID</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varchar</a:t>
            </a:r>
            <a:r>
              <a:rPr lang="en-US" sz="1300" b="1" dirty="0" smtClean="0">
                <a:latin typeface="Courier New" pitchFamily="49" charset="0"/>
                <a:cs typeface="Courier New" pitchFamily="49" charset="0"/>
              </a:rPr>
              <a:t>(9),</a:t>
            </a:r>
          </a:p>
          <a:p>
            <a:pPr>
              <a:buNone/>
            </a:pPr>
            <a:r>
              <a:rPr lang="en-US" sz="1300" b="1" dirty="0" smtClean="0">
                <a:latin typeface="Courier New" pitchFamily="49" charset="0"/>
                <a:cs typeface="Courier New" pitchFamily="49" charset="0"/>
              </a:rPr>
              <a:t>	discount </a:t>
            </a:r>
            <a:r>
              <a:rPr lang="en-US" sz="1300" b="1" dirty="0" err="1" smtClean="0">
                <a:latin typeface="Courier New" pitchFamily="49" charset="0"/>
                <a:cs typeface="Courier New" pitchFamily="49" charset="0"/>
              </a:rPr>
              <a:t>int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foreign key (</a:t>
            </a:r>
            <a:r>
              <a:rPr lang="en-US" sz="1300" b="1" dirty="0" err="1" smtClean="0">
                <a:latin typeface="Courier New" pitchFamily="49" charset="0"/>
                <a:cs typeface="Courier New" pitchFamily="49" charset="0"/>
              </a:rPr>
              <a:t>custcode</a:t>
            </a:r>
            <a:r>
              <a:rPr lang="en-US" sz="1300" b="1" dirty="0" smtClean="0">
                <a:latin typeface="Courier New" pitchFamily="49" charset="0"/>
                <a:cs typeface="Courier New" pitchFamily="49" charset="0"/>
              </a:rPr>
              <a:t>) references customer</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CREATE TABLE individual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custcode</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int</a:t>
            </a:r>
            <a:r>
              <a:rPr lang="en-US" sz="1300" b="1" dirty="0" smtClean="0">
                <a:latin typeface="Courier New" pitchFamily="49" charset="0"/>
                <a:cs typeface="Courier New" pitchFamily="49" charset="0"/>
              </a:rPr>
              <a:t> not null primary key,</a:t>
            </a:r>
          </a:p>
          <a:p>
            <a:pPr>
              <a:buNone/>
            </a:pPr>
            <a:r>
              <a:rPr lang="en-US" sz="1300" b="1" dirty="0" smtClean="0">
                <a:latin typeface="Courier New" pitchFamily="49" charset="0"/>
                <a:cs typeface="Courier New" pitchFamily="49" charset="0"/>
              </a:rPr>
              <a:t>	dob date,</a:t>
            </a:r>
          </a:p>
          <a:p>
            <a:pPr>
              <a:buNone/>
            </a:pPr>
            <a:r>
              <a:rPr lang="en-US" sz="1300" b="1" dirty="0" smtClean="0">
                <a:latin typeface="Courier New" pitchFamily="49" charset="0"/>
                <a:cs typeface="Courier New" pitchFamily="49" charset="0"/>
              </a:rPr>
              <a:t>	foreign key (</a:t>
            </a:r>
            <a:r>
              <a:rPr lang="en-US" sz="1300" b="1" dirty="0" err="1" smtClean="0">
                <a:latin typeface="Courier New" pitchFamily="49" charset="0"/>
                <a:cs typeface="Courier New" pitchFamily="49" charset="0"/>
              </a:rPr>
              <a:t>custcode</a:t>
            </a:r>
            <a:r>
              <a:rPr lang="en-US" sz="1300" b="1" dirty="0" smtClean="0">
                <a:latin typeface="Courier New" pitchFamily="49" charset="0"/>
                <a:cs typeface="Courier New" pitchFamily="49" charset="0"/>
              </a:rPr>
              <a:t>) references customer</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CREATE TABLE </a:t>
            </a:r>
            <a:r>
              <a:rPr lang="en-US" sz="1300" b="1" dirty="0" err="1" smtClean="0">
                <a:latin typeface="Courier New" pitchFamily="49" charset="0"/>
                <a:cs typeface="Courier New" pitchFamily="49" charset="0"/>
              </a:rPr>
              <a:t>addDriver</a:t>
            </a: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custcode</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int</a:t>
            </a:r>
            <a:r>
              <a:rPr lang="en-US" sz="1300" b="1" dirty="0" smtClean="0">
                <a:latin typeface="Courier New" pitchFamily="49" charset="0"/>
                <a:cs typeface="Courier New" pitchFamily="49" charset="0"/>
              </a:rPr>
              <a:t> not null,</a:t>
            </a:r>
          </a:p>
          <a:p>
            <a:pPr>
              <a:buNone/>
            </a:pPr>
            <a:r>
              <a:rPr lang="en-US" sz="1300" b="1" dirty="0" smtClean="0">
                <a:latin typeface="Courier New" pitchFamily="49" charset="0"/>
                <a:cs typeface="Courier New" pitchFamily="49" charset="0"/>
              </a:rPr>
              <a:t>	name </a:t>
            </a:r>
            <a:r>
              <a:rPr lang="en-US" sz="1300" b="1" dirty="0" err="1" smtClean="0">
                <a:latin typeface="Courier New" pitchFamily="49" charset="0"/>
                <a:cs typeface="Courier New" pitchFamily="49" charset="0"/>
              </a:rPr>
              <a:t>varchar</a:t>
            </a:r>
            <a:r>
              <a:rPr lang="en-US" sz="1300" b="1" dirty="0" smtClean="0">
                <a:latin typeface="Courier New" pitchFamily="49" charset="0"/>
                <a:cs typeface="Courier New" pitchFamily="49" charset="0"/>
              </a:rPr>
              <a:t>(60) not null,</a:t>
            </a:r>
          </a:p>
          <a:p>
            <a:pPr>
              <a:buNone/>
            </a:pPr>
            <a:r>
              <a:rPr lang="en-US" sz="1300" b="1" dirty="0" smtClean="0">
                <a:latin typeface="Courier New" pitchFamily="49" charset="0"/>
                <a:cs typeface="Courier New" pitchFamily="49" charset="0"/>
              </a:rPr>
              <a:t>	age </a:t>
            </a:r>
            <a:r>
              <a:rPr lang="en-US" sz="1300" b="1" dirty="0" err="1" smtClean="0">
                <a:latin typeface="Courier New" pitchFamily="49" charset="0"/>
                <a:cs typeface="Courier New" pitchFamily="49" charset="0"/>
              </a:rPr>
              <a:t>int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primary key (</a:t>
            </a:r>
            <a:r>
              <a:rPr lang="en-US" sz="1300" b="1" dirty="0" err="1" smtClean="0">
                <a:latin typeface="Courier New" pitchFamily="49" charset="0"/>
                <a:cs typeface="Courier New" pitchFamily="49" charset="0"/>
              </a:rPr>
              <a:t>custcode</a:t>
            </a:r>
            <a:r>
              <a:rPr lang="en-US" sz="1300" b="1" dirty="0" smtClean="0">
                <a:latin typeface="Courier New" pitchFamily="49" charset="0"/>
                <a:cs typeface="Courier New" pitchFamily="49" charset="0"/>
              </a:rPr>
              <a:t>, name),</a:t>
            </a:r>
          </a:p>
          <a:p>
            <a:pPr>
              <a:buNone/>
            </a:pPr>
            <a:r>
              <a:rPr lang="en-US" sz="1300" b="1" dirty="0" smtClean="0">
                <a:latin typeface="Courier New" pitchFamily="49" charset="0"/>
                <a:cs typeface="Courier New" pitchFamily="49" charset="0"/>
              </a:rPr>
              <a:t>	foreign key (</a:t>
            </a:r>
            <a:r>
              <a:rPr lang="en-US" sz="1300" b="1" dirty="0" err="1" smtClean="0">
                <a:latin typeface="Courier New" pitchFamily="49" charset="0"/>
                <a:cs typeface="Courier New" pitchFamily="49" charset="0"/>
              </a:rPr>
              <a:t>custcode</a:t>
            </a:r>
            <a:r>
              <a:rPr lang="en-US" sz="1300" b="1" dirty="0" smtClean="0">
                <a:latin typeface="Courier New" pitchFamily="49" charset="0"/>
                <a:cs typeface="Courier New" pitchFamily="49" charset="0"/>
              </a:rPr>
              <a:t>) references individual</a:t>
            </a:r>
          </a:p>
          <a:p>
            <a:pPr>
              <a:buNone/>
            </a:pPr>
            <a:r>
              <a:rPr lang="en-US" sz="1300" b="1" dirty="0" smtClean="0">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13</a:t>
            </a:fld>
            <a:endParaRPr lang="en-GB"/>
          </a:p>
        </p:txBody>
      </p:sp>
      <p:pic>
        <p:nvPicPr>
          <p:cNvPr id="102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Σχήμα σε </a:t>
            </a:r>
            <a:r>
              <a:rPr lang="en-US" dirty="0" smtClean="0"/>
              <a:t>SQL (5)</a:t>
            </a:r>
            <a:endParaRPr lang="en-US" dirty="0"/>
          </a:p>
        </p:txBody>
      </p:sp>
      <p:sp>
        <p:nvSpPr>
          <p:cNvPr id="3" name="Content Placeholder 2"/>
          <p:cNvSpPr>
            <a:spLocks noGrp="1"/>
          </p:cNvSpPr>
          <p:nvPr>
            <p:ph idx="1"/>
          </p:nvPr>
        </p:nvSpPr>
        <p:spPr>
          <a:xfrm>
            <a:off x="467544" y="2338536"/>
            <a:ext cx="8040688" cy="4114800"/>
          </a:xfrm>
        </p:spPr>
        <p:txBody>
          <a:bodyPr/>
          <a:lstStyle/>
          <a:p>
            <a:pPr>
              <a:buNone/>
            </a:pPr>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CREATE TABLE </a:t>
            </a:r>
            <a:r>
              <a:rPr lang="en-US" sz="1400" b="1" dirty="0" err="1" smtClean="0">
                <a:latin typeface="Courier New" pitchFamily="49" charset="0"/>
                <a:cs typeface="Courier New" pitchFamily="49" charset="0"/>
              </a:rPr>
              <a:t>geoArea</a:t>
            </a:r>
            <a:r>
              <a:rPr lang="en-US" sz="1400" b="1" dirty="0" smtClean="0">
                <a:latin typeface="Courier New" pitchFamily="49" charset="0"/>
                <a:cs typeface="Courier New" pitchFamily="49" charset="0"/>
              </a:rPr>
              <a:t> (</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gcode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not null primary key,</a:t>
            </a:r>
          </a:p>
          <a:p>
            <a:pPr>
              <a:buNone/>
            </a:pPr>
            <a:r>
              <a:rPr lang="en-US" sz="1400" b="1" dirty="0" smtClean="0">
                <a:latin typeface="Courier New" pitchFamily="49" charset="0"/>
                <a:cs typeface="Courier New" pitchFamily="49" charset="0"/>
              </a:rPr>
              <a:t>	name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(80) not null,</a:t>
            </a:r>
          </a:p>
          <a:p>
            <a:pPr>
              <a:buNone/>
            </a:pPr>
            <a:r>
              <a:rPr lang="en-US" sz="1400" b="1" dirty="0" smtClean="0">
                <a:latin typeface="Courier New" pitchFamily="49" charset="0"/>
                <a:cs typeface="Courier New" pitchFamily="49" charset="0"/>
              </a:rPr>
              <a:t>	population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a:t>
            </a:r>
          </a:p>
          <a:p>
            <a:pPr>
              <a:buNone/>
            </a:pPr>
            <a:r>
              <a:rPr lang="en-US" sz="1400" b="1" dirty="0" smtClean="0">
                <a:latin typeface="Courier New" pitchFamily="49" charset="0"/>
                <a:cs typeface="Courier New" pitchFamily="49" charset="0"/>
              </a:rPr>
              <a:t>	income money</a:t>
            </a:r>
          </a:p>
          <a:p>
            <a:pPr>
              <a:buNone/>
            </a:pPr>
            <a:r>
              <a:rPr lang="en-US" sz="1400" b="1" dirty="0" smtClean="0">
                <a:latin typeface="Courier New" pitchFamily="49" charset="0"/>
                <a:cs typeface="Courier New" pitchFamily="49" charset="0"/>
              </a:rPr>
              <a:t>)</a:t>
            </a:r>
          </a:p>
          <a:p>
            <a:pPr>
              <a:buNone/>
            </a:pPr>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ALTER TABLE customer</a:t>
            </a:r>
          </a:p>
          <a:p>
            <a:pPr>
              <a:buNone/>
            </a:pPr>
            <a:r>
              <a:rPr lang="en-US" sz="1400" b="1" dirty="0" smtClean="0">
                <a:latin typeface="Courier New" pitchFamily="49" charset="0"/>
                <a:cs typeface="Courier New" pitchFamily="49" charset="0"/>
              </a:rPr>
              <a:t>ADD CONSTRAINT CU_F foreign key (</a:t>
            </a:r>
            <a:r>
              <a:rPr lang="en-US" sz="1400" b="1" dirty="0" err="1" smtClean="0">
                <a:latin typeface="Courier New" pitchFamily="49" charset="0"/>
                <a:cs typeface="Courier New" pitchFamily="49" charset="0"/>
              </a:rPr>
              <a:t>gcode</a:t>
            </a:r>
            <a:r>
              <a:rPr lang="en-US" sz="1400" b="1" dirty="0" smtClean="0">
                <a:latin typeface="Courier New" pitchFamily="49" charset="0"/>
                <a:cs typeface="Courier New" pitchFamily="49" charset="0"/>
              </a:rPr>
              <a:t>) references </a:t>
            </a:r>
            <a:r>
              <a:rPr lang="en-US" sz="1400" b="1" dirty="0" err="1" smtClean="0">
                <a:latin typeface="Courier New" pitchFamily="49" charset="0"/>
                <a:cs typeface="Courier New" pitchFamily="49" charset="0"/>
              </a:rPr>
              <a:t>geoArea</a:t>
            </a:r>
            <a:r>
              <a:rPr lang="en-US" sz="1400" b="1" dirty="0" smtClean="0">
                <a:latin typeface="Courier New" pitchFamily="49" charset="0"/>
                <a:cs typeface="Courier New" pitchFamily="49" charset="0"/>
              </a:rPr>
              <a:t>;</a:t>
            </a:r>
          </a:p>
          <a:p>
            <a:pPr>
              <a:buNone/>
            </a:pPr>
            <a:endParaRPr lang="en-US" sz="1400" b="1" dirty="0" smtClean="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14</a:t>
            </a:fld>
            <a:endParaRPr lang="en-GB"/>
          </a:p>
        </p:txBody>
      </p:sp>
      <p:pic>
        <p:nvPicPr>
          <p:cNvPr id="102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Σχήμα σε </a:t>
            </a:r>
            <a:r>
              <a:rPr lang="en-US" dirty="0" smtClean="0"/>
              <a:t>SQL (6)</a:t>
            </a:r>
            <a:endParaRPr lang="en-US" dirty="0"/>
          </a:p>
        </p:txBody>
      </p:sp>
      <p:sp>
        <p:nvSpPr>
          <p:cNvPr id="3" name="Content Placeholder 2"/>
          <p:cNvSpPr>
            <a:spLocks noGrp="1"/>
          </p:cNvSpPr>
          <p:nvPr>
            <p:ph idx="1"/>
          </p:nvPr>
        </p:nvSpPr>
        <p:spPr>
          <a:xfrm>
            <a:off x="539552" y="2122512"/>
            <a:ext cx="8040688" cy="4114800"/>
          </a:xfrm>
        </p:spPr>
        <p:txBody>
          <a:bodyPr/>
          <a:lstStyle/>
          <a:p>
            <a:pPr>
              <a:buNone/>
            </a:pPr>
            <a:r>
              <a:rPr lang="en-US" sz="1400" b="1" dirty="0" smtClean="0">
                <a:latin typeface="Courier New" pitchFamily="49" charset="0"/>
                <a:cs typeface="Courier New" pitchFamily="49" charset="0"/>
              </a:rPr>
              <a:t>CREATE TABLE rental (</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rcode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not null primary key,</a:t>
            </a:r>
          </a:p>
          <a:p>
            <a:pPr>
              <a:buNone/>
            </a:pPr>
            <a:r>
              <a:rPr lang="en-US" sz="1400" b="1" dirty="0" smtClean="0">
                <a:latin typeface="Courier New" pitchFamily="49" charset="0"/>
                <a:cs typeface="Courier New" pitchFamily="49" charset="0"/>
              </a:rPr>
              <a:t>	amount money not null,</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fromdate</a:t>
            </a:r>
            <a:r>
              <a:rPr lang="en-US" sz="1400" b="1" dirty="0" smtClean="0">
                <a:latin typeface="Courier New" pitchFamily="49" charset="0"/>
                <a:cs typeface="Courier New" pitchFamily="49" charset="0"/>
              </a:rPr>
              <a:t> date,</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todate</a:t>
            </a:r>
            <a:r>
              <a:rPr lang="en-US" sz="1400" b="1" dirty="0" smtClean="0">
                <a:latin typeface="Courier New" pitchFamily="49" charset="0"/>
                <a:cs typeface="Courier New" pitchFamily="49" charset="0"/>
              </a:rPr>
              <a:t> date,</a:t>
            </a:r>
          </a:p>
          <a:p>
            <a:pPr>
              <a:buNone/>
            </a:pPr>
            <a:r>
              <a:rPr lang="en-US" sz="1400" b="1" dirty="0" smtClean="0">
                <a:latin typeface="Courier New" pitchFamily="49" charset="0"/>
                <a:cs typeface="Courier New" pitchFamily="49" charset="0"/>
              </a:rPr>
              <a:t>	VIN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(17) foreign key references car,</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custcode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not null foreign key references customer,</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fromL</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foreign key references location,</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toL</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foreign key references location</a:t>
            </a:r>
          </a:p>
          <a:p>
            <a:pPr>
              <a:buNone/>
            </a:pPr>
            <a:r>
              <a:rPr lang="en-US" sz="1400" b="1" dirty="0" smtClean="0">
                <a:latin typeface="Courier New" pitchFamily="49" charset="0"/>
                <a:cs typeface="Courier New" pitchFamily="49" charset="0"/>
              </a:rPr>
              <a:t>)</a:t>
            </a:r>
          </a:p>
          <a:p>
            <a:pPr>
              <a:buNone/>
            </a:pPr>
            <a:r>
              <a:rPr lang="en-US" sz="1400" b="1" dirty="0" smtClean="0">
                <a:latin typeface="Courier New" pitchFamily="49" charset="0"/>
                <a:cs typeface="Courier New" pitchFamily="49" charset="0"/>
              </a:rPr>
              <a:t>CREATE TABLE payment (</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pcode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varchar</a:t>
            </a:r>
            <a:r>
              <a:rPr lang="en-US" sz="1400" b="1" dirty="0" smtClean="0">
                <a:latin typeface="Courier New" pitchFamily="49" charset="0"/>
                <a:cs typeface="Courier New" pitchFamily="49" charset="0"/>
              </a:rPr>
              <a:t>(30) not null primary key,</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payDate</a:t>
            </a:r>
            <a:r>
              <a:rPr lang="en-US" sz="1400" b="1" dirty="0" smtClean="0">
                <a:latin typeface="Courier New" pitchFamily="49" charset="0"/>
                <a:cs typeface="Courier New" pitchFamily="49" charset="0"/>
              </a:rPr>
              <a:t> date,</a:t>
            </a:r>
          </a:p>
          <a:p>
            <a:pPr>
              <a:buNone/>
            </a:pPr>
            <a:r>
              <a:rPr lang="en-US" sz="1400" b="1" dirty="0" smtClean="0">
                <a:latin typeface="Courier New" pitchFamily="49" charset="0"/>
                <a:cs typeface="Courier New" pitchFamily="49" charset="0"/>
              </a:rPr>
              <a:t>	amount money,</a:t>
            </a:r>
          </a:p>
          <a:p>
            <a:pPr>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rcode</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not null foreign key references rental</a:t>
            </a:r>
          </a:p>
          <a:p>
            <a:pPr>
              <a:buNone/>
            </a:pPr>
            <a:r>
              <a:rPr lang="en-US" sz="1400" b="1" dirty="0" smtClean="0">
                <a:latin typeface="Courier New" pitchFamily="49" charset="0"/>
                <a:cs typeface="Courier New" pitchFamily="49" charset="0"/>
              </a:rPr>
              <a:t>)</a:t>
            </a:r>
          </a:p>
          <a:p>
            <a:pPr>
              <a:buNone/>
            </a:pPr>
            <a:endParaRPr lang="en-US" sz="1400" b="1" dirty="0" smtClean="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dirty="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15</a:t>
            </a:fld>
            <a:endParaRPr lang="en-GB"/>
          </a:p>
        </p:txBody>
      </p:sp>
      <p:pic>
        <p:nvPicPr>
          <p:cNvPr id="102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Σχήμα σε </a:t>
            </a:r>
            <a:r>
              <a:rPr lang="en-US" dirty="0" smtClean="0"/>
              <a:t>SQL (7)</a:t>
            </a:r>
            <a:endParaRPr lang="en-US" dirty="0"/>
          </a:p>
        </p:txBody>
      </p:sp>
      <p:sp>
        <p:nvSpPr>
          <p:cNvPr id="3" name="Content Placeholder 2"/>
          <p:cNvSpPr>
            <a:spLocks noGrp="1"/>
          </p:cNvSpPr>
          <p:nvPr>
            <p:ph idx="1"/>
          </p:nvPr>
        </p:nvSpPr>
        <p:spPr/>
        <p:txBody>
          <a:bodyPr/>
          <a:lstStyle/>
          <a:p>
            <a:r>
              <a:rPr lang="el-GR" dirty="0" smtClean="0"/>
              <a:t>Δημιουργία σχήματος:</a:t>
            </a:r>
            <a:endParaRPr lang="en-US" dirty="0" smtClean="0"/>
          </a:p>
          <a:p>
            <a:pPr>
              <a:buNone/>
            </a:pPr>
            <a:r>
              <a:rPr lang="en-US" dirty="0" smtClean="0"/>
              <a:t>	</a:t>
            </a:r>
          </a:p>
          <a:p>
            <a:pPr>
              <a:buNone/>
            </a:pPr>
            <a:r>
              <a:rPr lang="en-US" dirty="0" smtClean="0"/>
              <a:t>	</a:t>
            </a:r>
            <a:r>
              <a:rPr lang="en-US" dirty="0" smtClean="0">
                <a:hlinkClick r:id="rId2" action="ppaction://hlinkfile"/>
              </a:rPr>
              <a:t>myrental_create.sql</a:t>
            </a:r>
            <a:endParaRPr lang="en-US" dirty="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Διάγραμμα </a:t>
            </a:r>
            <a:r>
              <a:rPr lang="en-US" dirty="0" smtClean="0"/>
              <a:t>SQL Server</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17</a:t>
            </a:fld>
            <a:endParaRPr lang="en-GB"/>
          </a:p>
        </p:txBody>
      </p:sp>
      <p:pic>
        <p:nvPicPr>
          <p:cNvPr id="2050" name="Picture 2"/>
          <p:cNvPicPr>
            <a:picLocks noChangeAspect="1" noChangeArrowheads="1"/>
          </p:cNvPicPr>
          <p:nvPr/>
        </p:nvPicPr>
        <p:blipFill>
          <a:blip r:embed="rId2" cstate="print"/>
          <a:srcRect/>
          <a:stretch>
            <a:fillRect/>
          </a:stretch>
        </p:blipFill>
        <p:spPr bwMode="auto">
          <a:xfrm>
            <a:off x="323528" y="2639789"/>
            <a:ext cx="8613775" cy="316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Εισαγωγή Δεδομένων</a:t>
            </a:r>
            <a:endParaRPr lang="en-US" dirty="0"/>
          </a:p>
        </p:txBody>
      </p:sp>
      <p:sp>
        <p:nvSpPr>
          <p:cNvPr id="3" name="Content Placeholder 2"/>
          <p:cNvSpPr>
            <a:spLocks noGrp="1"/>
          </p:cNvSpPr>
          <p:nvPr>
            <p:ph idx="1"/>
          </p:nvPr>
        </p:nvSpPr>
        <p:spPr>
          <a:xfrm>
            <a:off x="827584" y="2017713"/>
            <a:ext cx="8127504" cy="4114800"/>
          </a:xfrm>
        </p:spPr>
        <p:txBody>
          <a:bodyPr/>
          <a:lstStyle/>
          <a:p>
            <a:pPr>
              <a:buNone/>
            </a:pPr>
            <a:r>
              <a:rPr lang="en-US" sz="1400" b="1" dirty="0" smtClean="0">
                <a:latin typeface="Courier New" pitchFamily="49" charset="0"/>
                <a:cs typeface="Courier New" pitchFamily="49" charset="0"/>
              </a:rPr>
              <a:t>INSERT INTO car VALUES ('A1G5FF67H3FF4Q','BMW','Silver','318',</a:t>
            </a:r>
          </a:p>
          <a:p>
            <a:pPr>
              <a:buNone/>
            </a:pPr>
            <a:r>
              <a:rPr lang="en-US" sz="1400" b="1" dirty="0" smtClean="0">
                <a:latin typeface="Courier New" pitchFamily="49" charset="0"/>
                <a:cs typeface="Courier New" pitchFamily="49" charset="0"/>
              </a:rPr>
              <a:t>                        '2018-09-16',null)</a:t>
            </a:r>
          </a:p>
          <a:p>
            <a:pPr>
              <a:buNone/>
            </a:pPr>
            <a:r>
              <a:rPr lang="en-US" sz="1400" b="1" dirty="0" smtClean="0">
                <a:latin typeface="Courier New" pitchFamily="49" charset="0"/>
                <a:cs typeface="Courier New" pitchFamily="49" charset="0"/>
              </a:rPr>
              <a:t>INSERT INTO car VALUES ('BM5JA11GPO99HG','Ford','White','Focus',</a:t>
            </a:r>
          </a:p>
          <a:p>
            <a:pPr>
              <a:buNone/>
            </a:pPr>
            <a:r>
              <a:rPr lang="en-US" sz="1400" b="1" dirty="0" smtClean="0">
                <a:latin typeface="Courier New" pitchFamily="49" charset="0"/>
                <a:cs typeface="Courier New" pitchFamily="49" charset="0"/>
              </a:rPr>
              <a:t>                        '2016-03-09',null)</a:t>
            </a:r>
          </a:p>
          <a:p>
            <a:pPr>
              <a:buNone/>
            </a:pPr>
            <a:r>
              <a:rPr lang="en-US" sz="1400" b="1" dirty="0" smtClean="0">
                <a:latin typeface="Courier New" pitchFamily="49" charset="0"/>
                <a:cs typeface="Courier New" pitchFamily="49" charset="0"/>
              </a:rPr>
              <a:t>INSERT INTO </a:t>
            </a:r>
            <a:r>
              <a:rPr lang="en-US" sz="1400" b="1" dirty="0" err="1" smtClean="0">
                <a:latin typeface="Courier New" pitchFamily="49" charset="0"/>
                <a:cs typeface="Courier New" pitchFamily="49" charset="0"/>
              </a:rPr>
              <a:t>categ</a:t>
            </a:r>
            <a:r>
              <a:rPr lang="en-US" sz="1400" b="1" dirty="0" smtClean="0">
                <a:latin typeface="Courier New" pitchFamily="49" charset="0"/>
                <a:cs typeface="Courier New" pitchFamily="49" charset="0"/>
              </a:rPr>
              <a:t> VALUES (4,'Sport','Sport vehicle 3 door')</a:t>
            </a:r>
          </a:p>
          <a:p>
            <a:pPr>
              <a:buNone/>
            </a:pPr>
            <a:r>
              <a:rPr lang="en-US" sz="1400" b="1" dirty="0" smtClean="0">
                <a:latin typeface="Courier New" pitchFamily="49" charset="0"/>
                <a:cs typeface="Courier New" pitchFamily="49" charset="0"/>
              </a:rPr>
              <a:t>UPDATE car SET </a:t>
            </a:r>
            <a:r>
              <a:rPr lang="en-US" sz="1400" b="1" dirty="0" err="1" smtClean="0">
                <a:latin typeface="Courier New" pitchFamily="49" charset="0"/>
                <a:cs typeface="Courier New" pitchFamily="49" charset="0"/>
              </a:rPr>
              <a:t>ccode</a:t>
            </a:r>
            <a:r>
              <a:rPr lang="en-US" sz="1400" b="1" dirty="0" smtClean="0">
                <a:latin typeface="Courier New" pitchFamily="49" charset="0"/>
                <a:cs typeface="Courier New" pitchFamily="49" charset="0"/>
              </a:rPr>
              <a:t>=4 WHERE VIN='A1G5FF67H3FF4Q'</a:t>
            </a:r>
          </a:p>
          <a:p>
            <a:pPr>
              <a:buNone/>
            </a:pPr>
            <a:r>
              <a:rPr lang="en-US" sz="1400" b="1" dirty="0" smtClean="0">
                <a:latin typeface="Courier New" pitchFamily="49" charset="0"/>
                <a:cs typeface="Courier New" pitchFamily="49" charset="0"/>
              </a:rPr>
              <a:t>DELETE FROM car WHERE VIN='BM5JA11GPO99HG'</a:t>
            </a:r>
            <a:endParaRPr lang="en-US" sz="1400" b="1"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18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dirty="0" smtClean="0"/>
              <a:t>Ερωτήματα </a:t>
            </a:r>
            <a:r>
              <a:rPr lang="en-US" dirty="0" smtClean="0"/>
              <a:t>SQL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Θεματολογία</a:t>
            </a:r>
            <a:endParaRPr lang="en-US" dirty="0"/>
          </a:p>
        </p:txBody>
      </p:sp>
      <p:sp>
        <p:nvSpPr>
          <p:cNvPr id="3" name="Content Placeholder 2"/>
          <p:cNvSpPr>
            <a:spLocks noGrp="1"/>
          </p:cNvSpPr>
          <p:nvPr>
            <p:ph idx="1"/>
          </p:nvPr>
        </p:nvSpPr>
        <p:spPr/>
        <p:txBody>
          <a:bodyPr/>
          <a:lstStyle/>
          <a:p>
            <a:r>
              <a:rPr lang="el-GR" dirty="0" smtClean="0"/>
              <a:t>Μοντέλα Δεδομένων</a:t>
            </a:r>
          </a:p>
          <a:p>
            <a:r>
              <a:rPr lang="el-GR" dirty="0" smtClean="0"/>
              <a:t>Το Μοντέλο Οντοτήτων-Συσχετίσεων</a:t>
            </a:r>
          </a:p>
          <a:p>
            <a:r>
              <a:rPr lang="el-GR" dirty="0" smtClean="0"/>
              <a:t>Σχεσιακό Μοντέλο</a:t>
            </a:r>
          </a:p>
          <a:p>
            <a:r>
              <a:rPr lang="el-GR" dirty="0" smtClean="0"/>
              <a:t>Απεικόνιση Μοντέλου Ο-Σ σε Σχεσιακό</a:t>
            </a:r>
            <a:endParaRPr lang="en-US" dirty="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#1</a:t>
            </a:r>
            <a:r>
              <a:rPr lang="en-US" dirty="0" smtClean="0"/>
              <a:t> </a:t>
            </a:r>
            <a:endParaRPr lang="en-US" dirty="0"/>
          </a:p>
        </p:txBody>
      </p:sp>
      <p:sp>
        <p:nvSpPr>
          <p:cNvPr id="3" name="Content Placeholder 2"/>
          <p:cNvSpPr>
            <a:spLocks noGrp="1"/>
          </p:cNvSpPr>
          <p:nvPr>
            <p:ph idx="1"/>
          </p:nvPr>
        </p:nvSpPr>
        <p:spPr/>
        <p:txBody>
          <a:bodyPr/>
          <a:lstStyle/>
          <a:p>
            <a:pPr lvl="0"/>
            <a:r>
              <a:rPr lang="el-GR" sz="2000" dirty="0" smtClean="0"/>
              <a:t>Δείξε μία λίστα των πελατών με τον κωδικό τους, το επώνυμο τους, τη διευθυνσή τους και το τηλεφωνό τους.</a:t>
            </a:r>
            <a:endParaRPr lang="en-US" sz="2000" dirty="0" smtClean="0"/>
          </a:p>
          <a:p>
            <a:pPr lvl="0"/>
            <a:endParaRPr lang="en-US" sz="2000" dirty="0" smtClean="0"/>
          </a:p>
          <a:p>
            <a:pPr>
              <a:buNone/>
            </a:pPr>
            <a:r>
              <a:rPr lang="en-US" sz="2000" dirty="0" smtClean="0"/>
              <a:t>	</a:t>
            </a:r>
            <a:r>
              <a:rPr lang="en-US" sz="1600" b="1" dirty="0" smtClean="0">
                <a:latin typeface="Courier New" pitchFamily="49" charset="0"/>
                <a:cs typeface="Courier New" pitchFamily="49" charset="0"/>
              </a:rPr>
              <a:t>SELECT </a:t>
            </a:r>
            <a:r>
              <a:rPr lang="en-US" sz="1600" b="1" dirty="0" err="1" smtClean="0">
                <a:latin typeface="Courier New" pitchFamily="49" charset="0"/>
                <a:cs typeface="Courier New" pitchFamily="49" charset="0"/>
              </a:rPr>
              <a:t>custcode</a:t>
            </a:r>
            <a:r>
              <a:rPr lang="en-US" sz="1600" b="1" dirty="0" smtClean="0">
                <a:latin typeface="Courier New" pitchFamily="49" charset="0"/>
                <a:cs typeface="Courier New" pitchFamily="49" charset="0"/>
              </a:rPr>
              <a:t>, name, street, number, city, zip, phone</a:t>
            </a:r>
          </a:p>
          <a:p>
            <a:pPr>
              <a:buNone/>
            </a:pPr>
            <a:r>
              <a:rPr lang="en-US" sz="1600" b="1" dirty="0" smtClean="0">
                <a:latin typeface="Courier New" pitchFamily="49" charset="0"/>
                <a:cs typeface="Courier New" pitchFamily="49" charset="0"/>
              </a:rPr>
              <a:t>	FROM customer</a:t>
            </a:r>
          </a:p>
          <a:p>
            <a:pPr lvl="0">
              <a:buNone/>
            </a:pPr>
            <a:endParaRPr lang="en-US" sz="2000" dirty="0" smtClean="0"/>
          </a:p>
          <a:p>
            <a:endParaRPr lang="en-US" sz="2000" dirty="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20</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139952" y="3948805"/>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#2</a:t>
            </a:r>
            <a:r>
              <a:rPr lang="en-US" dirty="0" smtClean="0"/>
              <a:t> </a:t>
            </a:r>
            <a:endParaRPr lang="en-US" dirty="0"/>
          </a:p>
        </p:txBody>
      </p:sp>
      <p:sp>
        <p:nvSpPr>
          <p:cNvPr id="3" name="Content Placeholder 2"/>
          <p:cNvSpPr>
            <a:spLocks noGrp="1"/>
          </p:cNvSpPr>
          <p:nvPr>
            <p:ph idx="1"/>
          </p:nvPr>
        </p:nvSpPr>
        <p:spPr/>
        <p:txBody>
          <a:bodyPr/>
          <a:lstStyle/>
          <a:p>
            <a:pPr lvl="0"/>
            <a:r>
              <a:rPr lang="el-GR" sz="2000" dirty="0" smtClean="0"/>
              <a:t>Δείξε για κάθε ενοικίαση τον κωδικό της και το χρονικό διάστημα της (από, εώς), εάν η αξία είναι πάνω από 200€.</a:t>
            </a:r>
            <a:endParaRPr lang="en-US" sz="2000" dirty="0" smtClean="0"/>
          </a:p>
          <a:p>
            <a:pPr lvl="0"/>
            <a:endParaRPr lang="en-US" sz="2000" dirty="0" smtClean="0"/>
          </a:p>
          <a:p>
            <a:pPr>
              <a:buNone/>
            </a:pPr>
            <a:r>
              <a:rPr lang="en-US" sz="2000" dirty="0" smtClean="0"/>
              <a:t>	</a:t>
            </a:r>
            <a:r>
              <a:rPr lang="en-US" sz="1800" b="1" dirty="0" smtClean="0">
                <a:latin typeface="Courier New" pitchFamily="49" charset="0"/>
                <a:cs typeface="Courier New" pitchFamily="49" charset="0"/>
              </a:rPr>
              <a:t>SELECT </a:t>
            </a:r>
            <a:r>
              <a:rPr lang="en-US" sz="1800" b="1" dirty="0" err="1" smtClean="0">
                <a:latin typeface="Courier New" pitchFamily="49" charset="0"/>
                <a:cs typeface="Courier New" pitchFamily="49" charset="0"/>
              </a:rPr>
              <a:t>rcode</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fromdate</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todate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FROM rental</a:t>
            </a:r>
          </a:p>
          <a:p>
            <a:pPr>
              <a:buNone/>
            </a:pPr>
            <a:r>
              <a:rPr lang="en-US" sz="1800" b="1" dirty="0" smtClean="0">
                <a:latin typeface="Courier New" pitchFamily="49" charset="0"/>
                <a:cs typeface="Courier New" pitchFamily="49" charset="0"/>
              </a:rPr>
              <a:t>	WHERE amount &gt; 200</a:t>
            </a: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21</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3948805"/>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#3</a:t>
            </a:r>
            <a:r>
              <a:rPr lang="en-US" dirty="0" smtClean="0"/>
              <a:t> </a:t>
            </a:r>
            <a:endParaRPr lang="en-US" dirty="0"/>
          </a:p>
        </p:txBody>
      </p:sp>
      <p:sp>
        <p:nvSpPr>
          <p:cNvPr id="3" name="Content Placeholder 2"/>
          <p:cNvSpPr>
            <a:spLocks noGrp="1"/>
          </p:cNvSpPr>
          <p:nvPr>
            <p:ph idx="1"/>
          </p:nvPr>
        </p:nvSpPr>
        <p:spPr/>
        <p:txBody>
          <a:bodyPr/>
          <a:lstStyle/>
          <a:p>
            <a:pPr lvl="0"/>
            <a:r>
              <a:rPr lang="el-GR" sz="2000" dirty="0" smtClean="0"/>
              <a:t>Για κάθε πελάτη, δείξε τον κωδικό του, το ονοματεπώνυμο του, το τηλέφωνο του και τους κωδικούς των ενοικιάσεων που έχει κάνει. </a:t>
            </a:r>
            <a:endParaRPr lang="en-US" sz="2000" dirty="0" smtClean="0"/>
          </a:p>
          <a:p>
            <a:endParaRPr lang="en-US" sz="800" dirty="0" smtClean="0"/>
          </a:p>
          <a:p>
            <a:pPr lvl="1">
              <a:buNone/>
            </a:pPr>
            <a:r>
              <a:rPr lang="en-US" sz="1800" b="1" dirty="0" smtClean="0">
                <a:latin typeface="Courier New" pitchFamily="49" charset="0"/>
                <a:cs typeface="Courier New" pitchFamily="49" charset="0"/>
              </a:rPr>
              <a:t>SELECT </a:t>
            </a:r>
            <a:r>
              <a:rPr lang="en-US" sz="1800" b="1" dirty="0" err="1" smtClean="0">
                <a:latin typeface="Courier New" pitchFamily="49" charset="0"/>
                <a:cs typeface="Courier New" pitchFamily="49" charset="0"/>
              </a:rPr>
              <a:t>customer.custcode</a:t>
            </a:r>
            <a:r>
              <a:rPr lang="en-US" sz="1800" b="1" dirty="0" smtClean="0">
                <a:latin typeface="Courier New" pitchFamily="49" charset="0"/>
                <a:cs typeface="Courier New" pitchFamily="49" charset="0"/>
              </a:rPr>
              <a:t>, name, phone, </a:t>
            </a:r>
            <a:r>
              <a:rPr lang="en-US" sz="1800" b="1" dirty="0" err="1" smtClean="0">
                <a:latin typeface="Courier New" pitchFamily="49" charset="0"/>
                <a:cs typeface="Courier New" pitchFamily="49" charset="0"/>
              </a:rPr>
              <a:t>rcode</a:t>
            </a:r>
            <a:endParaRPr lang="en-US" sz="1800" b="1" dirty="0" smtClean="0">
              <a:latin typeface="Courier New" pitchFamily="49" charset="0"/>
              <a:cs typeface="Courier New" pitchFamily="49" charset="0"/>
            </a:endParaRPr>
          </a:p>
          <a:p>
            <a:pPr lvl="1">
              <a:buNone/>
            </a:pPr>
            <a:r>
              <a:rPr lang="en-US" sz="1800" b="1" dirty="0" smtClean="0">
                <a:latin typeface="Courier New" pitchFamily="49" charset="0"/>
                <a:cs typeface="Courier New" pitchFamily="49" charset="0"/>
              </a:rPr>
              <a:t>FROM customer, rental</a:t>
            </a:r>
          </a:p>
          <a:p>
            <a:pPr lvl="1">
              <a:buNone/>
            </a:pPr>
            <a:r>
              <a:rPr lang="en-US" sz="1800" b="1" dirty="0" smtClean="0">
                <a:latin typeface="Courier New" pitchFamily="49" charset="0"/>
                <a:cs typeface="Courier New" pitchFamily="49" charset="0"/>
              </a:rPr>
              <a:t>WHERE </a:t>
            </a:r>
            <a:r>
              <a:rPr lang="en-US" sz="1800" b="1" dirty="0" err="1" smtClean="0">
                <a:latin typeface="Courier New" pitchFamily="49" charset="0"/>
                <a:cs typeface="Courier New" pitchFamily="49" charset="0"/>
              </a:rPr>
              <a:t>rental.custcode</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customer.custcode</a:t>
            </a:r>
            <a:endParaRPr lang="en-US" sz="1800" b="1" dirty="0" smtClean="0">
              <a:latin typeface="Courier New" pitchFamily="49" charset="0"/>
              <a:cs typeface="Courier New" pitchFamily="49" charset="0"/>
            </a:endParaRPr>
          </a:p>
          <a:p>
            <a:endParaRPr lang="en-US" sz="2000" dirty="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22</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4020813"/>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#4</a:t>
            </a:r>
            <a:r>
              <a:rPr lang="en-US" dirty="0" smtClean="0"/>
              <a:t> </a:t>
            </a:r>
            <a:endParaRPr lang="en-US" dirty="0"/>
          </a:p>
        </p:txBody>
      </p:sp>
      <p:sp>
        <p:nvSpPr>
          <p:cNvPr id="3" name="Content Placeholder 2"/>
          <p:cNvSpPr>
            <a:spLocks noGrp="1"/>
          </p:cNvSpPr>
          <p:nvPr>
            <p:ph idx="1"/>
          </p:nvPr>
        </p:nvSpPr>
        <p:spPr>
          <a:xfrm>
            <a:off x="347736" y="2204864"/>
            <a:ext cx="8040688" cy="4114800"/>
          </a:xfrm>
        </p:spPr>
        <p:txBody>
          <a:bodyPr/>
          <a:lstStyle/>
          <a:p>
            <a:pPr lvl="0"/>
            <a:r>
              <a:rPr lang="el-GR" sz="2000" dirty="0" smtClean="0"/>
              <a:t>Δείξε το ονοματεπώνυμο και </a:t>
            </a:r>
            <a:endParaRPr lang="en-US" sz="2000" dirty="0" smtClean="0"/>
          </a:p>
          <a:p>
            <a:pPr lvl="0">
              <a:buNone/>
            </a:pPr>
            <a:r>
              <a:rPr lang="en-US" sz="2000" dirty="0" smtClean="0"/>
              <a:t>	</a:t>
            </a:r>
            <a:r>
              <a:rPr lang="el-GR" sz="2000" dirty="0" smtClean="0"/>
              <a:t>τηλέφωνο των πελατών που </a:t>
            </a:r>
            <a:endParaRPr lang="en-US" sz="2000" dirty="0" smtClean="0"/>
          </a:p>
          <a:p>
            <a:pPr lvl="0">
              <a:buNone/>
            </a:pPr>
            <a:r>
              <a:rPr lang="en-US" sz="2000" dirty="0" smtClean="0"/>
              <a:t>	</a:t>
            </a:r>
            <a:r>
              <a:rPr lang="el-GR" sz="2000" dirty="0" smtClean="0"/>
              <a:t>είχαν στην κατοχή τους </a:t>
            </a:r>
            <a:endParaRPr lang="en-US" sz="2000" dirty="0" smtClean="0"/>
          </a:p>
          <a:p>
            <a:pPr lvl="0">
              <a:buNone/>
            </a:pPr>
            <a:r>
              <a:rPr lang="en-US" sz="2000" dirty="0" smtClean="0"/>
              <a:t>	</a:t>
            </a:r>
            <a:r>
              <a:rPr lang="el-GR" sz="2000" dirty="0" smtClean="0"/>
              <a:t>αυτοκίνητο την 23/9/201</a:t>
            </a:r>
            <a:r>
              <a:rPr lang="en-US" sz="2000" dirty="0" smtClean="0"/>
              <a:t>7</a:t>
            </a:r>
            <a:r>
              <a:rPr lang="el-GR" sz="2000" dirty="0" smtClean="0"/>
              <a:t> και προέρχονται από γεωγραφική </a:t>
            </a:r>
            <a:endParaRPr lang="en-US" sz="2000" dirty="0" smtClean="0"/>
          </a:p>
          <a:p>
            <a:pPr lvl="0">
              <a:buNone/>
            </a:pPr>
            <a:r>
              <a:rPr lang="en-US" sz="2000" dirty="0" smtClean="0"/>
              <a:t>	</a:t>
            </a:r>
            <a:r>
              <a:rPr lang="el-GR" sz="2000" dirty="0" smtClean="0"/>
              <a:t>περιοχή με κωδικό 10025.</a:t>
            </a:r>
            <a:endParaRPr lang="en-US" sz="2000" dirty="0" smtClean="0"/>
          </a:p>
          <a:p>
            <a:pPr lvl="0"/>
            <a:endParaRPr lang="en-US" sz="2000" dirty="0" smtClean="0"/>
          </a:p>
          <a:p>
            <a:pPr>
              <a:buNone/>
            </a:pPr>
            <a:r>
              <a:rPr lang="en-US" sz="1800" b="1" dirty="0" smtClean="0">
                <a:latin typeface="Courier New" pitchFamily="49" charset="0"/>
                <a:cs typeface="Courier New" pitchFamily="49" charset="0"/>
              </a:rPr>
              <a:t>	SELECT name, phone</a:t>
            </a:r>
          </a:p>
          <a:p>
            <a:pPr>
              <a:buNone/>
            </a:pPr>
            <a:r>
              <a:rPr lang="en-US" sz="1800" b="1" dirty="0" smtClean="0">
                <a:latin typeface="Courier New" pitchFamily="49" charset="0"/>
                <a:cs typeface="Courier New" pitchFamily="49" charset="0"/>
              </a:rPr>
              <a:t>	FROM customer, rental</a:t>
            </a:r>
          </a:p>
          <a:p>
            <a:pPr>
              <a:buNone/>
            </a:pPr>
            <a:r>
              <a:rPr lang="en-US" sz="1800" b="1" dirty="0" smtClean="0">
                <a:latin typeface="Courier New" pitchFamily="49" charset="0"/>
                <a:cs typeface="Courier New" pitchFamily="49" charset="0"/>
              </a:rPr>
              <a:t>	WHERE </a:t>
            </a:r>
            <a:r>
              <a:rPr lang="en-US" sz="1800" b="1" dirty="0" err="1" smtClean="0">
                <a:latin typeface="Courier New" pitchFamily="49" charset="0"/>
                <a:cs typeface="Courier New" pitchFamily="49" charset="0"/>
              </a:rPr>
              <a:t>rental.custcode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customer.custcode</a:t>
            </a:r>
            <a:r>
              <a:rPr lang="en-US" sz="1800" b="1" dirty="0" smtClean="0">
                <a:latin typeface="Courier New" pitchFamily="49" charset="0"/>
                <a:cs typeface="Courier New" pitchFamily="49" charset="0"/>
              </a:rPr>
              <a:t> AND </a:t>
            </a:r>
            <a:r>
              <a:rPr lang="en-US" sz="1800" b="1" dirty="0" err="1" smtClean="0">
                <a:latin typeface="Courier New" pitchFamily="49" charset="0"/>
                <a:cs typeface="Courier New" pitchFamily="49" charset="0"/>
              </a:rPr>
              <a:t>gcode</a:t>
            </a:r>
            <a:r>
              <a:rPr lang="en-US" sz="1800" b="1" dirty="0" smtClean="0">
                <a:latin typeface="Courier New" pitchFamily="49" charset="0"/>
                <a:cs typeface="Courier New" pitchFamily="49" charset="0"/>
              </a:rPr>
              <a:t>=10025</a:t>
            </a:r>
          </a:p>
          <a:p>
            <a:pPr>
              <a:buNone/>
            </a:pPr>
            <a:r>
              <a:rPr lang="en-US" sz="1800" b="1" dirty="0" smtClean="0">
                <a:latin typeface="Courier New" pitchFamily="49" charset="0"/>
                <a:cs typeface="Courier New" pitchFamily="49" charset="0"/>
              </a:rPr>
              <a:t>		AND </a:t>
            </a:r>
            <a:r>
              <a:rPr lang="en-US" sz="1800" b="1" dirty="0" err="1" smtClean="0">
                <a:latin typeface="Courier New" pitchFamily="49" charset="0"/>
                <a:cs typeface="Courier New" pitchFamily="49" charset="0"/>
              </a:rPr>
              <a:t>fromdate</a:t>
            </a:r>
            <a:r>
              <a:rPr lang="en-US" sz="1800" b="1" dirty="0" smtClean="0">
                <a:latin typeface="Courier New" pitchFamily="49" charset="0"/>
                <a:cs typeface="Courier New" pitchFamily="49" charset="0"/>
              </a:rPr>
              <a:t>&lt;='2017/9/23' AND </a:t>
            </a:r>
            <a:r>
              <a:rPr lang="en-US" sz="1800" b="1" dirty="0" err="1" smtClean="0">
                <a:latin typeface="Courier New" pitchFamily="49" charset="0"/>
                <a:cs typeface="Courier New" pitchFamily="49" charset="0"/>
              </a:rPr>
              <a:t>todate</a:t>
            </a:r>
            <a:r>
              <a:rPr lang="en-US" sz="1800" b="1" dirty="0" smtClean="0">
                <a:latin typeface="Courier New" pitchFamily="49" charset="0"/>
                <a:cs typeface="Courier New" pitchFamily="49" charset="0"/>
              </a:rPr>
              <a:t>&gt;='2017/9/23'</a:t>
            </a: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23</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#5</a:t>
            </a:r>
            <a:r>
              <a:rPr lang="en-US" dirty="0" smtClean="0"/>
              <a:t> </a:t>
            </a:r>
            <a:endParaRPr lang="en-US" dirty="0"/>
          </a:p>
        </p:txBody>
      </p:sp>
      <p:sp>
        <p:nvSpPr>
          <p:cNvPr id="3" name="Content Placeholder 2"/>
          <p:cNvSpPr>
            <a:spLocks noGrp="1"/>
          </p:cNvSpPr>
          <p:nvPr>
            <p:ph idx="1"/>
          </p:nvPr>
        </p:nvSpPr>
        <p:spPr/>
        <p:txBody>
          <a:bodyPr/>
          <a:lstStyle/>
          <a:p>
            <a:pPr lvl="0"/>
            <a:r>
              <a:rPr lang="el-GR" sz="2000" dirty="0" smtClean="0"/>
              <a:t>Μείωσε την αξία όλων των ενοικιάσεων κατά 5%.</a:t>
            </a:r>
            <a:endParaRPr lang="en-US" sz="2000" dirty="0" smtClean="0"/>
          </a:p>
          <a:p>
            <a:pPr lvl="0"/>
            <a:endParaRPr lang="en-US" sz="2000" dirty="0" smtClean="0"/>
          </a:p>
          <a:p>
            <a:pPr>
              <a:buNone/>
            </a:pPr>
            <a:r>
              <a:rPr lang="en-US" sz="1800" b="1" dirty="0" smtClean="0">
                <a:latin typeface="Courier New" pitchFamily="49" charset="0"/>
                <a:cs typeface="Courier New" pitchFamily="49" charset="0"/>
              </a:rPr>
              <a:t>	UPDATE rental</a:t>
            </a:r>
          </a:p>
          <a:p>
            <a:pPr>
              <a:buNone/>
            </a:pPr>
            <a:r>
              <a:rPr lang="en-US" sz="1800" b="1" dirty="0" smtClean="0">
                <a:latin typeface="Courier New" pitchFamily="49" charset="0"/>
                <a:cs typeface="Courier New" pitchFamily="49" charset="0"/>
              </a:rPr>
              <a:t>	SET amount = amount * 0.95</a:t>
            </a:r>
          </a:p>
          <a:p>
            <a:pPr lvl="0">
              <a:buNone/>
            </a:pPr>
            <a:endParaRPr lang="en-US" sz="2000" dirty="0" smtClean="0"/>
          </a:p>
          <a:p>
            <a:pPr lvl="0">
              <a:buNone/>
            </a:pPr>
            <a:endParaRPr lang="en-US" sz="2000" dirty="0" smtClean="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24</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139952" y="378904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#6</a:t>
            </a:r>
            <a:r>
              <a:rPr lang="en-US" dirty="0" smtClean="0"/>
              <a:t> </a:t>
            </a:r>
            <a:endParaRPr lang="en-US" dirty="0"/>
          </a:p>
        </p:txBody>
      </p:sp>
      <p:sp>
        <p:nvSpPr>
          <p:cNvPr id="3" name="Content Placeholder 2"/>
          <p:cNvSpPr>
            <a:spLocks noGrp="1"/>
          </p:cNvSpPr>
          <p:nvPr>
            <p:ph idx="1"/>
          </p:nvPr>
        </p:nvSpPr>
        <p:spPr>
          <a:xfrm>
            <a:off x="323528" y="2122512"/>
            <a:ext cx="8040688" cy="4114800"/>
          </a:xfrm>
        </p:spPr>
        <p:txBody>
          <a:bodyPr/>
          <a:lstStyle/>
          <a:p>
            <a:pPr lvl="0"/>
            <a:r>
              <a:rPr lang="el-GR" sz="2000" dirty="0" smtClean="0"/>
              <a:t>Δείξε για κάθε μήνα του 201</a:t>
            </a:r>
            <a:r>
              <a:rPr lang="en-US" sz="2000" dirty="0" smtClean="0"/>
              <a:t>6</a:t>
            </a:r>
            <a:r>
              <a:rPr lang="el-GR" sz="2000" dirty="0" smtClean="0"/>
              <a:t> </a:t>
            </a:r>
            <a:endParaRPr lang="en-US" sz="2000" dirty="0" smtClean="0"/>
          </a:p>
          <a:p>
            <a:pPr lvl="0">
              <a:buNone/>
            </a:pPr>
            <a:r>
              <a:rPr lang="en-US" sz="2000" dirty="0" smtClean="0"/>
              <a:t>	</a:t>
            </a:r>
            <a:r>
              <a:rPr lang="el-GR" sz="2000" dirty="0" smtClean="0"/>
              <a:t>το σύνολο και το μέσο όρο των</a:t>
            </a:r>
            <a:endParaRPr lang="en-US" sz="2000" dirty="0" smtClean="0"/>
          </a:p>
          <a:p>
            <a:pPr lvl="0">
              <a:buNone/>
            </a:pPr>
            <a:r>
              <a:rPr lang="en-US" sz="2000" dirty="0" smtClean="0"/>
              <a:t>	</a:t>
            </a:r>
            <a:r>
              <a:rPr lang="el-GR" sz="2000" dirty="0" smtClean="0"/>
              <a:t>πληρωμών που έχουν γίνει.</a:t>
            </a:r>
            <a:endParaRPr lang="en-US" sz="2000" dirty="0" smtClean="0"/>
          </a:p>
          <a:p>
            <a:pPr lvl="0"/>
            <a:endParaRPr lang="en-US" sz="2000" dirty="0" smtClean="0"/>
          </a:p>
          <a:p>
            <a:pPr>
              <a:buNone/>
            </a:pPr>
            <a:r>
              <a:rPr lang="en-US" sz="1800" b="1" dirty="0" smtClean="0">
                <a:latin typeface="Courier New" pitchFamily="49" charset="0"/>
                <a:cs typeface="Courier New" pitchFamily="49" charset="0"/>
              </a:rPr>
              <a:t>	SELECT DATEPART(month, </a:t>
            </a:r>
            <a:r>
              <a:rPr lang="en-US" sz="1800" b="1" dirty="0" err="1" smtClean="0">
                <a:latin typeface="Courier New" pitchFamily="49" charset="0"/>
                <a:cs typeface="Courier New" pitchFamily="49" charset="0"/>
              </a:rPr>
              <a:t>payDate</a:t>
            </a:r>
            <a:r>
              <a:rPr lang="en-US" sz="1800" b="1" dirty="0" smtClean="0">
                <a:latin typeface="Courier New" pitchFamily="49" charset="0"/>
                <a:cs typeface="Courier New" pitchFamily="49" charset="0"/>
              </a:rPr>
              <a:t>) as month, </a:t>
            </a:r>
          </a:p>
          <a:p>
            <a:pPr>
              <a:buNone/>
            </a:pPr>
            <a:r>
              <a:rPr lang="en-US" sz="1800" b="1" dirty="0" smtClean="0">
                <a:latin typeface="Courier New" pitchFamily="49" charset="0"/>
                <a:cs typeface="Courier New" pitchFamily="49" charset="0"/>
              </a:rPr>
              <a:t>		   SUM(amount) as </a:t>
            </a:r>
            <a:r>
              <a:rPr lang="en-US" sz="1800" b="1" dirty="0" err="1" smtClean="0">
                <a:latin typeface="Courier New" pitchFamily="49" charset="0"/>
                <a:cs typeface="Courier New" pitchFamily="49" charset="0"/>
              </a:rPr>
              <a:t>sumAmount</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AVG(amount) as </a:t>
            </a:r>
            <a:r>
              <a:rPr lang="en-US" sz="1800" b="1" dirty="0" err="1" smtClean="0">
                <a:latin typeface="Courier New" pitchFamily="49" charset="0"/>
                <a:cs typeface="Courier New" pitchFamily="49" charset="0"/>
              </a:rPr>
              <a:t>avgAmount</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FROM payment</a:t>
            </a:r>
          </a:p>
          <a:p>
            <a:pPr>
              <a:buNone/>
            </a:pPr>
            <a:r>
              <a:rPr lang="en-US" sz="1800" b="1" dirty="0" smtClean="0">
                <a:latin typeface="Courier New" pitchFamily="49" charset="0"/>
                <a:cs typeface="Courier New" pitchFamily="49" charset="0"/>
              </a:rPr>
              <a:t>	WHERE DATEPART(year, </a:t>
            </a:r>
            <a:r>
              <a:rPr lang="en-US" sz="1800" b="1" dirty="0" err="1" smtClean="0">
                <a:latin typeface="Courier New" pitchFamily="49" charset="0"/>
                <a:cs typeface="Courier New" pitchFamily="49" charset="0"/>
              </a:rPr>
              <a:t>payDate</a:t>
            </a:r>
            <a:r>
              <a:rPr lang="en-US" sz="1800" b="1" dirty="0" smtClean="0">
                <a:latin typeface="Courier New" pitchFamily="49" charset="0"/>
                <a:cs typeface="Courier New" pitchFamily="49" charset="0"/>
              </a:rPr>
              <a:t>) = 2016</a:t>
            </a:r>
          </a:p>
          <a:p>
            <a:pPr>
              <a:buNone/>
            </a:pPr>
            <a:r>
              <a:rPr lang="en-US" sz="1800" b="1" dirty="0" smtClean="0">
                <a:latin typeface="Courier New" pitchFamily="49" charset="0"/>
                <a:cs typeface="Courier New" pitchFamily="49" charset="0"/>
              </a:rPr>
              <a:t>	GROUP BY DATEPART(month, </a:t>
            </a:r>
            <a:r>
              <a:rPr lang="en-US" sz="1800" b="1" dirty="0" err="1" smtClean="0">
                <a:latin typeface="Courier New" pitchFamily="49" charset="0"/>
                <a:cs typeface="Courier New" pitchFamily="49" charset="0"/>
              </a:rPr>
              <a:t>payDate</a:t>
            </a:r>
            <a:r>
              <a:rPr lang="en-US" sz="1800" b="1" dirty="0" smtClean="0">
                <a:latin typeface="Courier New" pitchFamily="49" charset="0"/>
                <a:cs typeface="Courier New" pitchFamily="49" charset="0"/>
              </a:rPr>
              <a:t>)</a:t>
            </a:r>
          </a:p>
          <a:p>
            <a:pPr lvl="0"/>
            <a:endParaRPr lang="en-US" sz="2000" dirty="0" smtClean="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25</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#7</a:t>
            </a:r>
            <a:r>
              <a:rPr lang="en-US" dirty="0" smtClean="0"/>
              <a:t> </a:t>
            </a:r>
            <a:endParaRPr lang="en-US" dirty="0"/>
          </a:p>
        </p:txBody>
      </p:sp>
      <p:sp>
        <p:nvSpPr>
          <p:cNvPr id="3" name="Content Placeholder 2"/>
          <p:cNvSpPr>
            <a:spLocks noGrp="1"/>
          </p:cNvSpPr>
          <p:nvPr>
            <p:ph idx="1"/>
          </p:nvPr>
        </p:nvSpPr>
        <p:spPr>
          <a:xfrm>
            <a:off x="755576" y="2132856"/>
            <a:ext cx="8040688" cy="4114800"/>
          </a:xfrm>
        </p:spPr>
        <p:txBody>
          <a:bodyPr/>
          <a:lstStyle/>
          <a:p>
            <a:pPr lvl="0"/>
            <a:r>
              <a:rPr lang="el-GR" sz="2000" dirty="0" smtClean="0"/>
              <a:t>Δείξε τη συνολική αξία </a:t>
            </a:r>
          </a:p>
          <a:p>
            <a:pPr lvl="0">
              <a:buNone/>
            </a:pPr>
            <a:r>
              <a:rPr lang="el-GR" sz="2000" dirty="0" smtClean="0"/>
              <a:t>	των ενοικιάσεων ανά </a:t>
            </a:r>
          </a:p>
          <a:p>
            <a:pPr lvl="0">
              <a:buNone/>
            </a:pPr>
            <a:r>
              <a:rPr lang="el-GR" sz="2000" dirty="0" smtClean="0"/>
              <a:t>	κατηγορία αυτοκινήτου και</a:t>
            </a:r>
          </a:p>
          <a:p>
            <a:pPr lvl="0">
              <a:buNone/>
            </a:pPr>
            <a:r>
              <a:rPr lang="el-GR" sz="2000" dirty="0" smtClean="0"/>
              <a:t> 	γεωγραφικό διαμέρισμα πελάτη.</a:t>
            </a:r>
            <a:endParaRPr lang="en-US" sz="2000" dirty="0" smtClean="0"/>
          </a:p>
          <a:p>
            <a:pPr lvl="0">
              <a:buNone/>
            </a:pPr>
            <a:endParaRPr lang="en-US" sz="2000" dirty="0" smtClean="0"/>
          </a:p>
          <a:p>
            <a:pPr>
              <a:buNone/>
            </a:pPr>
            <a:r>
              <a:rPr lang="en-US" sz="1800" b="1" dirty="0" smtClean="0">
                <a:latin typeface="Courier New" pitchFamily="49" charset="0"/>
                <a:cs typeface="Courier New" pitchFamily="49" charset="0"/>
              </a:rPr>
              <a:t>	SELECT </a:t>
            </a:r>
            <a:r>
              <a:rPr lang="en-US" sz="1800" b="1" dirty="0" err="1" smtClean="0">
                <a:latin typeface="Courier New" pitchFamily="49" charset="0"/>
                <a:cs typeface="Courier New" pitchFamily="49" charset="0"/>
              </a:rPr>
              <a:t>c.ccode</a:t>
            </a:r>
            <a:r>
              <a:rPr lang="en-US" sz="1800" b="1" dirty="0" smtClean="0">
                <a:latin typeface="Courier New" pitchFamily="49" charset="0"/>
                <a:cs typeface="Courier New" pitchFamily="49" charset="0"/>
              </a:rPr>
              <a:t> as </a:t>
            </a:r>
            <a:r>
              <a:rPr lang="en-US" sz="1800" b="1" dirty="0" err="1" smtClean="0">
                <a:latin typeface="Courier New" pitchFamily="49" charset="0"/>
                <a:cs typeface="Courier New" pitchFamily="49" charset="0"/>
              </a:rPr>
              <a:t>categ</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u.gcode</a:t>
            </a:r>
            <a:r>
              <a:rPr lang="en-US" sz="1800" b="1" dirty="0" smtClean="0">
                <a:latin typeface="Courier New" pitchFamily="49" charset="0"/>
                <a:cs typeface="Courier New" pitchFamily="49" charset="0"/>
              </a:rPr>
              <a:t> as area, </a:t>
            </a:r>
          </a:p>
          <a:p>
            <a:pPr>
              <a:buNone/>
            </a:pPr>
            <a:r>
              <a:rPr lang="en-US" sz="1800" b="1" dirty="0" smtClean="0">
                <a:latin typeface="Courier New" pitchFamily="49" charset="0"/>
                <a:cs typeface="Courier New" pitchFamily="49" charset="0"/>
              </a:rPr>
              <a:t>		   sum(amount) as </a:t>
            </a:r>
            <a:r>
              <a:rPr lang="en-US" sz="1800" b="1" dirty="0" err="1" smtClean="0">
                <a:latin typeface="Courier New" pitchFamily="49" charset="0"/>
                <a:cs typeface="Courier New" pitchFamily="49" charset="0"/>
              </a:rPr>
              <a:t>sumAmount</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FROM rental as r, car as c, customer as u</a:t>
            </a:r>
          </a:p>
          <a:p>
            <a:pPr>
              <a:buNone/>
            </a:pPr>
            <a:r>
              <a:rPr lang="en-US" sz="1800" b="1" dirty="0" smtClean="0">
                <a:latin typeface="Courier New" pitchFamily="49" charset="0"/>
                <a:cs typeface="Courier New" pitchFamily="49" charset="0"/>
              </a:rPr>
              <a:t>	WHERE r.VIN=c.VIN AND </a:t>
            </a:r>
            <a:r>
              <a:rPr lang="en-US" sz="1800" b="1" dirty="0" err="1" smtClean="0">
                <a:latin typeface="Courier New" pitchFamily="49" charset="0"/>
                <a:cs typeface="Courier New" pitchFamily="49" charset="0"/>
              </a:rPr>
              <a:t>r.custcode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u.custcode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GROUP BY </a:t>
            </a:r>
            <a:r>
              <a:rPr lang="en-US" sz="1800" b="1" dirty="0" err="1" smtClean="0">
                <a:latin typeface="Courier New" pitchFamily="49" charset="0"/>
                <a:cs typeface="Courier New" pitchFamily="49" charset="0"/>
              </a:rPr>
              <a:t>c.ccode</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u.gcode</a:t>
            </a:r>
            <a:endParaRPr lang="en-US" sz="1800" b="1" dirty="0" smtClean="0">
              <a:latin typeface="Courier New" pitchFamily="49" charset="0"/>
              <a:cs typeface="Courier New" pitchFamily="49" charset="0"/>
            </a:endParaRPr>
          </a:p>
          <a:p>
            <a:pPr lvl="0">
              <a:buNone/>
            </a:pPr>
            <a:endParaRPr lang="en-US" sz="2000" dirty="0" smtClean="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26</a:t>
            </a:fld>
            <a:endParaRPr lang="en-GB"/>
          </a:p>
        </p:txBody>
      </p:sp>
      <p:pic>
        <p:nvPicPr>
          <p:cNvPr id="7"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#8</a:t>
            </a:r>
            <a:r>
              <a:rPr lang="en-US" dirty="0" smtClean="0"/>
              <a:t> </a:t>
            </a:r>
            <a:endParaRPr lang="en-US" dirty="0"/>
          </a:p>
        </p:txBody>
      </p:sp>
      <p:sp>
        <p:nvSpPr>
          <p:cNvPr id="3" name="Content Placeholder 2"/>
          <p:cNvSpPr>
            <a:spLocks noGrp="1"/>
          </p:cNvSpPr>
          <p:nvPr>
            <p:ph idx="1"/>
          </p:nvPr>
        </p:nvSpPr>
        <p:spPr>
          <a:xfrm>
            <a:off x="467544" y="2194520"/>
            <a:ext cx="8040688" cy="4114800"/>
          </a:xfrm>
        </p:spPr>
        <p:txBody>
          <a:bodyPr/>
          <a:lstStyle/>
          <a:p>
            <a:pPr lvl="0"/>
            <a:r>
              <a:rPr lang="el-GR" sz="2000" dirty="0" smtClean="0"/>
              <a:t>Δείξε τους κωδικούς των </a:t>
            </a:r>
          </a:p>
          <a:p>
            <a:pPr lvl="0">
              <a:buNone/>
            </a:pPr>
            <a:r>
              <a:rPr lang="el-GR" sz="2000" dirty="0" smtClean="0"/>
              <a:t>	πελατών που έχουν για το </a:t>
            </a:r>
          </a:p>
          <a:p>
            <a:pPr lvl="0">
              <a:buNone/>
            </a:pPr>
            <a:r>
              <a:rPr lang="el-GR" sz="2000" dirty="0" smtClean="0"/>
              <a:t>	μήνα Ιούνιο 201</a:t>
            </a:r>
            <a:r>
              <a:rPr lang="en-US" sz="2000" dirty="0" smtClean="0"/>
              <a:t>8</a:t>
            </a:r>
            <a:r>
              <a:rPr lang="el-GR" sz="2000" dirty="0" smtClean="0"/>
              <a:t> πάνω από </a:t>
            </a:r>
          </a:p>
          <a:p>
            <a:pPr lvl="0">
              <a:buNone/>
            </a:pPr>
            <a:r>
              <a:rPr lang="el-GR" sz="2000" dirty="0" smtClean="0"/>
              <a:t>	4 ενοικιάσεις και η μέση αξία ενοικίασης ήταν πάνω από 150 €. </a:t>
            </a:r>
          </a:p>
          <a:p>
            <a:pPr lvl="0"/>
            <a:endParaRPr lang="el-GR" sz="2000" dirty="0" smtClean="0"/>
          </a:p>
          <a:p>
            <a:pPr>
              <a:buNone/>
            </a:pPr>
            <a:r>
              <a:rPr lang="en-US" sz="1800" b="1" dirty="0" smtClean="0">
                <a:latin typeface="Courier New" pitchFamily="49" charset="0"/>
                <a:cs typeface="Courier New" pitchFamily="49" charset="0"/>
              </a:rPr>
              <a:t>	SELECT </a:t>
            </a:r>
            <a:r>
              <a:rPr lang="en-US" sz="1800" b="1" dirty="0" err="1" smtClean="0">
                <a:latin typeface="Courier New" pitchFamily="49" charset="0"/>
                <a:cs typeface="Courier New" pitchFamily="49" charset="0"/>
              </a:rPr>
              <a:t>c.custcode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FROM rental as r, customer as c</a:t>
            </a:r>
          </a:p>
          <a:p>
            <a:pPr>
              <a:buNone/>
            </a:pPr>
            <a:r>
              <a:rPr lang="en-US" sz="1800" b="1" dirty="0" smtClean="0">
                <a:latin typeface="Courier New" pitchFamily="49" charset="0"/>
                <a:cs typeface="Courier New" pitchFamily="49" charset="0"/>
              </a:rPr>
              <a:t>	WHERE </a:t>
            </a:r>
            <a:r>
              <a:rPr lang="en-US" sz="1800" b="1" dirty="0" err="1" smtClean="0">
                <a:latin typeface="Courier New" pitchFamily="49" charset="0"/>
                <a:cs typeface="Courier New" pitchFamily="49" charset="0"/>
              </a:rPr>
              <a:t>r.custcode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c.custcode</a:t>
            </a:r>
            <a:r>
              <a:rPr lang="en-US" sz="1800" b="1" dirty="0" smtClean="0">
                <a:latin typeface="Courier New" pitchFamily="49" charset="0"/>
                <a:cs typeface="Courier New" pitchFamily="49" charset="0"/>
              </a:rPr>
              <a:t> AND </a:t>
            </a:r>
          </a:p>
          <a:p>
            <a:pPr>
              <a:buNone/>
            </a:pPr>
            <a:r>
              <a:rPr lang="en-US" sz="1800" b="1" dirty="0" smtClean="0">
                <a:latin typeface="Courier New" pitchFamily="49" charset="0"/>
                <a:cs typeface="Courier New" pitchFamily="49" charset="0"/>
              </a:rPr>
              <a:t>		  DATEPART(month, </a:t>
            </a:r>
            <a:r>
              <a:rPr lang="en-US" sz="1800" b="1" dirty="0" err="1" smtClean="0">
                <a:latin typeface="Courier New" pitchFamily="49" charset="0"/>
                <a:cs typeface="Courier New" pitchFamily="49" charset="0"/>
              </a:rPr>
              <a:t>fromdate</a:t>
            </a:r>
            <a:r>
              <a:rPr lang="en-US" sz="1800" b="1" dirty="0" smtClean="0">
                <a:latin typeface="Courier New" pitchFamily="49" charset="0"/>
                <a:cs typeface="Courier New" pitchFamily="49" charset="0"/>
              </a:rPr>
              <a:t>)=6 AND </a:t>
            </a:r>
          </a:p>
          <a:p>
            <a:pPr>
              <a:buNone/>
            </a:pPr>
            <a:r>
              <a:rPr lang="en-US" sz="1800" b="1" dirty="0" smtClean="0">
                <a:latin typeface="Courier New" pitchFamily="49" charset="0"/>
                <a:cs typeface="Courier New" pitchFamily="49" charset="0"/>
              </a:rPr>
              <a:t>		  DATEPART(year, </a:t>
            </a:r>
            <a:r>
              <a:rPr lang="en-US" sz="1800" b="1" dirty="0" err="1" smtClean="0">
                <a:latin typeface="Courier New" pitchFamily="49" charset="0"/>
                <a:cs typeface="Courier New" pitchFamily="49" charset="0"/>
              </a:rPr>
              <a:t>fromdate</a:t>
            </a:r>
            <a:r>
              <a:rPr lang="en-US" sz="1800" b="1" dirty="0" smtClean="0">
                <a:latin typeface="Courier New" pitchFamily="49" charset="0"/>
                <a:cs typeface="Courier New" pitchFamily="49" charset="0"/>
              </a:rPr>
              <a:t>)=2018</a:t>
            </a:r>
          </a:p>
          <a:p>
            <a:pPr>
              <a:buNone/>
            </a:pPr>
            <a:r>
              <a:rPr lang="en-US" sz="1800" b="1" dirty="0" smtClean="0">
                <a:latin typeface="Courier New" pitchFamily="49" charset="0"/>
                <a:cs typeface="Courier New" pitchFamily="49" charset="0"/>
              </a:rPr>
              <a:t>	GROUP BY </a:t>
            </a:r>
            <a:r>
              <a:rPr lang="en-US" sz="1800" b="1" dirty="0" err="1" smtClean="0">
                <a:latin typeface="Courier New" pitchFamily="49" charset="0"/>
                <a:cs typeface="Courier New" pitchFamily="49" charset="0"/>
              </a:rPr>
              <a:t>c.custcode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HAVING AVG(amount) &gt; 150 AND count(*) &gt; 4</a:t>
            </a: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27</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#9</a:t>
            </a:r>
            <a:r>
              <a:rPr lang="en-US" dirty="0" smtClean="0"/>
              <a:t> </a:t>
            </a:r>
            <a:endParaRPr lang="en-US" dirty="0"/>
          </a:p>
        </p:txBody>
      </p:sp>
      <p:sp>
        <p:nvSpPr>
          <p:cNvPr id="3" name="Content Placeholder 2"/>
          <p:cNvSpPr>
            <a:spLocks noGrp="1"/>
          </p:cNvSpPr>
          <p:nvPr>
            <p:ph idx="1"/>
          </p:nvPr>
        </p:nvSpPr>
        <p:spPr>
          <a:xfrm>
            <a:off x="107504" y="2338536"/>
            <a:ext cx="8040688" cy="4114800"/>
          </a:xfrm>
        </p:spPr>
        <p:txBody>
          <a:bodyPr>
            <a:normAutofit lnSpcReduction="10000"/>
          </a:bodyPr>
          <a:lstStyle/>
          <a:p>
            <a:pPr lvl="0"/>
            <a:r>
              <a:rPr lang="el-GR" sz="2000" i="1" dirty="0" smtClean="0"/>
              <a:t>Χρησιμοποιώντας εμφωλευμένα </a:t>
            </a:r>
            <a:endParaRPr lang="en-US" sz="2000" i="1" dirty="0" smtClean="0"/>
          </a:p>
          <a:p>
            <a:pPr lvl="0">
              <a:buNone/>
            </a:pPr>
            <a:r>
              <a:rPr lang="en-US" sz="2000" i="1" dirty="0" smtClean="0"/>
              <a:t>	</a:t>
            </a:r>
            <a:r>
              <a:rPr lang="el-GR" sz="2000" i="1" dirty="0" smtClean="0"/>
              <a:t>υποερωτήματα</a:t>
            </a:r>
            <a:r>
              <a:rPr lang="el-GR" sz="2000" dirty="0" smtClean="0"/>
              <a:t>, δείξτε τον κωδικό</a:t>
            </a:r>
            <a:endParaRPr lang="en-US" sz="2000" dirty="0" smtClean="0"/>
          </a:p>
          <a:p>
            <a:pPr lvl="0">
              <a:buNone/>
            </a:pPr>
            <a:r>
              <a:rPr lang="en-US" sz="2000" dirty="0" smtClean="0"/>
              <a:t>	</a:t>
            </a:r>
            <a:r>
              <a:rPr lang="el-GR" sz="2000" dirty="0" smtClean="0"/>
              <a:t>και το ονοματεπώνυμο των </a:t>
            </a:r>
            <a:endParaRPr lang="en-US" sz="2000" dirty="0" smtClean="0"/>
          </a:p>
          <a:p>
            <a:pPr lvl="0">
              <a:buNone/>
            </a:pPr>
            <a:r>
              <a:rPr lang="en-US" sz="2000" dirty="0" smtClean="0"/>
              <a:t>	</a:t>
            </a:r>
            <a:r>
              <a:rPr lang="el-GR" sz="2000" dirty="0" smtClean="0"/>
              <a:t>πελατών που έχουν κάνει συνολικές πληρωμές τον Απρίλιο του</a:t>
            </a:r>
            <a:endParaRPr lang="en-US" sz="2000" dirty="0" smtClean="0"/>
          </a:p>
          <a:p>
            <a:pPr lvl="0">
              <a:buNone/>
            </a:pPr>
            <a:r>
              <a:rPr lang="en-US" sz="2000" dirty="0" smtClean="0"/>
              <a:t>	</a:t>
            </a:r>
            <a:r>
              <a:rPr lang="el-GR" sz="2000" dirty="0" smtClean="0"/>
              <a:t>201</a:t>
            </a:r>
            <a:r>
              <a:rPr lang="en-US" sz="2000" dirty="0" smtClean="0"/>
              <a:t>6</a:t>
            </a:r>
            <a:r>
              <a:rPr lang="el-GR" sz="2000" dirty="0" smtClean="0"/>
              <a:t> πάνω από 1500€.</a:t>
            </a:r>
            <a:endParaRPr lang="en-US" sz="2000" dirty="0" smtClean="0"/>
          </a:p>
          <a:p>
            <a:pPr lvl="0"/>
            <a:endParaRPr lang="en-US" sz="800" dirty="0" smtClean="0"/>
          </a:p>
          <a:p>
            <a:pPr>
              <a:buNone/>
            </a:pPr>
            <a:r>
              <a:rPr lang="en-US" sz="1600" b="1" dirty="0" smtClean="0">
                <a:latin typeface="Courier New" pitchFamily="49" charset="0"/>
                <a:cs typeface="Courier New" pitchFamily="49" charset="0"/>
              </a:rPr>
              <a:t>	SELECT </a:t>
            </a:r>
            <a:r>
              <a:rPr lang="en-US" sz="1600" b="1" dirty="0" err="1" smtClean="0">
                <a:latin typeface="Courier New" pitchFamily="49" charset="0"/>
                <a:cs typeface="Courier New" pitchFamily="49" charset="0"/>
              </a:rPr>
              <a:t>custcode</a:t>
            </a:r>
            <a:r>
              <a:rPr lang="en-US" sz="1600" b="1" dirty="0" smtClean="0">
                <a:latin typeface="Courier New" pitchFamily="49" charset="0"/>
                <a:cs typeface="Courier New" pitchFamily="49" charset="0"/>
              </a:rPr>
              <a:t>, name</a:t>
            </a:r>
          </a:p>
          <a:p>
            <a:pPr>
              <a:buNone/>
            </a:pPr>
            <a:r>
              <a:rPr lang="en-US" sz="1600" b="1" dirty="0" smtClean="0">
                <a:latin typeface="Courier New" pitchFamily="49" charset="0"/>
                <a:cs typeface="Courier New" pitchFamily="49" charset="0"/>
              </a:rPr>
              <a:t>	FROM customer c</a:t>
            </a:r>
          </a:p>
          <a:p>
            <a:pPr>
              <a:buNone/>
            </a:pPr>
            <a:r>
              <a:rPr lang="en-US" sz="1600" b="1" dirty="0" smtClean="0">
                <a:latin typeface="Courier New" pitchFamily="49" charset="0"/>
                <a:cs typeface="Courier New" pitchFamily="49" charset="0"/>
              </a:rPr>
              <a:t>	WHERE 1500 &lt; all (SELECT sum(</a:t>
            </a:r>
            <a:r>
              <a:rPr lang="en-US" sz="1600" b="1" dirty="0" err="1" smtClean="0">
                <a:latin typeface="Courier New" pitchFamily="49" charset="0"/>
                <a:cs typeface="Courier New" pitchFamily="49" charset="0"/>
              </a:rPr>
              <a:t>p.amount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FROM payment as p, rental as r</a:t>
            </a:r>
          </a:p>
          <a:p>
            <a:pPr>
              <a:buNone/>
            </a:pPr>
            <a:r>
              <a:rPr lang="en-US" sz="1600" b="1" dirty="0" smtClean="0">
                <a:latin typeface="Courier New" pitchFamily="49" charset="0"/>
                <a:cs typeface="Courier New" pitchFamily="49" charset="0"/>
              </a:rPr>
              <a:t>			      WHERE </a:t>
            </a:r>
            <a:r>
              <a:rPr lang="en-US" sz="1600" b="1" dirty="0" err="1" smtClean="0">
                <a:latin typeface="Courier New" pitchFamily="49" charset="0"/>
                <a:cs typeface="Courier New" pitchFamily="49" charset="0"/>
              </a:rPr>
              <a:t>p.rcode</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r.rcode</a:t>
            </a:r>
            <a:r>
              <a:rPr lang="en-US" sz="1600" b="1" dirty="0" smtClean="0">
                <a:latin typeface="Courier New" pitchFamily="49" charset="0"/>
                <a:cs typeface="Courier New" pitchFamily="49" charset="0"/>
              </a:rPr>
              <a:t> AND</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r.custcode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c.custcode</a:t>
            </a:r>
            <a:r>
              <a:rPr lang="en-US" sz="1600" b="1" dirty="0" smtClean="0">
                <a:latin typeface="Courier New" pitchFamily="49" charset="0"/>
                <a:cs typeface="Courier New" pitchFamily="49" charset="0"/>
              </a:rPr>
              <a:t> AND</a:t>
            </a:r>
          </a:p>
          <a:p>
            <a:pPr>
              <a:buNone/>
            </a:pPr>
            <a:r>
              <a:rPr lang="en-US" sz="1600" b="1" dirty="0" smtClean="0">
                <a:latin typeface="Courier New" pitchFamily="49" charset="0"/>
                <a:cs typeface="Courier New" pitchFamily="49" charset="0"/>
              </a:rPr>
              <a:t> 				    DATEPART(month, </a:t>
            </a:r>
            <a:r>
              <a:rPr lang="en-US" sz="1600" b="1" dirty="0" err="1" smtClean="0">
                <a:latin typeface="Courier New" pitchFamily="49" charset="0"/>
                <a:cs typeface="Courier New" pitchFamily="49" charset="0"/>
              </a:rPr>
              <a:t>p.payDate</a:t>
            </a:r>
            <a:r>
              <a:rPr lang="en-US" sz="1600" b="1" dirty="0" smtClean="0">
                <a:latin typeface="Courier New" pitchFamily="49" charset="0"/>
                <a:cs typeface="Courier New" pitchFamily="49" charset="0"/>
              </a:rPr>
              <a:t>)=4 AND</a:t>
            </a:r>
          </a:p>
          <a:p>
            <a:pPr>
              <a:buNone/>
            </a:pPr>
            <a:r>
              <a:rPr lang="en-US" sz="1600" b="1" dirty="0" smtClean="0">
                <a:latin typeface="Courier New" pitchFamily="49" charset="0"/>
                <a:cs typeface="Courier New" pitchFamily="49" charset="0"/>
              </a:rPr>
              <a:t>				    DATEPART(year, </a:t>
            </a:r>
            <a:r>
              <a:rPr lang="en-US" sz="1600" b="1" dirty="0" err="1" smtClean="0">
                <a:latin typeface="Courier New" pitchFamily="49" charset="0"/>
                <a:cs typeface="Courier New" pitchFamily="49" charset="0"/>
              </a:rPr>
              <a:t>p.payDate</a:t>
            </a:r>
            <a:r>
              <a:rPr lang="en-US" sz="1600" b="1" dirty="0" smtClean="0">
                <a:latin typeface="Courier New" pitchFamily="49" charset="0"/>
                <a:cs typeface="Courier New" pitchFamily="49" charset="0"/>
              </a:rPr>
              <a:t>)=2016)</a:t>
            </a:r>
          </a:p>
          <a:p>
            <a:pPr lvl="0">
              <a:buNone/>
            </a:pPr>
            <a:endParaRPr lang="en-US" sz="1600" b="1" dirty="0" smtClean="0">
              <a:latin typeface="Courier New" pitchFamily="49" charset="0"/>
              <a:cs typeface="Courier New" pitchFamily="49" charset="0"/>
            </a:endParaRPr>
          </a:p>
          <a:p>
            <a:pPr lvl="0"/>
            <a:endParaRPr lang="en-US" sz="2000" dirty="0" smtClean="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28</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#10</a:t>
            </a:r>
            <a:r>
              <a:rPr lang="en-US" dirty="0" smtClean="0"/>
              <a:t> </a:t>
            </a:r>
            <a:endParaRPr lang="en-US" dirty="0"/>
          </a:p>
        </p:txBody>
      </p:sp>
      <p:sp>
        <p:nvSpPr>
          <p:cNvPr id="3" name="Content Placeholder 2"/>
          <p:cNvSpPr>
            <a:spLocks noGrp="1"/>
          </p:cNvSpPr>
          <p:nvPr>
            <p:ph idx="1"/>
          </p:nvPr>
        </p:nvSpPr>
        <p:spPr>
          <a:xfrm>
            <a:off x="539552" y="2204864"/>
            <a:ext cx="8136904" cy="4114800"/>
          </a:xfrm>
        </p:spPr>
        <p:txBody>
          <a:bodyPr/>
          <a:lstStyle/>
          <a:p>
            <a:pPr lvl="0"/>
            <a:r>
              <a:rPr lang="el-GR" sz="2000" dirty="0" smtClean="0"/>
              <a:t>Για κάθε κατηγορία αυτοκινή</a:t>
            </a:r>
            <a:r>
              <a:rPr lang="en-US" sz="2000" dirty="0" smtClean="0"/>
              <a:t>-</a:t>
            </a:r>
          </a:p>
          <a:p>
            <a:pPr lvl="0">
              <a:buNone/>
            </a:pPr>
            <a:r>
              <a:rPr lang="en-US" sz="2000" dirty="0" smtClean="0"/>
              <a:t>	</a:t>
            </a:r>
            <a:r>
              <a:rPr lang="el-GR" sz="2000" dirty="0" smtClean="0"/>
              <a:t>των, δείξε τη συνολική αξία </a:t>
            </a:r>
            <a:endParaRPr lang="en-US" sz="2000" dirty="0" smtClean="0"/>
          </a:p>
          <a:p>
            <a:pPr lvl="0">
              <a:buNone/>
            </a:pPr>
            <a:r>
              <a:rPr lang="en-US" sz="2000" dirty="0" smtClean="0"/>
              <a:t>	</a:t>
            </a:r>
            <a:r>
              <a:rPr lang="el-GR" sz="2000" dirty="0" smtClean="0"/>
              <a:t>ενοικιάσεων </a:t>
            </a:r>
            <a:r>
              <a:rPr lang="en-US" sz="2000" dirty="0" smtClean="0"/>
              <a:t> </a:t>
            </a:r>
            <a:r>
              <a:rPr lang="el-GR" sz="2000" dirty="0" smtClean="0"/>
              <a:t>της κατηγορίας </a:t>
            </a:r>
            <a:endParaRPr lang="en-US" sz="2000" dirty="0" smtClean="0"/>
          </a:p>
          <a:p>
            <a:pPr lvl="0">
              <a:buNone/>
            </a:pPr>
            <a:r>
              <a:rPr lang="en-US" sz="2000" dirty="0" smtClean="0"/>
              <a:t>	</a:t>
            </a:r>
            <a:r>
              <a:rPr lang="el-GR" sz="2000" dirty="0" smtClean="0"/>
              <a:t>σαν ποσοστό της συνολικής αξίας όλων των</a:t>
            </a:r>
            <a:r>
              <a:rPr lang="en-US" sz="2000" dirty="0" smtClean="0"/>
              <a:t> </a:t>
            </a:r>
            <a:r>
              <a:rPr lang="el-GR" sz="2000" dirty="0" smtClean="0"/>
              <a:t>ενοικιάσεων.</a:t>
            </a:r>
            <a:endParaRPr lang="en-US" sz="2000" dirty="0" smtClean="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29</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
        <p:nvSpPr>
          <p:cNvPr id="7" name="TextBox 6"/>
          <p:cNvSpPr txBox="1"/>
          <p:nvPr/>
        </p:nvSpPr>
        <p:spPr>
          <a:xfrm>
            <a:off x="395536" y="3966155"/>
            <a:ext cx="3600400" cy="830997"/>
          </a:xfrm>
          <a:prstGeom prst="rect">
            <a:avLst/>
          </a:prstGeom>
          <a:noFill/>
          <a:ln>
            <a:solidFill>
              <a:schemeClr val="tx1"/>
            </a:solidFill>
          </a:ln>
        </p:spPr>
        <p:txBody>
          <a:bodyPr wrap="square" rtlCol="0">
            <a:spAutoFit/>
          </a:bodyPr>
          <a:lstStyle/>
          <a:p>
            <a:r>
              <a:rPr lang="en-US" sz="1600" b="1" dirty="0" smtClean="0">
                <a:latin typeface="Courier New" pitchFamily="49" charset="0"/>
                <a:cs typeface="Courier New" pitchFamily="49" charset="0"/>
              </a:rPr>
              <a:t>CREATE VIEW V1(total) as</a:t>
            </a:r>
          </a:p>
          <a:p>
            <a:r>
              <a:rPr lang="en-US" sz="1600" b="1" dirty="0" smtClean="0">
                <a:latin typeface="Courier New" pitchFamily="49" charset="0"/>
                <a:cs typeface="Courier New" pitchFamily="49" charset="0"/>
              </a:rPr>
              <a:t>SELECT sum(amount) as total </a:t>
            </a:r>
          </a:p>
          <a:p>
            <a:r>
              <a:rPr lang="en-US" sz="1600" b="1" dirty="0" smtClean="0">
                <a:latin typeface="Courier New" pitchFamily="49" charset="0"/>
                <a:cs typeface="Courier New" pitchFamily="49" charset="0"/>
              </a:rPr>
              <a:t>FROM rental</a:t>
            </a:r>
            <a:endParaRPr lang="en-US" sz="1600" b="1" dirty="0">
              <a:latin typeface="Courier New" pitchFamily="49" charset="0"/>
              <a:cs typeface="Courier New" pitchFamily="49" charset="0"/>
            </a:endParaRPr>
          </a:p>
        </p:txBody>
      </p:sp>
      <p:sp>
        <p:nvSpPr>
          <p:cNvPr id="8" name="TextBox 7"/>
          <p:cNvSpPr txBox="1"/>
          <p:nvPr/>
        </p:nvSpPr>
        <p:spPr>
          <a:xfrm>
            <a:off x="4355976" y="3966222"/>
            <a:ext cx="4608512" cy="1323439"/>
          </a:xfrm>
          <a:prstGeom prst="rect">
            <a:avLst/>
          </a:prstGeom>
          <a:noFill/>
          <a:ln>
            <a:solidFill>
              <a:schemeClr val="tx1"/>
            </a:solidFill>
          </a:ln>
        </p:spPr>
        <p:txBody>
          <a:bodyPr wrap="square" rtlCol="0">
            <a:spAutoFit/>
          </a:bodyPr>
          <a:lstStyle/>
          <a:p>
            <a:r>
              <a:rPr lang="en-US" sz="1600" b="1" dirty="0" smtClean="0">
                <a:latin typeface="Courier New" pitchFamily="49" charset="0"/>
                <a:cs typeface="Courier New" pitchFamily="49" charset="0"/>
              </a:rPr>
              <a:t>CREATE VIEW V2(</a:t>
            </a:r>
            <a:r>
              <a:rPr lang="en-US" sz="1600" b="1" dirty="0" err="1" smtClean="0">
                <a:latin typeface="Courier New" pitchFamily="49" charset="0"/>
                <a:cs typeface="Courier New" pitchFamily="49" charset="0"/>
              </a:rPr>
              <a:t>categ</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sumAmount</a:t>
            </a:r>
            <a:r>
              <a:rPr lang="en-US" sz="1600" b="1" dirty="0" smtClean="0">
                <a:latin typeface="Courier New" pitchFamily="49" charset="0"/>
                <a:cs typeface="Courier New" pitchFamily="49" charset="0"/>
              </a:rPr>
              <a:t>) as</a:t>
            </a:r>
          </a:p>
          <a:p>
            <a:r>
              <a:rPr lang="en-US" sz="1600" b="1" dirty="0" smtClean="0">
                <a:latin typeface="Courier New" pitchFamily="49" charset="0"/>
                <a:cs typeface="Courier New" pitchFamily="49" charset="0"/>
              </a:rPr>
              <a:t>SELECT </a:t>
            </a:r>
            <a:r>
              <a:rPr lang="en-US" sz="1600" b="1" dirty="0" err="1" smtClean="0">
                <a:latin typeface="Courier New" pitchFamily="49" charset="0"/>
                <a:cs typeface="Courier New" pitchFamily="49" charset="0"/>
              </a:rPr>
              <a:t>c.ccode</a:t>
            </a:r>
            <a:r>
              <a:rPr lang="en-US" sz="1600" b="1" dirty="0" smtClean="0">
                <a:latin typeface="Courier New" pitchFamily="49" charset="0"/>
                <a:cs typeface="Courier New" pitchFamily="49" charset="0"/>
              </a:rPr>
              <a:t>, sum(</a:t>
            </a:r>
            <a:r>
              <a:rPr lang="en-US" sz="1600" b="1" dirty="0" err="1" smtClean="0">
                <a:latin typeface="Courier New" pitchFamily="49" charset="0"/>
                <a:cs typeface="Courier New" pitchFamily="49" charset="0"/>
              </a:rPr>
              <a:t>r.amount</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FROM rental as r, car as c</a:t>
            </a:r>
          </a:p>
          <a:p>
            <a:r>
              <a:rPr lang="en-US" sz="1600" b="1" dirty="0" smtClean="0">
                <a:latin typeface="Courier New" pitchFamily="49" charset="0"/>
                <a:cs typeface="Courier New" pitchFamily="49" charset="0"/>
              </a:rPr>
              <a:t>WHERE r.VIN=c.VIN</a:t>
            </a:r>
          </a:p>
          <a:p>
            <a:r>
              <a:rPr lang="en-US" sz="1600" b="1" dirty="0" smtClean="0">
                <a:latin typeface="Courier New" pitchFamily="49" charset="0"/>
                <a:cs typeface="Courier New" pitchFamily="49" charset="0"/>
              </a:rPr>
              <a:t>GROUP BY </a:t>
            </a:r>
            <a:r>
              <a:rPr lang="en-US" sz="1600" b="1" dirty="0" err="1" smtClean="0">
                <a:latin typeface="Courier New" pitchFamily="49" charset="0"/>
                <a:cs typeface="Courier New" pitchFamily="49" charset="0"/>
              </a:rPr>
              <a:t>c.ccode</a:t>
            </a:r>
            <a:endParaRPr lang="en-US" sz="1600" b="1" dirty="0">
              <a:latin typeface="Courier New" pitchFamily="49" charset="0"/>
              <a:cs typeface="Courier New" pitchFamily="49" charset="0"/>
            </a:endParaRPr>
          </a:p>
        </p:txBody>
      </p:sp>
      <p:sp>
        <p:nvSpPr>
          <p:cNvPr id="9" name="TextBox 8"/>
          <p:cNvSpPr txBox="1"/>
          <p:nvPr/>
        </p:nvSpPr>
        <p:spPr>
          <a:xfrm>
            <a:off x="1691680" y="5589240"/>
            <a:ext cx="4752528" cy="584775"/>
          </a:xfrm>
          <a:prstGeom prst="rect">
            <a:avLst/>
          </a:prstGeom>
          <a:noFill/>
          <a:ln>
            <a:solidFill>
              <a:schemeClr val="tx1"/>
            </a:solidFill>
          </a:ln>
        </p:spPr>
        <p:txBody>
          <a:bodyPr wrap="square" rtlCol="0">
            <a:spAutoFit/>
          </a:bodyPr>
          <a:lstStyle/>
          <a:p>
            <a:r>
              <a:rPr lang="en-US" sz="1600" b="1" dirty="0" smtClean="0">
                <a:latin typeface="Courier New" pitchFamily="49" charset="0"/>
                <a:cs typeface="Courier New" pitchFamily="49" charset="0"/>
              </a:rPr>
              <a:t>SELECT </a:t>
            </a:r>
            <a:r>
              <a:rPr lang="en-US" sz="1600" b="1" dirty="0" err="1" smtClean="0">
                <a:latin typeface="Courier New" pitchFamily="49" charset="0"/>
                <a:cs typeface="Courier New" pitchFamily="49" charset="0"/>
              </a:rPr>
              <a:t>categ</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sumAmount</a:t>
            </a:r>
            <a:r>
              <a:rPr lang="en-US" sz="1600" b="1" dirty="0" smtClean="0">
                <a:latin typeface="Courier New" pitchFamily="49" charset="0"/>
                <a:cs typeface="Courier New" pitchFamily="49" charset="0"/>
              </a:rPr>
              <a:t>/total)*100 </a:t>
            </a:r>
          </a:p>
          <a:p>
            <a:r>
              <a:rPr lang="en-US" sz="1600" b="1" dirty="0" smtClean="0">
                <a:latin typeface="Courier New" pitchFamily="49" charset="0"/>
                <a:cs typeface="Courier New" pitchFamily="49" charset="0"/>
              </a:rPr>
              <a:t>FROM V1, V2</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143124"/>
            <a:ext cx="7772400" cy="1143000"/>
          </a:xfrm>
        </p:spPr>
        <p:txBody>
          <a:bodyPr/>
          <a:lstStyle/>
          <a:p>
            <a:r>
              <a:rPr lang="el-GR" dirty="0" smtClean="0"/>
              <a:t>Περιγραφή Εφαρμογής</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#11</a:t>
            </a:r>
            <a:r>
              <a:rPr lang="en-US" dirty="0" smtClean="0"/>
              <a:t> </a:t>
            </a:r>
            <a:endParaRPr lang="en-US" dirty="0"/>
          </a:p>
        </p:txBody>
      </p:sp>
      <p:sp>
        <p:nvSpPr>
          <p:cNvPr id="3" name="Content Placeholder 2"/>
          <p:cNvSpPr>
            <a:spLocks noGrp="1"/>
          </p:cNvSpPr>
          <p:nvPr>
            <p:ph idx="1"/>
          </p:nvPr>
        </p:nvSpPr>
        <p:spPr>
          <a:xfrm>
            <a:off x="683568" y="2204864"/>
            <a:ext cx="8040688" cy="4114800"/>
          </a:xfrm>
        </p:spPr>
        <p:txBody>
          <a:bodyPr/>
          <a:lstStyle/>
          <a:p>
            <a:pPr lvl="0"/>
            <a:r>
              <a:rPr lang="el-GR" sz="2000" dirty="0" smtClean="0"/>
              <a:t>Για κάθε μήνα του 201</a:t>
            </a:r>
            <a:r>
              <a:rPr lang="en-US" sz="2000" dirty="0" smtClean="0"/>
              <a:t>5</a:t>
            </a:r>
            <a:r>
              <a:rPr lang="el-GR" sz="2000" dirty="0" smtClean="0"/>
              <a:t>, </a:t>
            </a:r>
            <a:endParaRPr lang="en-US" sz="2000" dirty="0" smtClean="0"/>
          </a:p>
          <a:p>
            <a:pPr lvl="0">
              <a:buNone/>
            </a:pPr>
            <a:r>
              <a:rPr lang="en-US" sz="2000" dirty="0" smtClean="0"/>
              <a:t>	</a:t>
            </a:r>
            <a:r>
              <a:rPr lang="el-GR" sz="2000" dirty="0" smtClean="0"/>
              <a:t>σύγκρινε τις συνολικές </a:t>
            </a:r>
            <a:endParaRPr lang="en-US" sz="2000" dirty="0" smtClean="0"/>
          </a:p>
          <a:p>
            <a:pPr lvl="0">
              <a:buNone/>
            </a:pPr>
            <a:r>
              <a:rPr lang="en-US" sz="2000" dirty="0" smtClean="0"/>
              <a:t>	</a:t>
            </a:r>
            <a:r>
              <a:rPr lang="el-GR" sz="2000" dirty="0" smtClean="0"/>
              <a:t>πληρωμές του μήνα με </a:t>
            </a:r>
            <a:endParaRPr lang="en-US" sz="2000" dirty="0" smtClean="0"/>
          </a:p>
          <a:p>
            <a:pPr lvl="0">
              <a:buNone/>
            </a:pPr>
            <a:r>
              <a:rPr lang="en-US" sz="2000" dirty="0" smtClean="0"/>
              <a:t>	</a:t>
            </a:r>
            <a:r>
              <a:rPr lang="el-GR" sz="2000" dirty="0" smtClean="0"/>
              <a:t>αυτές του αντίστοιχου μήνα του 201</a:t>
            </a:r>
            <a:r>
              <a:rPr lang="en-US" sz="2000" dirty="0" smtClean="0"/>
              <a:t>4</a:t>
            </a:r>
            <a:r>
              <a:rPr lang="el-GR" sz="2000" dirty="0" smtClean="0"/>
              <a:t> (σαν ποσοστό).</a:t>
            </a:r>
            <a:endParaRPr lang="en-US" sz="2000" dirty="0" smtClean="0"/>
          </a:p>
          <a:p>
            <a:pPr lvl="0"/>
            <a:endParaRPr lang="en-US" sz="800" dirty="0" smtClean="0"/>
          </a:p>
          <a:p>
            <a:pPr>
              <a:buNone/>
            </a:pPr>
            <a:r>
              <a:rPr lang="en-US" sz="1400" b="1" dirty="0" smtClean="0">
                <a:latin typeface="Courier New" pitchFamily="49" charset="0"/>
                <a:cs typeface="Courier New" pitchFamily="49" charset="0"/>
              </a:rPr>
              <a:t>	SELECT M2015.month, (sum15/sum14)*100 </a:t>
            </a:r>
          </a:p>
          <a:p>
            <a:pPr>
              <a:buNone/>
            </a:pPr>
            <a:r>
              <a:rPr lang="en-US" sz="1400" b="1" dirty="0" smtClean="0">
                <a:latin typeface="Courier New" pitchFamily="49" charset="0"/>
                <a:cs typeface="Courier New" pitchFamily="49" charset="0"/>
              </a:rPr>
              <a:t>	FROM	(SELECT DATEPART(month, </a:t>
            </a:r>
            <a:r>
              <a:rPr lang="en-US" sz="1400" b="1" dirty="0" err="1" smtClean="0">
                <a:latin typeface="Courier New" pitchFamily="49" charset="0"/>
                <a:cs typeface="Courier New" pitchFamily="49" charset="0"/>
              </a:rPr>
              <a:t>payDate</a:t>
            </a:r>
            <a:r>
              <a:rPr lang="en-US" sz="1400" b="1" dirty="0" smtClean="0">
                <a:latin typeface="Courier New" pitchFamily="49" charset="0"/>
                <a:cs typeface="Courier New" pitchFamily="49" charset="0"/>
              </a:rPr>
              <a:t>) as month, SUM(amount) as sum15  </a:t>
            </a:r>
          </a:p>
          <a:p>
            <a:pPr>
              <a:buNone/>
            </a:pPr>
            <a:r>
              <a:rPr lang="en-US" sz="1400" b="1" dirty="0" smtClean="0">
                <a:latin typeface="Courier New" pitchFamily="49" charset="0"/>
                <a:cs typeface="Courier New" pitchFamily="49" charset="0"/>
              </a:rPr>
              <a:t>	 	 FROM payment</a:t>
            </a:r>
          </a:p>
          <a:p>
            <a:pPr>
              <a:buNone/>
            </a:pPr>
            <a:r>
              <a:rPr lang="en-US" sz="1400" b="1" dirty="0" smtClean="0">
                <a:latin typeface="Courier New" pitchFamily="49" charset="0"/>
                <a:cs typeface="Courier New" pitchFamily="49" charset="0"/>
              </a:rPr>
              <a:t>	  	 WHERE DATEPART(year, </a:t>
            </a:r>
            <a:r>
              <a:rPr lang="en-US" sz="1400" b="1" dirty="0" err="1" smtClean="0">
                <a:latin typeface="Courier New" pitchFamily="49" charset="0"/>
                <a:cs typeface="Courier New" pitchFamily="49" charset="0"/>
              </a:rPr>
              <a:t>payDate</a:t>
            </a:r>
            <a:r>
              <a:rPr lang="en-US" sz="1400" b="1" dirty="0" smtClean="0">
                <a:latin typeface="Courier New" pitchFamily="49" charset="0"/>
                <a:cs typeface="Courier New" pitchFamily="49" charset="0"/>
              </a:rPr>
              <a:t>)=2015</a:t>
            </a:r>
          </a:p>
          <a:p>
            <a:pPr>
              <a:buNone/>
            </a:pPr>
            <a:r>
              <a:rPr lang="en-US" sz="1400" b="1" dirty="0" smtClean="0">
                <a:latin typeface="Courier New" pitchFamily="49" charset="0"/>
                <a:cs typeface="Courier New" pitchFamily="49" charset="0"/>
              </a:rPr>
              <a:t>	  	 GROUP BY DATEPART(month, </a:t>
            </a:r>
            <a:r>
              <a:rPr lang="en-US" sz="1400" b="1" dirty="0" err="1" smtClean="0">
                <a:latin typeface="Courier New" pitchFamily="49" charset="0"/>
                <a:cs typeface="Courier New" pitchFamily="49" charset="0"/>
              </a:rPr>
              <a:t>payDate</a:t>
            </a:r>
            <a:r>
              <a:rPr lang="en-US" sz="1400" b="1" dirty="0" smtClean="0">
                <a:latin typeface="Courier New" pitchFamily="49" charset="0"/>
                <a:cs typeface="Courier New" pitchFamily="49" charset="0"/>
              </a:rPr>
              <a:t>)) as M2015,</a:t>
            </a:r>
          </a:p>
          <a:p>
            <a:pPr>
              <a:buNone/>
            </a:pPr>
            <a:r>
              <a:rPr lang="en-US" sz="1400" b="1" dirty="0" smtClean="0">
                <a:latin typeface="Courier New" pitchFamily="49" charset="0"/>
                <a:cs typeface="Courier New" pitchFamily="49" charset="0"/>
              </a:rPr>
              <a:t>	 	(SELECT DATEPART(month, </a:t>
            </a:r>
            <a:r>
              <a:rPr lang="en-US" sz="1400" b="1" dirty="0" err="1" smtClean="0">
                <a:latin typeface="Courier New" pitchFamily="49" charset="0"/>
                <a:cs typeface="Courier New" pitchFamily="49" charset="0"/>
              </a:rPr>
              <a:t>payDate</a:t>
            </a:r>
            <a:r>
              <a:rPr lang="en-US" sz="1400" b="1" dirty="0" smtClean="0">
                <a:latin typeface="Courier New" pitchFamily="49" charset="0"/>
                <a:cs typeface="Courier New" pitchFamily="49" charset="0"/>
              </a:rPr>
              <a:t>) as month, SUM(amount) as sum14  </a:t>
            </a:r>
          </a:p>
          <a:p>
            <a:pPr>
              <a:buNone/>
            </a:pPr>
            <a:r>
              <a:rPr lang="en-US" sz="1400" b="1" dirty="0" smtClean="0">
                <a:latin typeface="Courier New" pitchFamily="49" charset="0"/>
                <a:cs typeface="Courier New" pitchFamily="49" charset="0"/>
              </a:rPr>
              <a:t>	  	 FROM payment</a:t>
            </a:r>
          </a:p>
          <a:p>
            <a:pPr>
              <a:buNone/>
            </a:pPr>
            <a:r>
              <a:rPr lang="en-US" sz="1400" b="1" dirty="0" smtClean="0">
                <a:latin typeface="Courier New" pitchFamily="49" charset="0"/>
                <a:cs typeface="Courier New" pitchFamily="49" charset="0"/>
              </a:rPr>
              <a:t>	  	 WHERE DATEPART(year, </a:t>
            </a:r>
            <a:r>
              <a:rPr lang="en-US" sz="1400" b="1" dirty="0" err="1" smtClean="0">
                <a:latin typeface="Courier New" pitchFamily="49" charset="0"/>
                <a:cs typeface="Courier New" pitchFamily="49" charset="0"/>
              </a:rPr>
              <a:t>payDate</a:t>
            </a:r>
            <a:r>
              <a:rPr lang="en-US" sz="1400" b="1" dirty="0" smtClean="0">
                <a:latin typeface="Courier New" pitchFamily="49" charset="0"/>
                <a:cs typeface="Courier New" pitchFamily="49" charset="0"/>
              </a:rPr>
              <a:t>)=2014</a:t>
            </a:r>
          </a:p>
          <a:p>
            <a:pPr>
              <a:buNone/>
            </a:pPr>
            <a:r>
              <a:rPr lang="en-US" sz="1400" b="1" dirty="0" smtClean="0">
                <a:latin typeface="Courier New" pitchFamily="49" charset="0"/>
                <a:cs typeface="Courier New" pitchFamily="49" charset="0"/>
              </a:rPr>
              <a:t>	  	 GROUP BY DATEPART(month, </a:t>
            </a:r>
            <a:r>
              <a:rPr lang="en-US" sz="1400" b="1" dirty="0" err="1" smtClean="0">
                <a:latin typeface="Courier New" pitchFamily="49" charset="0"/>
                <a:cs typeface="Courier New" pitchFamily="49" charset="0"/>
              </a:rPr>
              <a:t>payDate</a:t>
            </a:r>
            <a:r>
              <a:rPr lang="en-US" sz="1400" b="1" dirty="0" smtClean="0">
                <a:latin typeface="Courier New" pitchFamily="49" charset="0"/>
                <a:cs typeface="Courier New" pitchFamily="49" charset="0"/>
              </a:rPr>
              <a:t>)) as M2014</a:t>
            </a:r>
          </a:p>
          <a:p>
            <a:pPr>
              <a:buNone/>
            </a:pPr>
            <a:r>
              <a:rPr lang="en-US" sz="1400" b="1" dirty="0" smtClean="0">
                <a:latin typeface="Courier New" pitchFamily="49" charset="0"/>
                <a:cs typeface="Courier New" pitchFamily="49" charset="0"/>
              </a:rPr>
              <a:t>	WHERE M2015.month = M2014.month</a:t>
            </a:r>
            <a:endParaRPr lang="en-US" sz="2000" dirty="0" smtClean="0"/>
          </a:p>
          <a:p>
            <a:pPr lvl="0"/>
            <a:endParaRPr lang="en-US" sz="2000" dirty="0" smtClean="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30</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65452"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#13</a:t>
            </a:r>
            <a:r>
              <a:rPr lang="en-US" dirty="0" smtClean="0"/>
              <a:t> </a:t>
            </a:r>
            <a:endParaRPr lang="en-US" dirty="0"/>
          </a:p>
        </p:txBody>
      </p:sp>
      <p:sp>
        <p:nvSpPr>
          <p:cNvPr id="3" name="Content Placeholder 2"/>
          <p:cNvSpPr>
            <a:spLocks noGrp="1"/>
          </p:cNvSpPr>
          <p:nvPr>
            <p:ph idx="1"/>
          </p:nvPr>
        </p:nvSpPr>
        <p:spPr>
          <a:xfrm>
            <a:off x="683568" y="2266528"/>
            <a:ext cx="8040688" cy="4114800"/>
          </a:xfrm>
        </p:spPr>
        <p:txBody>
          <a:bodyPr/>
          <a:lstStyle/>
          <a:p>
            <a:pPr lvl="0"/>
            <a:r>
              <a:rPr lang="el-GR" sz="2000" dirty="0" smtClean="0"/>
              <a:t>Για κάθε μήνα, μέτρησε </a:t>
            </a:r>
          </a:p>
          <a:p>
            <a:pPr lvl="0">
              <a:buNone/>
            </a:pPr>
            <a:r>
              <a:rPr lang="el-GR" sz="2000" dirty="0" smtClean="0"/>
              <a:t>	πόσοι πελάτες έχουν </a:t>
            </a:r>
          </a:p>
          <a:p>
            <a:pPr lvl="0">
              <a:buNone/>
            </a:pPr>
            <a:r>
              <a:rPr lang="el-GR" sz="2000" dirty="0" smtClean="0"/>
              <a:t>	μέση αξία ενοικίασης </a:t>
            </a:r>
          </a:p>
          <a:p>
            <a:pPr lvl="0">
              <a:buNone/>
            </a:pPr>
            <a:r>
              <a:rPr lang="el-GR" sz="2000" dirty="0" smtClean="0"/>
              <a:t>	μεγαλύτερη από τη μέση αξία συνολικά του μήνα.</a:t>
            </a:r>
          </a:p>
          <a:p>
            <a:pPr lvl="0"/>
            <a:endParaRPr lang="el-GR" sz="2000" dirty="0" smtClean="0"/>
          </a:p>
          <a:p>
            <a:pPr lvl="0"/>
            <a:endParaRPr lang="en-US" sz="2000" dirty="0" smtClean="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31</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
        <p:nvSpPr>
          <p:cNvPr id="7" name="TextBox 6"/>
          <p:cNvSpPr txBox="1"/>
          <p:nvPr/>
        </p:nvSpPr>
        <p:spPr>
          <a:xfrm>
            <a:off x="82422" y="3976094"/>
            <a:ext cx="3960440" cy="1169551"/>
          </a:xfrm>
          <a:prstGeom prst="rect">
            <a:avLst/>
          </a:prstGeom>
          <a:noFill/>
          <a:ln>
            <a:solidFill>
              <a:schemeClr val="tx1"/>
            </a:solidFill>
          </a:ln>
        </p:spPr>
        <p:txBody>
          <a:bodyPr wrap="square" rtlCol="0">
            <a:spAutoFit/>
          </a:bodyPr>
          <a:lstStyle/>
          <a:p>
            <a:r>
              <a:rPr lang="en-US" sz="1400" b="1" dirty="0" smtClean="0">
                <a:latin typeface="Courier New" pitchFamily="49" charset="0"/>
                <a:cs typeface="Courier New" pitchFamily="49" charset="0"/>
              </a:rPr>
              <a:t>CREATE VIEW V3(month, </a:t>
            </a:r>
            <a:r>
              <a:rPr lang="en-US" sz="1400" b="1" dirty="0" err="1" smtClean="0">
                <a:latin typeface="Courier New" pitchFamily="49" charset="0"/>
                <a:cs typeface="Courier New" pitchFamily="49" charset="0"/>
              </a:rPr>
              <a:t>avgAmount</a:t>
            </a:r>
            <a:r>
              <a:rPr lang="en-US" sz="1400" b="1" dirty="0" smtClean="0">
                <a:latin typeface="Courier New" pitchFamily="49" charset="0"/>
                <a:cs typeface="Courier New" pitchFamily="49" charset="0"/>
              </a:rPr>
              <a:t>) as</a:t>
            </a:r>
          </a:p>
          <a:p>
            <a:r>
              <a:rPr lang="en-US" sz="1400" b="1" dirty="0" smtClean="0">
                <a:latin typeface="Courier New" pitchFamily="49" charset="0"/>
                <a:cs typeface="Courier New" pitchFamily="49" charset="0"/>
              </a:rPr>
              <a:t>SELECT DATEPART(month, </a:t>
            </a:r>
            <a:r>
              <a:rPr lang="en-US" sz="1400" b="1" dirty="0" err="1" smtClean="0">
                <a:latin typeface="Courier New" pitchFamily="49" charset="0"/>
                <a:cs typeface="Courier New" pitchFamily="49" charset="0"/>
              </a:rPr>
              <a:t>fromdate</a:t>
            </a:r>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AVG(amount)</a:t>
            </a:r>
          </a:p>
          <a:p>
            <a:r>
              <a:rPr lang="en-US" sz="1400" b="1" dirty="0" smtClean="0">
                <a:latin typeface="Courier New" pitchFamily="49" charset="0"/>
                <a:cs typeface="Courier New" pitchFamily="49" charset="0"/>
              </a:rPr>
              <a:t>FROM rental</a:t>
            </a:r>
          </a:p>
          <a:p>
            <a:r>
              <a:rPr lang="en-US" sz="1400" b="1" dirty="0" smtClean="0">
                <a:latin typeface="Courier New" pitchFamily="49" charset="0"/>
                <a:cs typeface="Courier New" pitchFamily="49" charset="0"/>
              </a:rPr>
              <a:t>GROUP BY DATEPART(month, </a:t>
            </a:r>
            <a:r>
              <a:rPr lang="en-US" sz="1400" b="1" dirty="0" err="1" smtClean="0">
                <a:latin typeface="Courier New" pitchFamily="49" charset="0"/>
                <a:cs typeface="Courier New" pitchFamily="49" charset="0"/>
              </a:rPr>
              <a:t>fromdate</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8" name="TextBox 7"/>
          <p:cNvSpPr txBox="1"/>
          <p:nvPr/>
        </p:nvSpPr>
        <p:spPr>
          <a:xfrm>
            <a:off x="4094980" y="3977227"/>
            <a:ext cx="5004048" cy="1169551"/>
          </a:xfrm>
          <a:prstGeom prst="rect">
            <a:avLst/>
          </a:prstGeom>
          <a:noFill/>
          <a:ln>
            <a:solidFill>
              <a:schemeClr val="tx1"/>
            </a:solidFill>
          </a:ln>
        </p:spPr>
        <p:txBody>
          <a:bodyPr wrap="square" rtlCol="0">
            <a:spAutoFit/>
          </a:bodyPr>
          <a:lstStyle/>
          <a:p>
            <a:r>
              <a:rPr lang="en-US" sz="1400" b="1" dirty="0" smtClean="0">
                <a:latin typeface="Courier New" pitchFamily="49" charset="0"/>
                <a:cs typeface="Courier New" pitchFamily="49" charset="0"/>
              </a:rPr>
              <a:t>CREATE VIEW V4(</a:t>
            </a:r>
            <a:r>
              <a:rPr lang="en-US" sz="1400" b="1" dirty="0" err="1" smtClean="0">
                <a:latin typeface="Courier New" pitchFamily="49" charset="0"/>
                <a:cs typeface="Courier New" pitchFamily="49" charset="0"/>
              </a:rPr>
              <a:t>custcode</a:t>
            </a:r>
            <a:r>
              <a:rPr lang="en-US" sz="1400" b="1" dirty="0" smtClean="0">
                <a:latin typeface="Courier New" pitchFamily="49" charset="0"/>
                <a:cs typeface="Courier New" pitchFamily="49" charset="0"/>
              </a:rPr>
              <a:t>, month, </a:t>
            </a:r>
            <a:r>
              <a:rPr lang="en-US" sz="1400" b="1" dirty="0" err="1" smtClean="0">
                <a:latin typeface="Courier New" pitchFamily="49" charset="0"/>
                <a:cs typeface="Courier New" pitchFamily="49" charset="0"/>
              </a:rPr>
              <a:t>avgAmount</a:t>
            </a:r>
            <a:r>
              <a:rPr lang="en-US" sz="1400" b="1" dirty="0" smtClean="0">
                <a:latin typeface="Courier New" pitchFamily="49" charset="0"/>
                <a:cs typeface="Courier New" pitchFamily="49" charset="0"/>
              </a:rPr>
              <a:t>) as</a:t>
            </a:r>
          </a:p>
          <a:p>
            <a:r>
              <a:rPr lang="en-US" sz="1400" b="1" dirty="0" smtClean="0">
                <a:latin typeface="Courier New" pitchFamily="49" charset="0"/>
                <a:cs typeface="Courier New" pitchFamily="49" charset="0"/>
              </a:rPr>
              <a:t>SELECT </a:t>
            </a:r>
            <a:r>
              <a:rPr lang="en-US" sz="1400" b="1" dirty="0" err="1" smtClean="0">
                <a:latin typeface="Courier New" pitchFamily="49" charset="0"/>
                <a:cs typeface="Courier New" pitchFamily="49" charset="0"/>
              </a:rPr>
              <a:t>custcode</a:t>
            </a:r>
            <a:r>
              <a:rPr lang="en-US" sz="1400" b="1" dirty="0" smtClean="0">
                <a:latin typeface="Courier New" pitchFamily="49" charset="0"/>
                <a:cs typeface="Courier New" pitchFamily="49" charset="0"/>
              </a:rPr>
              <a:t>, DATEPART(month, </a:t>
            </a:r>
            <a:r>
              <a:rPr lang="en-US" sz="1400" b="1" dirty="0" err="1" smtClean="0">
                <a:latin typeface="Courier New" pitchFamily="49" charset="0"/>
                <a:cs typeface="Courier New" pitchFamily="49" charset="0"/>
              </a:rPr>
              <a:t>fromdate</a:t>
            </a:r>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AVG(amount)</a:t>
            </a:r>
          </a:p>
          <a:p>
            <a:r>
              <a:rPr lang="en-US" sz="1400" b="1" dirty="0" smtClean="0">
                <a:latin typeface="Courier New" pitchFamily="49" charset="0"/>
                <a:cs typeface="Courier New" pitchFamily="49" charset="0"/>
              </a:rPr>
              <a:t>FROM rental</a:t>
            </a:r>
          </a:p>
          <a:p>
            <a:r>
              <a:rPr lang="en-US" sz="1400" b="1" dirty="0" smtClean="0">
                <a:latin typeface="Courier New" pitchFamily="49" charset="0"/>
                <a:cs typeface="Courier New" pitchFamily="49" charset="0"/>
              </a:rPr>
              <a:t>GROUP BY </a:t>
            </a:r>
            <a:r>
              <a:rPr lang="en-US" sz="1400" b="1" dirty="0" err="1" smtClean="0">
                <a:latin typeface="Courier New" pitchFamily="49" charset="0"/>
                <a:cs typeface="Courier New" pitchFamily="49" charset="0"/>
              </a:rPr>
              <a:t>custcode</a:t>
            </a:r>
            <a:r>
              <a:rPr lang="en-US" sz="1400" b="1" dirty="0" smtClean="0">
                <a:latin typeface="Courier New" pitchFamily="49" charset="0"/>
                <a:cs typeface="Courier New" pitchFamily="49" charset="0"/>
              </a:rPr>
              <a:t>, DATEPART(month, </a:t>
            </a:r>
            <a:r>
              <a:rPr lang="en-US" sz="1400" b="1" dirty="0" err="1" smtClean="0">
                <a:latin typeface="Courier New" pitchFamily="49" charset="0"/>
                <a:cs typeface="Courier New" pitchFamily="49" charset="0"/>
              </a:rPr>
              <a:t>fromdate</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9" name="TextBox 8"/>
          <p:cNvSpPr txBox="1"/>
          <p:nvPr/>
        </p:nvSpPr>
        <p:spPr>
          <a:xfrm>
            <a:off x="1619672" y="5283205"/>
            <a:ext cx="5832648" cy="954107"/>
          </a:xfrm>
          <a:prstGeom prst="rect">
            <a:avLst/>
          </a:prstGeom>
          <a:noFill/>
          <a:ln>
            <a:solidFill>
              <a:schemeClr val="tx1"/>
            </a:solidFill>
          </a:ln>
        </p:spPr>
        <p:txBody>
          <a:bodyPr wrap="square" rtlCol="0">
            <a:spAutoFit/>
          </a:bodyPr>
          <a:lstStyle/>
          <a:p>
            <a:r>
              <a:rPr lang="en-US" sz="1400" b="1" dirty="0" smtClean="0">
                <a:latin typeface="Courier New" pitchFamily="49" charset="0"/>
                <a:cs typeface="Courier New" pitchFamily="49" charset="0"/>
              </a:rPr>
              <a:t>SELECT V3.month, count(*) as </a:t>
            </a:r>
            <a:r>
              <a:rPr lang="en-US" sz="1400" b="1" dirty="0" err="1" smtClean="0">
                <a:latin typeface="Courier New" pitchFamily="49" charset="0"/>
                <a:cs typeface="Courier New" pitchFamily="49" charset="0"/>
              </a:rPr>
              <a:t>custCount</a:t>
            </a:r>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FROM V3, V4</a:t>
            </a:r>
          </a:p>
          <a:p>
            <a:r>
              <a:rPr lang="en-US" sz="1400" b="1" dirty="0" smtClean="0">
                <a:latin typeface="Courier New" pitchFamily="49" charset="0"/>
                <a:cs typeface="Courier New" pitchFamily="49" charset="0"/>
              </a:rPr>
              <a:t>WHERE V3.month=V4.month AND V4.avgAmount&gt;V3.avgAmount</a:t>
            </a:r>
          </a:p>
          <a:p>
            <a:r>
              <a:rPr lang="en-US" sz="1400" b="1" dirty="0" smtClean="0">
                <a:latin typeface="Courier New" pitchFamily="49" charset="0"/>
                <a:cs typeface="Courier New" pitchFamily="49" charset="0"/>
              </a:rPr>
              <a:t>GROUP BY V3.month</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bg/>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build="p" animBg="1"/>
      <p:bldP spid="9"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t>
            </a:r>
            <a:r>
              <a:rPr lang="el-GR" dirty="0" smtClean="0"/>
              <a:t>Ερώτημα #14</a:t>
            </a:r>
            <a:r>
              <a:rPr lang="en-US" dirty="0" smtClean="0"/>
              <a:t> </a:t>
            </a:r>
            <a:endParaRPr lang="en-US" dirty="0"/>
          </a:p>
        </p:txBody>
      </p:sp>
      <p:sp>
        <p:nvSpPr>
          <p:cNvPr id="3" name="Content Placeholder 2"/>
          <p:cNvSpPr>
            <a:spLocks noGrp="1"/>
          </p:cNvSpPr>
          <p:nvPr>
            <p:ph idx="1"/>
          </p:nvPr>
        </p:nvSpPr>
        <p:spPr>
          <a:xfrm>
            <a:off x="395536" y="2266528"/>
            <a:ext cx="8640960" cy="4114800"/>
          </a:xfrm>
        </p:spPr>
        <p:txBody>
          <a:bodyPr/>
          <a:lstStyle/>
          <a:p>
            <a:pPr lvl="0"/>
            <a:r>
              <a:rPr lang="el-GR" sz="2000" dirty="0" smtClean="0"/>
              <a:t>Για κάθε μήνα του 2019, δείξε </a:t>
            </a:r>
          </a:p>
          <a:p>
            <a:pPr lvl="0">
              <a:buNone/>
            </a:pPr>
            <a:r>
              <a:rPr lang="el-GR" sz="2000" dirty="0" smtClean="0"/>
              <a:t>	τη μέση χρονική διάρκεια </a:t>
            </a:r>
          </a:p>
          <a:p>
            <a:pPr lvl="0">
              <a:buNone/>
            </a:pPr>
            <a:r>
              <a:rPr lang="el-GR" sz="2000" dirty="0" smtClean="0"/>
              <a:t>	ενοικίασης (σε ημέρες). Θεω-</a:t>
            </a:r>
          </a:p>
          <a:p>
            <a:pPr lvl="0">
              <a:buNone/>
            </a:pPr>
            <a:r>
              <a:rPr lang="el-GR" sz="2000" dirty="0" smtClean="0"/>
              <a:t>	ρείστε ότι μία ενοικίαση ανήκει στο μήνα εκείνο στον οποίο αρχίζει.</a:t>
            </a:r>
            <a:endParaRPr lang="en-US" sz="2000" dirty="0" smtClean="0"/>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SELECT DATEPART(month, </a:t>
            </a:r>
            <a:r>
              <a:rPr lang="en-US" sz="1800" b="1" dirty="0" err="1" smtClean="0">
                <a:latin typeface="Courier New" pitchFamily="49" charset="0"/>
                <a:cs typeface="Courier New" pitchFamily="49" charset="0"/>
              </a:rPr>
              <a:t>fromdate</a:t>
            </a:r>
            <a:r>
              <a:rPr lang="en-US" sz="1800" b="1" dirty="0" smtClean="0">
                <a:latin typeface="Courier New" pitchFamily="49" charset="0"/>
                <a:cs typeface="Courier New" pitchFamily="49" charset="0"/>
              </a:rPr>
              <a:t>) as month, 	 </a:t>
            </a:r>
          </a:p>
          <a:p>
            <a:pPr>
              <a:buNone/>
            </a:pPr>
            <a:r>
              <a:rPr lang="en-US" sz="1800" b="1" dirty="0" smtClean="0">
                <a:latin typeface="Courier New" pitchFamily="49" charset="0"/>
                <a:cs typeface="Courier New" pitchFamily="49" charset="0"/>
              </a:rPr>
              <a:t>		   AVG(DATEDIFF(day, </a:t>
            </a:r>
            <a:r>
              <a:rPr lang="en-US" sz="1800" b="1" dirty="0" err="1" smtClean="0">
                <a:latin typeface="Courier New" pitchFamily="49" charset="0"/>
                <a:cs typeface="Courier New" pitchFamily="49" charset="0"/>
              </a:rPr>
              <a:t>todate</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fromdate</a:t>
            </a:r>
            <a:r>
              <a:rPr lang="en-US" sz="1800" b="1" dirty="0" smtClean="0">
                <a:latin typeface="Courier New" pitchFamily="49" charset="0"/>
                <a:cs typeface="Courier New" pitchFamily="49" charset="0"/>
              </a:rPr>
              <a:t>)) as </a:t>
            </a:r>
            <a:r>
              <a:rPr lang="en-US" sz="1800" b="1" dirty="0" err="1" smtClean="0">
                <a:latin typeface="Courier New" pitchFamily="49" charset="0"/>
                <a:cs typeface="Courier New" pitchFamily="49" charset="0"/>
              </a:rPr>
              <a:t>avgDuration</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FROM rental</a:t>
            </a:r>
          </a:p>
          <a:p>
            <a:pPr>
              <a:buNone/>
            </a:pPr>
            <a:r>
              <a:rPr lang="en-US" sz="1800" b="1" dirty="0" smtClean="0">
                <a:latin typeface="Courier New" pitchFamily="49" charset="0"/>
                <a:cs typeface="Courier New" pitchFamily="49" charset="0"/>
              </a:rPr>
              <a:t>	WHERE DATEPART(year, </a:t>
            </a:r>
            <a:r>
              <a:rPr lang="en-US" sz="1800" b="1" dirty="0" err="1" smtClean="0">
                <a:latin typeface="Courier New" pitchFamily="49" charset="0"/>
                <a:cs typeface="Courier New" pitchFamily="49" charset="0"/>
              </a:rPr>
              <a:t>fromdate</a:t>
            </a:r>
            <a:r>
              <a:rPr lang="en-US" sz="1800" b="1" dirty="0" smtClean="0">
                <a:latin typeface="Courier New" pitchFamily="49" charset="0"/>
                <a:cs typeface="Courier New" pitchFamily="49" charset="0"/>
              </a:rPr>
              <a:t>)=2019</a:t>
            </a:r>
          </a:p>
          <a:p>
            <a:pPr>
              <a:buNone/>
            </a:pPr>
            <a:r>
              <a:rPr lang="en-US" sz="1800" b="1" dirty="0" smtClean="0">
                <a:latin typeface="Courier New" pitchFamily="49" charset="0"/>
                <a:cs typeface="Courier New" pitchFamily="49" charset="0"/>
              </a:rPr>
              <a:t>	GROUP BY DATEPART(month, </a:t>
            </a:r>
            <a:r>
              <a:rPr lang="en-US" sz="1800" b="1" dirty="0" err="1" smtClean="0">
                <a:latin typeface="Courier New" pitchFamily="49" charset="0"/>
                <a:cs typeface="Courier New" pitchFamily="49" charset="0"/>
              </a:rPr>
              <a:t>fromdate</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32</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Stored Procedure</a:t>
            </a:r>
            <a:endParaRPr lang="en-US" dirty="0"/>
          </a:p>
        </p:txBody>
      </p:sp>
      <p:sp>
        <p:nvSpPr>
          <p:cNvPr id="3" name="Content Placeholder 2"/>
          <p:cNvSpPr>
            <a:spLocks noGrp="1"/>
          </p:cNvSpPr>
          <p:nvPr>
            <p:ph idx="1"/>
          </p:nvPr>
        </p:nvSpPr>
        <p:spPr>
          <a:xfrm>
            <a:off x="395536" y="2050504"/>
            <a:ext cx="8640960" cy="4114800"/>
          </a:xfrm>
        </p:spPr>
        <p:txBody>
          <a:bodyPr/>
          <a:lstStyle/>
          <a:p>
            <a:r>
              <a:rPr lang="el-GR" dirty="0" smtClean="0"/>
              <a:t>Δεδομένου ενός κωδικού</a:t>
            </a:r>
          </a:p>
          <a:p>
            <a:pPr>
              <a:buNone/>
            </a:pPr>
            <a:r>
              <a:rPr lang="el-GR" dirty="0" smtClean="0"/>
              <a:t>	πελάτη, εμφάνισε όλες τις </a:t>
            </a:r>
          </a:p>
          <a:p>
            <a:pPr>
              <a:buNone/>
            </a:pPr>
            <a:r>
              <a:rPr lang="el-GR" dirty="0" smtClean="0"/>
              <a:t>	ενοικιάσεις του πελάτη το </a:t>
            </a:r>
          </a:p>
          <a:p>
            <a:pPr>
              <a:buNone/>
            </a:pPr>
            <a:r>
              <a:rPr lang="el-GR" dirty="0" smtClean="0"/>
              <a:t>	2018 (κωδικός ενοικίασης, τοποθεσίες, ημερομηνίες, αξία) </a:t>
            </a:r>
          </a:p>
          <a:p>
            <a:endParaRPr lang="el-GR" dirty="0" smtClean="0"/>
          </a:p>
          <a:p>
            <a:pPr>
              <a:buNone/>
            </a:pPr>
            <a:r>
              <a:rPr lang="en-US" sz="1700" b="1" dirty="0" smtClean="0">
                <a:latin typeface="Courier New" pitchFamily="49" charset="0"/>
                <a:cs typeface="Courier New" pitchFamily="49" charset="0"/>
              </a:rPr>
              <a:t>	CREATE PROCEDURE </a:t>
            </a:r>
            <a:r>
              <a:rPr lang="en-US" sz="1700" b="1" dirty="0" err="1" smtClean="0">
                <a:latin typeface="Courier New" pitchFamily="49" charset="0"/>
                <a:cs typeface="Courier New" pitchFamily="49" charset="0"/>
              </a:rPr>
              <a:t>custRentals</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custcode</a:t>
            </a: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int</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	as </a:t>
            </a:r>
          </a:p>
          <a:p>
            <a:pPr>
              <a:buNone/>
            </a:pPr>
            <a:r>
              <a:rPr lang="en-US" sz="1700" b="1" dirty="0" smtClean="0">
                <a:latin typeface="Courier New" pitchFamily="49" charset="0"/>
                <a:cs typeface="Courier New" pitchFamily="49" charset="0"/>
              </a:rPr>
              <a:t>		SELECT </a:t>
            </a:r>
            <a:r>
              <a:rPr lang="en-US" sz="1700" b="1" dirty="0" err="1" smtClean="0">
                <a:latin typeface="Courier New" pitchFamily="49" charset="0"/>
                <a:cs typeface="Courier New" pitchFamily="49" charset="0"/>
              </a:rPr>
              <a:t>rcode</a:t>
            </a: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fromdate</a:t>
            </a: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todate</a:t>
            </a: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fromL</a:t>
            </a: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toL</a:t>
            </a:r>
            <a:r>
              <a:rPr lang="en-US" sz="1700" b="1" dirty="0" smtClean="0">
                <a:latin typeface="Courier New" pitchFamily="49" charset="0"/>
                <a:cs typeface="Courier New" pitchFamily="49" charset="0"/>
              </a:rPr>
              <a:t>, amount </a:t>
            </a:r>
          </a:p>
          <a:p>
            <a:pPr>
              <a:buNone/>
            </a:pPr>
            <a:r>
              <a:rPr lang="en-US" sz="1700" b="1" dirty="0" smtClean="0">
                <a:latin typeface="Courier New" pitchFamily="49" charset="0"/>
                <a:cs typeface="Courier New" pitchFamily="49" charset="0"/>
              </a:rPr>
              <a:t>		FROM rental</a:t>
            </a:r>
          </a:p>
          <a:p>
            <a:pPr>
              <a:buNone/>
            </a:pPr>
            <a:r>
              <a:rPr lang="en-US" sz="1700" b="1" dirty="0" smtClean="0">
                <a:latin typeface="Courier New" pitchFamily="49" charset="0"/>
                <a:cs typeface="Courier New" pitchFamily="49" charset="0"/>
              </a:rPr>
              <a:t>		WHERE </a:t>
            </a:r>
            <a:r>
              <a:rPr lang="en-US" sz="1700" b="1" dirty="0" err="1" smtClean="0">
                <a:latin typeface="Courier New" pitchFamily="49" charset="0"/>
                <a:cs typeface="Courier New" pitchFamily="49" charset="0"/>
              </a:rPr>
              <a:t>custcode</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custcode</a:t>
            </a:r>
            <a:r>
              <a:rPr lang="en-US" sz="1700" b="1" dirty="0" smtClean="0">
                <a:latin typeface="Courier New" pitchFamily="49" charset="0"/>
                <a:cs typeface="Courier New" pitchFamily="49" charset="0"/>
              </a:rPr>
              <a:t> AND DATEPART(</a:t>
            </a:r>
            <a:r>
              <a:rPr lang="en-US" sz="1700" b="1" dirty="0" err="1" smtClean="0">
                <a:latin typeface="Courier New" pitchFamily="49" charset="0"/>
                <a:cs typeface="Courier New" pitchFamily="49" charset="0"/>
              </a:rPr>
              <a:t>year,fromdate</a:t>
            </a:r>
            <a:r>
              <a:rPr lang="en-US" sz="1700" b="1" dirty="0" smtClean="0">
                <a:latin typeface="Courier New" pitchFamily="49" charset="0"/>
                <a:cs typeface="Courier New" pitchFamily="49" charset="0"/>
              </a:rPr>
              <a:t>)=2019</a:t>
            </a:r>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33</a:t>
            </a:fld>
            <a:endParaRPr lang="en-GB"/>
          </a:p>
        </p:txBody>
      </p:sp>
      <p:pic>
        <p:nvPicPr>
          <p:cNvPr id="6" name="Picture 2"/>
          <p:cNvPicPr>
            <a:picLocks noChangeAspect="1" noChangeArrowheads="1"/>
          </p:cNvPicPr>
          <p:nvPr/>
        </p:nvPicPr>
        <p:blipFill>
          <a:blip r:embed="rId2" cstate="print"/>
          <a:srcRect/>
          <a:stretch>
            <a:fillRect/>
          </a:stretch>
        </p:blipFill>
        <p:spPr bwMode="auto">
          <a:xfrm>
            <a:off x="4370586" y="908720"/>
            <a:ext cx="4665910" cy="2360515"/>
          </a:xfrm>
          <a:prstGeom prst="rect">
            <a:avLst/>
          </a:prstGeom>
          <a:noFill/>
          <a:ln w="9525">
            <a:solidFill>
              <a:srgbClr val="4D4D4D"/>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Περιγραφή (1)</a:t>
            </a:r>
            <a:endParaRPr lang="en-US" dirty="0"/>
          </a:p>
        </p:txBody>
      </p:sp>
      <p:sp>
        <p:nvSpPr>
          <p:cNvPr id="3" name="Content Placeholder 2"/>
          <p:cNvSpPr>
            <a:spLocks noGrp="1"/>
          </p:cNvSpPr>
          <p:nvPr>
            <p:ph idx="1"/>
          </p:nvPr>
        </p:nvSpPr>
        <p:spPr/>
        <p:txBody>
          <a:bodyPr/>
          <a:lstStyle/>
          <a:p>
            <a:r>
              <a:rPr lang="el-GR" sz="2200" dirty="0" smtClean="0"/>
              <a:t>Η </a:t>
            </a:r>
            <a:r>
              <a:rPr lang="en-US" sz="2200" dirty="0" smtClean="0"/>
              <a:t>Athens Car Rental</a:t>
            </a:r>
            <a:r>
              <a:rPr lang="el-GR" sz="2200" dirty="0" smtClean="0"/>
              <a:t> (</a:t>
            </a:r>
            <a:r>
              <a:rPr lang="en-US" sz="2200" dirty="0" smtClean="0"/>
              <a:t>ACR</a:t>
            </a:r>
            <a:r>
              <a:rPr lang="el-GR" sz="2200" dirty="0" smtClean="0"/>
              <a:t>) δραστηριοποιείται στο χώρο ενοικίασης αυτοκινήτων. Διαθέτει ένα στόλο από αυτοκίνητα και διάφορες τοποθεσίες ανά την Ελλάδα, καθώς και ένα σύνολο από πελάτες, απλούς ή εταιρικούς. </a:t>
            </a:r>
          </a:p>
          <a:p>
            <a:pPr lvl="1"/>
            <a:r>
              <a:rPr lang="el-GR" sz="1800" dirty="0" smtClean="0"/>
              <a:t>Ένα αυτοκίνητο περιγράφεται από τον αριθμό πλαισίου (μοναδικός), την εταιρεία κατασκευής, το μοντέλο, το χρώμα και την ημερομηνία αγοράς. Κάθε αυτοκίνητο ανήκει σε μία κατηγορία (π.χ. πολυτελή, ανοιχτά, κλπ). Οι κατηγορίες ορίζονται με έναν κωδικό, ονομασία και περιγραφή. </a:t>
            </a:r>
          </a:p>
          <a:p>
            <a:pPr lvl="1"/>
            <a:r>
              <a:rPr lang="el-GR" sz="1800" dirty="0" smtClean="0"/>
              <a:t>Η </a:t>
            </a:r>
            <a:r>
              <a:rPr lang="en-US" sz="1800" dirty="0" smtClean="0"/>
              <a:t>ACR</a:t>
            </a:r>
            <a:r>
              <a:rPr lang="el-GR" sz="1800" dirty="0" smtClean="0"/>
              <a:t> διατηρεί διάφορες τοποθεσίες ανά την Ελλάδα, από τις οποίες διαθέτει τα αυτοκίνητα της. Μία τοποθεσία έχει κωδικό, διεύθυνση (οδός, αριθμός, πόλη, ΤΚ), όνοματεπώνυμο υπευθύνου και ένα ή περισσότερα τηλέφωνα. </a:t>
            </a:r>
            <a:endParaRPr lang="en-US" sz="1800" dirty="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Περιγραφή (2)</a:t>
            </a:r>
            <a:endParaRPr lang="en-US" dirty="0"/>
          </a:p>
        </p:txBody>
      </p:sp>
      <p:sp>
        <p:nvSpPr>
          <p:cNvPr id="3" name="Content Placeholder 2"/>
          <p:cNvSpPr>
            <a:spLocks noGrp="1"/>
          </p:cNvSpPr>
          <p:nvPr>
            <p:ph idx="1"/>
          </p:nvPr>
        </p:nvSpPr>
        <p:spPr/>
        <p:txBody>
          <a:bodyPr/>
          <a:lstStyle/>
          <a:p>
            <a:r>
              <a:rPr lang="el-GR" dirty="0" smtClean="0"/>
              <a:t>Εφαρμογή ΒΔ της </a:t>
            </a:r>
            <a:r>
              <a:rPr lang="en-US" dirty="0" smtClean="0"/>
              <a:t>ACR</a:t>
            </a:r>
            <a:r>
              <a:rPr lang="el-GR" dirty="0" smtClean="0"/>
              <a:t> (συνέχεια)</a:t>
            </a:r>
            <a:r>
              <a:rPr lang="en-US" dirty="0" smtClean="0"/>
              <a:t>:</a:t>
            </a:r>
          </a:p>
          <a:p>
            <a:pPr lvl="1"/>
            <a:r>
              <a:rPr lang="el-GR" sz="1800" dirty="0" smtClean="0"/>
              <a:t>Ένας πελάτης περιγράφεται από έναν κωδικό, ονοματεπώνυμο, διεύθυνση και τηλέφωνο. Οι πελάτες μπορεί να είναι απλοί ή εταιρικοί. Ο απλοί πελάτες πρέπει να δώσουν και την ημερομηνία γέννησης τους, ενώ μπορούν να ορίσουν και έναν ή περισσότερους επιπλέον οδηγούς, δίνοντας το ονοματεπώνυμο τους και την ηλικία τους. Οι εταιρικοί πελάτες έχουν ένα ποσοστό έκπτωσης και πρέπει να δηλώσουν και το ΑΦΜ της εταιρείας τους. Οι πελάτες ανήκουν σε ένα γεωγραφικό διαμέρισμα, το οποίο περιγράφεται με έναν κωδικό, ονομασία, πληθυσμό και μέσο ετήσιο εισόδημα. </a:t>
            </a: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Περιγραφή (3)</a:t>
            </a:r>
            <a:endParaRPr lang="en-US" dirty="0"/>
          </a:p>
        </p:txBody>
      </p:sp>
      <p:sp>
        <p:nvSpPr>
          <p:cNvPr id="3" name="Content Placeholder 2"/>
          <p:cNvSpPr>
            <a:spLocks noGrp="1"/>
          </p:cNvSpPr>
          <p:nvPr>
            <p:ph idx="1"/>
          </p:nvPr>
        </p:nvSpPr>
        <p:spPr/>
        <p:txBody>
          <a:bodyPr/>
          <a:lstStyle/>
          <a:p>
            <a:r>
              <a:rPr lang="el-GR" dirty="0" smtClean="0"/>
              <a:t>Εφαρμογή ΒΔ της </a:t>
            </a:r>
            <a:r>
              <a:rPr lang="en-US" dirty="0" smtClean="0"/>
              <a:t>ACR</a:t>
            </a:r>
            <a:r>
              <a:rPr lang="el-GR" dirty="0" smtClean="0"/>
              <a:t> (συνέχεια)</a:t>
            </a:r>
            <a:r>
              <a:rPr lang="en-US" dirty="0" smtClean="0"/>
              <a:t>:</a:t>
            </a:r>
          </a:p>
          <a:p>
            <a:pPr lvl="1"/>
            <a:r>
              <a:rPr lang="el-GR" sz="1800" dirty="0" smtClean="0"/>
              <a:t>Μία ενοικίαση πρέπει να έχει ένα μοναδικό κωδικό, γίνεται από έναν πελάτη, αφορά κάποιο αυτοκίνητο για ένα χρονικό διάστημα (από μία ημερομηνία μέχρι κάποια άλλη ημερομηνία), παραλαμβάνεται από μία τοποθεσία και επιστρέφεται σε μία άλλη (ή την ίδια) και έχει μία αξία. Κατά την επιστροφή του αυτοκινήτου γίνεται η πληρωμή για την ενοικίαση. Η πληρωμή πρέπει να έχει τον αριθμό επιβεβαίωσης (τον δίνει η τράπεζα που έκανε την εκκαθάριση), τα στοιχεία της πιστωτικής κάρτας (αριθμό, ημερομηνία λήξης), το ποσό πληρωμής και.την ημερομηνία πληρωμής.</a:t>
            </a:r>
          </a:p>
          <a:p>
            <a:pPr>
              <a:buNone/>
            </a:pPr>
            <a:endParaRPr lang="en-US" sz="1800" dirty="0" smtClean="0"/>
          </a:p>
          <a:p>
            <a:endParaRPr lang="en-US" dirty="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AutoShape 8"/>
          <p:cNvSpPr>
            <a:spLocks noChangeArrowheads="1"/>
          </p:cNvSpPr>
          <p:nvPr/>
        </p:nvSpPr>
        <p:spPr bwMode="auto">
          <a:xfrm>
            <a:off x="6876256" y="5283896"/>
            <a:ext cx="1152128" cy="504056"/>
          </a:xfrm>
          <a:prstGeom prst="diamond">
            <a:avLst/>
          </a:prstGeom>
          <a:solidFill>
            <a:schemeClr val="accent2">
              <a:lumMod val="60000"/>
              <a:lumOff val="40000"/>
            </a:schemeClr>
          </a:solidFill>
          <a:ln w="9525">
            <a:solidFill>
              <a:schemeClr val="tx1"/>
            </a:solidFill>
            <a:miter lim="800000"/>
            <a:headEnd/>
            <a:tailEnd/>
          </a:ln>
        </p:spPr>
        <p:txBody>
          <a:bodyPr wrap="none" anchor="ctr"/>
          <a:lstStyle/>
          <a:p>
            <a:pPr algn="ctr"/>
            <a:endParaRPr lang="en-US" sz="1400" dirty="0">
              <a:latin typeface="Calibri" pitchFamily="34" charset="0"/>
              <a:cs typeface="Calibri" pitchFamily="34" charset="0"/>
            </a:endParaRPr>
          </a:p>
        </p:txBody>
      </p:sp>
      <p:sp>
        <p:nvSpPr>
          <p:cNvPr id="168" name="TextBox 167"/>
          <p:cNvSpPr txBox="1"/>
          <p:nvPr/>
        </p:nvSpPr>
        <p:spPr>
          <a:xfrm>
            <a:off x="6914760" y="6003976"/>
            <a:ext cx="1080120" cy="400110"/>
          </a:xfrm>
          <a:prstGeom prst="rect">
            <a:avLst/>
          </a:prstGeom>
          <a:solidFill>
            <a:schemeClr val="bg1">
              <a:lumMod val="65000"/>
            </a:schemeClr>
          </a:solidFill>
          <a:ln>
            <a:solidFill>
              <a:schemeClr val="tx1"/>
            </a:solidFill>
          </a:ln>
        </p:spPr>
        <p:txBody>
          <a:bodyPr wrap="square" rtlCol="0" anchor="ctr">
            <a:spAutoFit/>
          </a:bodyPr>
          <a:lstStyle/>
          <a:p>
            <a:pPr algn="ctr"/>
            <a:endParaRPr lang="en-US" sz="2000" dirty="0">
              <a:latin typeface="Calibri" pitchFamily="34" charset="0"/>
              <a:cs typeface="Calibri" pitchFamily="34" charset="0"/>
            </a:endParaRPr>
          </a:p>
        </p:txBody>
      </p:sp>
      <p:sp>
        <p:nvSpPr>
          <p:cNvPr id="2" name="Title 1"/>
          <p:cNvSpPr>
            <a:spLocks noGrp="1"/>
          </p:cNvSpPr>
          <p:nvPr>
            <p:ph type="title"/>
          </p:nvPr>
        </p:nvSpPr>
        <p:spPr/>
        <p:txBody>
          <a:bodyPr/>
          <a:lstStyle/>
          <a:p>
            <a:r>
              <a:rPr lang="el-GR" dirty="0" smtClean="0"/>
              <a:t>Διάγραμμα Οντοτήτων-Συσχετίσεων</a:t>
            </a:r>
            <a:endParaRPr lang="en-US" dirty="0"/>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7</a:t>
            </a:fld>
            <a:endParaRPr lang="en-GB"/>
          </a:p>
        </p:txBody>
      </p:sp>
      <p:sp>
        <p:nvSpPr>
          <p:cNvPr id="6" name="TextBox 5"/>
          <p:cNvSpPr txBox="1"/>
          <p:nvPr/>
        </p:nvSpPr>
        <p:spPr>
          <a:xfrm>
            <a:off x="1259632" y="2924944"/>
            <a:ext cx="576064"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smtClean="0">
                <a:latin typeface="Calibri" pitchFamily="34" charset="0"/>
                <a:cs typeface="Calibri" pitchFamily="34" charset="0"/>
              </a:rPr>
              <a:t>car</a:t>
            </a:r>
            <a:endParaRPr lang="en-US" sz="1600" dirty="0">
              <a:latin typeface="Calibri" pitchFamily="34" charset="0"/>
              <a:cs typeface="Calibri" pitchFamily="34" charset="0"/>
            </a:endParaRPr>
          </a:p>
        </p:txBody>
      </p:sp>
      <p:sp>
        <p:nvSpPr>
          <p:cNvPr id="8" name="Oval 7"/>
          <p:cNvSpPr>
            <a:spLocks noChangeArrowheads="1"/>
          </p:cNvSpPr>
          <p:nvPr/>
        </p:nvSpPr>
        <p:spPr bwMode="auto">
          <a:xfrm>
            <a:off x="395536" y="2780928"/>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u="sng" dirty="0" smtClean="0">
                <a:latin typeface="Calibri" pitchFamily="34" charset="0"/>
                <a:cs typeface="Calibri" pitchFamily="34" charset="0"/>
              </a:rPr>
              <a:t>VIN</a:t>
            </a:r>
            <a:endParaRPr lang="en-US" sz="1400" u="sng" dirty="0">
              <a:latin typeface="Calibri" pitchFamily="34" charset="0"/>
              <a:cs typeface="Calibri" pitchFamily="34" charset="0"/>
            </a:endParaRPr>
          </a:p>
        </p:txBody>
      </p:sp>
      <p:sp>
        <p:nvSpPr>
          <p:cNvPr id="10" name="Oval 9"/>
          <p:cNvSpPr>
            <a:spLocks noChangeArrowheads="1"/>
          </p:cNvSpPr>
          <p:nvPr/>
        </p:nvSpPr>
        <p:spPr bwMode="auto">
          <a:xfrm>
            <a:off x="683568" y="2420888"/>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brand</a:t>
            </a:r>
            <a:endParaRPr lang="en-US" sz="1400" dirty="0">
              <a:latin typeface="Calibri" pitchFamily="34" charset="0"/>
              <a:cs typeface="Calibri" pitchFamily="34" charset="0"/>
            </a:endParaRPr>
          </a:p>
        </p:txBody>
      </p:sp>
      <p:sp>
        <p:nvSpPr>
          <p:cNvPr id="14" name="Oval 13"/>
          <p:cNvSpPr>
            <a:spLocks noChangeArrowheads="1"/>
          </p:cNvSpPr>
          <p:nvPr/>
        </p:nvSpPr>
        <p:spPr bwMode="auto">
          <a:xfrm>
            <a:off x="1691680" y="2492896"/>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300" dirty="0" smtClean="0">
                <a:latin typeface="Calibri" pitchFamily="34" charset="0"/>
                <a:cs typeface="Calibri" pitchFamily="34" charset="0"/>
              </a:rPr>
              <a:t>model</a:t>
            </a:r>
            <a:endParaRPr lang="en-US" sz="1300" dirty="0">
              <a:latin typeface="Calibri" pitchFamily="34" charset="0"/>
              <a:cs typeface="Calibri" pitchFamily="34" charset="0"/>
            </a:endParaRPr>
          </a:p>
        </p:txBody>
      </p:sp>
      <p:sp>
        <p:nvSpPr>
          <p:cNvPr id="15" name="Oval 14"/>
          <p:cNvSpPr>
            <a:spLocks noChangeArrowheads="1"/>
          </p:cNvSpPr>
          <p:nvPr/>
        </p:nvSpPr>
        <p:spPr bwMode="auto">
          <a:xfrm>
            <a:off x="1187624" y="2132856"/>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color</a:t>
            </a:r>
            <a:endParaRPr lang="en-US" sz="1400" dirty="0">
              <a:latin typeface="Calibri" pitchFamily="34" charset="0"/>
              <a:cs typeface="Calibri" pitchFamily="34" charset="0"/>
            </a:endParaRPr>
          </a:p>
        </p:txBody>
      </p:sp>
      <p:sp>
        <p:nvSpPr>
          <p:cNvPr id="16" name="Oval 15"/>
          <p:cNvSpPr>
            <a:spLocks noChangeArrowheads="1"/>
          </p:cNvSpPr>
          <p:nvPr/>
        </p:nvSpPr>
        <p:spPr bwMode="auto">
          <a:xfrm>
            <a:off x="395536" y="3284984"/>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200" dirty="0" err="1" smtClean="0">
                <a:latin typeface="Calibri" pitchFamily="34" charset="0"/>
                <a:cs typeface="Calibri" pitchFamily="34" charset="0"/>
              </a:rPr>
              <a:t>buyDate</a:t>
            </a:r>
            <a:endParaRPr lang="en-US" sz="1200" dirty="0">
              <a:latin typeface="Calibri" pitchFamily="34" charset="0"/>
              <a:cs typeface="Calibri" pitchFamily="34" charset="0"/>
            </a:endParaRPr>
          </a:p>
        </p:txBody>
      </p:sp>
      <p:cxnSp>
        <p:nvCxnSpPr>
          <p:cNvPr id="18" name="Straight Connector 17"/>
          <p:cNvCxnSpPr>
            <a:stCxn id="6" idx="0"/>
            <a:endCxn id="15" idx="4"/>
          </p:cNvCxnSpPr>
          <p:nvPr/>
        </p:nvCxnSpPr>
        <p:spPr bwMode="auto">
          <a:xfrm flipH="1" flipV="1">
            <a:off x="1511660" y="2424878"/>
            <a:ext cx="36004" cy="50006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0" name="Straight Connector 19"/>
          <p:cNvCxnSpPr>
            <a:stCxn id="6" idx="0"/>
            <a:endCxn id="14" idx="3"/>
          </p:cNvCxnSpPr>
          <p:nvPr/>
        </p:nvCxnSpPr>
        <p:spPr bwMode="auto">
          <a:xfrm flipV="1">
            <a:off x="1547664" y="2742152"/>
            <a:ext cx="238924" cy="18279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2" name="Straight Connector 21"/>
          <p:cNvCxnSpPr>
            <a:stCxn id="6" idx="0"/>
            <a:endCxn id="10" idx="4"/>
          </p:cNvCxnSpPr>
          <p:nvPr/>
        </p:nvCxnSpPr>
        <p:spPr bwMode="auto">
          <a:xfrm flipH="1" flipV="1">
            <a:off x="1007604" y="2712910"/>
            <a:ext cx="540060" cy="21203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4" name="Straight Connector 23"/>
          <p:cNvCxnSpPr>
            <a:stCxn id="6" idx="1"/>
            <a:endCxn id="8" idx="5"/>
          </p:cNvCxnSpPr>
          <p:nvPr/>
        </p:nvCxnSpPr>
        <p:spPr bwMode="auto">
          <a:xfrm flipH="1" flipV="1">
            <a:off x="948700" y="3030184"/>
            <a:ext cx="310932" cy="6403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6" name="Straight Connector 25"/>
          <p:cNvCxnSpPr>
            <a:stCxn id="6" idx="1"/>
            <a:endCxn id="16" idx="0"/>
          </p:cNvCxnSpPr>
          <p:nvPr/>
        </p:nvCxnSpPr>
        <p:spPr bwMode="auto">
          <a:xfrm flipH="1">
            <a:off x="719572" y="3094221"/>
            <a:ext cx="540060" cy="19076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9" name="TextBox 28"/>
          <p:cNvSpPr txBox="1"/>
          <p:nvPr/>
        </p:nvSpPr>
        <p:spPr>
          <a:xfrm>
            <a:off x="3419872" y="2874422"/>
            <a:ext cx="720080"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err="1" smtClean="0">
                <a:latin typeface="Calibri" pitchFamily="34" charset="0"/>
                <a:cs typeface="Calibri" pitchFamily="34" charset="0"/>
              </a:rPr>
              <a:t>categ</a:t>
            </a:r>
            <a:endParaRPr lang="en-US" sz="1600" dirty="0">
              <a:latin typeface="Calibri" pitchFamily="34" charset="0"/>
              <a:cs typeface="Calibri" pitchFamily="34" charset="0"/>
            </a:endParaRPr>
          </a:p>
        </p:txBody>
      </p:sp>
      <p:sp>
        <p:nvSpPr>
          <p:cNvPr id="30" name="Oval 29"/>
          <p:cNvSpPr>
            <a:spLocks noChangeArrowheads="1"/>
          </p:cNvSpPr>
          <p:nvPr/>
        </p:nvSpPr>
        <p:spPr bwMode="auto">
          <a:xfrm>
            <a:off x="4427984" y="2730406"/>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u="sng" dirty="0" err="1" smtClean="0">
                <a:latin typeface="Calibri" pitchFamily="34" charset="0"/>
                <a:cs typeface="Calibri" pitchFamily="34" charset="0"/>
              </a:rPr>
              <a:t>ccode</a:t>
            </a:r>
            <a:endParaRPr lang="en-US" sz="1400" u="sng" dirty="0">
              <a:latin typeface="Calibri" pitchFamily="34" charset="0"/>
              <a:cs typeface="Calibri" pitchFamily="34" charset="0"/>
            </a:endParaRPr>
          </a:p>
        </p:txBody>
      </p:sp>
      <p:sp>
        <p:nvSpPr>
          <p:cNvPr id="31" name="Oval 30"/>
          <p:cNvSpPr>
            <a:spLocks noChangeArrowheads="1"/>
          </p:cNvSpPr>
          <p:nvPr/>
        </p:nvSpPr>
        <p:spPr bwMode="auto">
          <a:xfrm>
            <a:off x="2843808" y="2370366"/>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name</a:t>
            </a:r>
            <a:endParaRPr lang="en-US" sz="1400" dirty="0">
              <a:latin typeface="Calibri" pitchFamily="34" charset="0"/>
              <a:cs typeface="Calibri" pitchFamily="34" charset="0"/>
            </a:endParaRPr>
          </a:p>
        </p:txBody>
      </p:sp>
      <p:sp>
        <p:nvSpPr>
          <p:cNvPr id="32" name="Oval 31"/>
          <p:cNvSpPr>
            <a:spLocks noChangeArrowheads="1"/>
          </p:cNvSpPr>
          <p:nvPr/>
        </p:nvSpPr>
        <p:spPr bwMode="auto">
          <a:xfrm>
            <a:off x="3851920" y="2442374"/>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300" dirty="0" err="1" smtClean="0">
                <a:latin typeface="Calibri" pitchFamily="34" charset="0"/>
                <a:cs typeface="Calibri" pitchFamily="34" charset="0"/>
              </a:rPr>
              <a:t>descr</a:t>
            </a:r>
            <a:endParaRPr lang="en-US" sz="1300" dirty="0">
              <a:latin typeface="Calibri" pitchFamily="34" charset="0"/>
              <a:cs typeface="Calibri" pitchFamily="34" charset="0"/>
            </a:endParaRPr>
          </a:p>
        </p:txBody>
      </p:sp>
      <p:cxnSp>
        <p:nvCxnSpPr>
          <p:cNvPr id="36" name="Straight Connector 35"/>
          <p:cNvCxnSpPr>
            <a:stCxn id="29" idx="0"/>
            <a:endCxn id="32" idx="3"/>
          </p:cNvCxnSpPr>
          <p:nvPr/>
        </p:nvCxnSpPr>
        <p:spPr bwMode="auto">
          <a:xfrm flipV="1">
            <a:off x="3779912" y="2691630"/>
            <a:ext cx="166916" cy="18279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7" name="Straight Connector 36"/>
          <p:cNvCxnSpPr>
            <a:stCxn id="29" idx="0"/>
            <a:endCxn id="31" idx="4"/>
          </p:cNvCxnSpPr>
          <p:nvPr/>
        </p:nvCxnSpPr>
        <p:spPr bwMode="auto">
          <a:xfrm flipH="1" flipV="1">
            <a:off x="3167844" y="2662388"/>
            <a:ext cx="612068" cy="21203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8" name="Straight Connector 37"/>
          <p:cNvCxnSpPr>
            <a:stCxn id="29" idx="3"/>
            <a:endCxn id="30" idx="2"/>
          </p:cNvCxnSpPr>
          <p:nvPr/>
        </p:nvCxnSpPr>
        <p:spPr bwMode="auto">
          <a:xfrm flipV="1">
            <a:off x="4139952" y="2876417"/>
            <a:ext cx="288032" cy="16728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53" name="AutoShape 8"/>
          <p:cNvSpPr>
            <a:spLocks noChangeArrowheads="1"/>
          </p:cNvSpPr>
          <p:nvPr/>
        </p:nvSpPr>
        <p:spPr bwMode="auto">
          <a:xfrm>
            <a:off x="2123728" y="2852936"/>
            <a:ext cx="1013038" cy="360040"/>
          </a:xfrm>
          <a:prstGeom prst="diamond">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sz="1400" dirty="0" smtClean="0">
                <a:latin typeface="Calibri" pitchFamily="34" charset="0"/>
                <a:cs typeface="Calibri" pitchFamily="34" charset="0"/>
              </a:rPr>
              <a:t>belongs</a:t>
            </a:r>
            <a:endParaRPr lang="en-US" sz="1400" dirty="0">
              <a:latin typeface="Calibri" pitchFamily="34" charset="0"/>
              <a:cs typeface="Calibri" pitchFamily="34" charset="0"/>
            </a:endParaRPr>
          </a:p>
        </p:txBody>
      </p:sp>
      <p:cxnSp>
        <p:nvCxnSpPr>
          <p:cNvPr id="55" name="Straight Connector 54"/>
          <p:cNvCxnSpPr>
            <a:stCxn id="6" idx="3"/>
            <a:endCxn id="53" idx="1"/>
          </p:cNvCxnSpPr>
          <p:nvPr/>
        </p:nvCxnSpPr>
        <p:spPr bwMode="auto">
          <a:xfrm flipV="1">
            <a:off x="1835696" y="3032956"/>
            <a:ext cx="288032" cy="6126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7" name="Straight Arrow Connector 56"/>
          <p:cNvCxnSpPr>
            <a:stCxn id="53" idx="3"/>
            <a:endCxn id="29" idx="1"/>
          </p:cNvCxnSpPr>
          <p:nvPr/>
        </p:nvCxnSpPr>
        <p:spPr bwMode="auto">
          <a:xfrm>
            <a:off x="3136766" y="3032956"/>
            <a:ext cx="283106" cy="10743"/>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59" name="TextBox 58"/>
          <p:cNvSpPr txBox="1"/>
          <p:nvPr/>
        </p:nvSpPr>
        <p:spPr>
          <a:xfrm>
            <a:off x="1259632" y="4581128"/>
            <a:ext cx="936104"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smtClean="0">
                <a:latin typeface="Calibri" pitchFamily="34" charset="0"/>
                <a:cs typeface="Calibri" pitchFamily="34" charset="0"/>
              </a:rPr>
              <a:t>location</a:t>
            </a:r>
            <a:endParaRPr lang="en-US" sz="1600" dirty="0">
              <a:latin typeface="Calibri" pitchFamily="34" charset="0"/>
              <a:cs typeface="Calibri" pitchFamily="34" charset="0"/>
            </a:endParaRPr>
          </a:p>
        </p:txBody>
      </p:sp>
      <p:sp>
        <p:nvSpPr>
          <p:cNvPr id="60" name="Oval 59"/>
          <p:cNvSpPr>
            <a:spLocks noChangeArrowheads="1"/>
          </p:cNvSpPr>
          <p:nvPr/>
        </p:nvSpPr>
        <p:spPr bwMode="auto">
          <a:xfrm>
            <a:off x="323528" y="4509120"/>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u="sng" dirty="0" err="1" smtClean="0">
                <a:latin typeface="Calibri" pitchFamily="34" charset="0"/>
                <a:cs typeface="Calibri" pitchFamily="34" charset="0"/>
              </a:rPr>
              <a:t>lcode</a:t>
            </a:r>
            <a:endParaRPr lang="en-US" sz="1400" u="sng" dirty="0">
              <a:latin typeface="Calibri" pitchFamily="34" charset="0"/>
              <a:cs typeface="Calibri" pitchFamily="34" charset="0"/>
            </a:endParaRPr>
          </a:p>
        </p:txBody>
      </p:sp>
      <p:sp>
        <p:nvSpPr>
          <p:cNvPr id="61" name="Oval 60"/>
          <p:cNvSpPr>
            <a:spLocks noChangeArrowheads="1"/>
          </p:cNvSpPr>
          <p:nvPr/>
        </p:nvSpPr>
        <p:spPr bwMode="auto">
          <a:xfrm>
            <a:off x="1043608" y="4005064"/>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300" dirty="0" smtClean="0">
                <a:latin typeface="Calibri" pitchFamily="34" charset="0"/>
                <a:cs typeface="Calibri" pitchFamily="34" charset="0"/>
              </a:rPr>
              <a:t>manager</a:t>
            </a:r>
            <a:endParaRPr lang="en-US" sz="1300" dirty="0">
              <a:latin typeface="Calibri" pitchFamily="34" charset="0"/>
              <a:cs typeface="Calibri" pitchFamily="34" charset="0"/>
            </a:endParaRPr>
          </a:p>
        </p:txBody>
      </p:sp>
      <p:sp>
        <p:nvSpPr>
          <p:cNvPr id="62" name="Oval 61"/>
          <p:cNvSpPr>
            <a:spLocks noChangeArrowheads="1"/>
          </p:cNvSpPr>
          <p:nvPr/>
        </p:nvSpPr>
        <p:spPr bwMode="auto">
          <a:xfrm>
            <a:off x="1403648" y="5229200"/>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address</a:t>
            </a:r>
            <a:endParaRPr lang="en-US" sz="1400" dirty="0">
              <a:latin typeface="Calibri" pitchFamily="34" charset="0"/>
              <a:cs typeface="Calibri" pitchFamily="34" charset="0"/>
            </a:endParaRPr>
          </a:p>
        </p:txBody>
      </p:sp>
      <p:cxnSp>
        <p:nvCxnSpPr>
          <p:cNvPr id="66" name="Straight Connector 65"/>
          <p:cNvCxnSpPr>
            <a:stCxn id="59" idx="2"/>
            <a:endCxn id="62" idx="0"/>
          </p:cNvCxnSpPr>
          <p:nvPr/>
        </p:nvCxnSpPr>
        <p:spPr bwMode="auto">
          <a:xfrm>
            <a:off x="1727684" y="4919682"/>
            <a:ext cx="0" cy="30951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7" name="Straight Connector 66"/>
          <p:cNvCxnSpPr>
            <a:stCxn id="59" idx="0"/>
            <a:endCxn id="61" idx="4"/>
          </p:cNvCxnSpPr>
          <p:nvPr/>
        </p:nvCxnSpPr>
        <p:spPr bwMode="auto">
          <a:xfrm flipH="1" flipV="1">
            <a:off x="1367644" y="4297086"/>
            <a:ext cx="360040" cy="28404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8" name="Straight Connector 67"/>
          <p:cNvCxnSpPr>
            <a:stCxn id="59" idx="1"/>
            <a:endCxn id="60" idx="6"/>
          </p:cNvCxnSpPr>
          <p:nvPr/>
        </p:nvCxnSpPr>
        <p:spPr bwMode="auto">
          <a:xfrm flipH="1" flipV="1">
            <a:off x="971600" y="4655131"/>
            <a:ext cx="288032" cy="9527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89" name="Oval 31"/>
          <p:cNvSpPr>
            <a:spLocks noChangeArrowheads="1"/>
          </p:cNvSpPr>
          <p:nvPr/>
        </p:nvSpPr>
        <p:spPr bwMode="auto">
          <a:xfrm>
            <a:off x="252090" y="5118286"/>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endParaRPr lang="en-US" sz="1600" dirty="0">
              <a:latin typeface="Times New Roman" pitchFamily="18" charset="0"/>
              <a:cs typeface="Times New Roman" pitchFamily="18" charset="0"/>
            </a:endParaRPr>
          </a:p>
        </p:txBody>
      </p:sp>
      <p:sp>
        <p:nvSpPr>
          <p:cNvPr id="90" name="Oval 31"/>
          <p:cNvSpPr>
            <a:spLocks noChangeArrowheads="1"/>
          </p:cNvSpPr>
          <p:nvPr/>
        </p:nvSpPr>
        <p:spPr bwMode="auto">
          <a:xfrm>
            <a:off x="323528" y="5157192"/>
            <a:ext cx="720080" cy="20918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phone</a:t>
            </a:r>
            <a:endParaRPr lang="en-US" sz="1400" dirty="0">
              <a:latin typeface="Calibri" pitchFamily="34" charset="0"/>
              <a:cs typeface="Calibri" pitchFamily="34" charset="0"/>
            </a:endParaRPr>
          </a:p>
        </p:txBody>
      </p:sp>
      <p:cxnSp>
        <p:nvCxnSpPr>
          <p:cNvPr id="92" name="Straight Connector 91"/>
          <p:cNvCxnSpPr>
            <a:stCxn id="59" idx="1"/>
            <a:endCxn id="89" idx="0"/>
          </p:cNvCxnSpPr>
          <p:nvPr/>
        </p:nvCxnSpPr>
        <p:spPr bwMode="auto">
          <a:xfrm flipH="1">
            <a:off x="670892" y="4750405"/>
            <a:ext cx="588740" cy="36788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93" name="Oval 92"/>
          <p:cNvSpPr>
            <a:spLocks noChangeArrowheads="1"/>
          </p:cNvSpPr>
          <p:nvPr/>
        </p:nvSpPr>
        <p:spPr bwMode="auto">
          <a:xfrm>
            <a:off x="683568" y="5585250"/>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street</a:t>
            </a:r>
            <a:endParaRPr lang="en-US" sz="1400" dirty="0">
              <a:latin typeface="Calibri" pitchFamily="34" charset="0"/>
              <a:cs typeface="Calibri" pitchFamily="34" charset="0"/>
            </a:endParaRPr>
          </a:p>
        </p:txBody>
      </p:sp>
      <p:sp>
        <p:nvSpPr>
          <p:cNvPr id="94" name="Oval 93"/>
          <p:cNvSpPr>
            <a:spLocks noChangeArrowheads="1"/>
          </p:cNvSpPr>
          <p:nvPr/>
        </p:nvSpPr>
        <p:spPr bwMode="auto">
          <a:xfrm>
            <a:off x="1331640" y="5805264"/>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number</a:t>
            </a:r>
            <a:endParaRPr lang="en-US" sz="1400" dirty="0">
              <a:latin typeface="Calibri" pitchFamily="34" charset="0"/>
              <a:cs typeface="Calibri" pitchFamily="34" charset="0"/>
            </a:endParaRPr>
          </a:p>
        </p:txBody>
      </p:sp>
      <p:sp>
        <p:nvSpPr>
          <p:cNvPr id="95" name="Oval 94"/>
          <p:cNvSpPr>
            <a:spLocks noChangeArrowheads="1"/>
          </p:cNvSpPr>
          <p:nvPr/>
        </p:nvSpPr>
        <p:spPr bwMode="auto">
          <a:xfrm>
            <a:off x="2195736" y="5517232"/>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city</a:t>
            </a:r>
            <a:endParaRPr lang="en-US" sz="1400" dirty="0">
              <a:latin typeface="Calibri" pitchFamily="34" charset="0"/>
              <a:cs typeface="Calibri" pitchFamily="34" charset="0"/>
            </a:endParaRPr>
          </a:p>
        </p:txBody>
      </p:sp>
      <p:sp>
        <p:nvSpPr>
          <p:cNvPr id="96" name="Oval 95"/>
          <p:cNvSpPr>
            <a:spLocks noChangeArrowheads="1"/>
          </p:cNvSpPr>
          <p:nvPr/>
        </p:nvSpPr>
        <p:spPr bwMode="auto">
          <a:xfrm>
            <a:off x="1979712" y="6021288"/>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zip</a:t>
            </a:r>
            <a:endParaRPr lang="en-US" sz="1400" dirty="0">
              <a:latin typeface="Calibri" pitchFamily="34" charset="0"/>
              <a:cs typeface="Calibri" pitchFamily="34" charset="0"/>
            </a:endParaRPr>
          </a:p>
        </p:txBody>
      </p:sp>
      <p:cxnSp>
        <p:nvCxnSpPr>
          <p:cNvPr id="98" name="Straight Connector 97"/>
          <p:cNvCxnSpPr>
            <a:stCxn id="62" idx="3"/>
            <a:endCxn id="93" idx="7"/>
          </p:cNvCxnSpPr>
          <p:nvPr/>
        </p:nvCxnSpPr>
        <p:spPr bwMode="auto">
          <a:xfrm flipH="1">
            <a:off x="1236732" y="5478456"/>
            <a:ext cx="261824" cy="14956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0" name="Straight Connector 99"/>
          <p:cNvCxnSpPr>
            <a:stCxn id="62" idx="4"/>
            <a:endCxn id="94" idx="0"/>
          </p:cNvCxnSpPr>
          <p:nvPr/>
        </p:nvCxnSpPr>
        <p:spPr bwMode="auto">
          <a:xfrm flipH="1">
            <a:off x="1655676" y="5521222"/>
            <a:ext cx="72008" cy="28404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Straight Connector 101"/>
          <p:cNvCxnSpPr>
            <a:stCxn id="62" idx="6"/>
            <a:endCxn id="95" idx="1"/>
          </p:cNvCxnSpPr>
          <p:nvPr/>
        </p:nvCxnSpPr>
        <p:spPr bwMode="auto">
          <a:xfrm>
            <a:off x="2051720" y="5375211"/>
            <a:ext cx="238924" cy="18478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5" name="Straight Connector 104"/>
          <p:cNvCxnSpPr>
            <a:stCxn id="62" idx="5"/>
            <a:endCxn id="96" idx="0"/>
          </p:cNvCxnSpPr>
          <p:nvPr/>
        </p:nvCxnSpPr>
        <p:spPr bwMode="auto">
          <a:xfrm>
            <a:off x="1956812" y="5478456"/>
            <a:ext cx="346936" cy="54283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06" name="TextBox 105"/>
          <p:cNvSpPr txBox="1"/>
          <p:nvPr/>
        </p:nvSpPr>
        <p:spPr>
          <a:xfrm>
            <a:off x="6155606" y="3497018"/>
            <a:ext cx="1008682"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smtClean="0">
                <a:latin typeface="Calibri" pitchFamily="34" charset="0"/>
                <a:cs typeface="Calibri" pitchFamily="34" charset="0"/>
              </a:rPr>
              <a:t>customer</a:t>
            </a:r>
            <a:endParaRPr lang="en-US" sz="1600" dirty="0">
              <a:latin typeface="Calibri" pitchFamily="34" charset="0"/>
              <a:cs typeface="Calibri" pitchFamily="34" charset="0"/>
            </a:endParaRPr>
          </a:p>
        </p:txBody>
      </p:sp>
      <p:sp>
        <p:nvSpPr>
          <p:cNvPr id="107" name="Oval 106"/>
          <p:cNvSpPr>
            <a:spLocks noChangeArrowheads="1"/>
          </p:cNvSpPr>
          <p:nvPr/>
        </p:nvSpPr>
        <p:spPr bwMode="auto">
          <a:xfrm>
            <a:off x="5148064" y="3140968"/>
            <a:ext cx="720080"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u="sng" dirty="0" err="1" smtClean="0">
                <a:latin typeface="Calibri" pitchFamily="34" charset="0"/>
                <a:cs typeface="Calibri" pitchFamily="34" charset="0"/>
              </a:rPr>
              <a:t>custcode</a:t>
            </a:r>
            <a:endParaRPr lang="en-US" sz="1400" u="sng" dirty="0">
              <a:latin typeface="Calibri" pitchFamily="34" charset="0"/>
              <a:cs typeface="Calibri" pitchFamily="34" charset="0"/>
            </a:endParaRPr>
          </a:p>
        </p:txBody>
      </p:sp>
      <p:sp>
        <p:nvSpPr>
          <p:cNvPr id="109" name="Oval 108"/>
          <p:cNvSpPr>
            <a:spLocks noChangeArrowheads="1"/>
          </p:cNvSpPr>
          <p:nvPr/>
        </p:nvSpPr>
        <p:spPr bwMode="auto">
          <a:xfrm>
            <a:off x="7668344" y="3573016"/>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address</a:t>
            </a:r>
            <a:endParaRPr lang="en-US" sz="1400" dirty="0">
              <a:latin typeface="Calibri" pitchFamily="34" charset="0"/>
              <a:cs typeface="Calibri" pitchFamily="34" charset="0"/>
            </a:endParaRPr>
          </a:p>
        </p:txBody>
      </p:sp>
      <p:cxnSp>
        <p:nvCxnSpPr>
          <p:cNvPr id="110" name="Straight Connector 109"/>
          <p:cNvCxnSpPr>
            <a:stCxn id="106" idx="3"/>
            <a:endCxn id="109" idx="2"/>
          </p:cNvCxnSpPr>
          <p:nvPr/>
        </p:nvCxnSpPr>
        <p:spPr bwMode="auto">
          <a:xfrm>
            <a:off x="7164288" y="3666295"/>
            <a:ext cx="504056" cy="5273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2" name="Straight Connector 111"/>
          <p:cNvCxnSpPr>
            <a:stCxn id="106" idx="1"/>
            <a:endCxn id="107" idx="5"/>
          </p:cNvCxnSpPr>
          <p:nvPr/>
        </p:nvCxnSpPr>
        <p:spPr bwMode="auto">
          <a:xfrm flipH="1" flipV="1">
            <a:off x="5762691" y="3390224"/>
            <a:ext cx="392915" cy="27607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13" name="Oval 31"/>
          <p:cNvSpPr>
            <a:spLocks noChangeArrowheads="1"/>
          </p:cNvSpPr>
          <p:nvPr/>
        </p:nvSpPr>
        <p:spPr bwMode="auto">
          <a:xfrm>
            <a:off x="7308304" y="2996952"/>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phone</a:t>
            </a:r>
            <a:endParaRPr lang="en-US" sz="1400" dirty="0">
              <a:latin typeface="Calibri" pitchFamily="34" charset="0"/>
              <a:cs typeface="Calibri" pitchFamily="34" charset="0"/>
            </a:endParaRPr>
          </a:p>
        </p:txBody>
      </p:sp>
      <p:cxnSp>
        <p:nvCxnSpPr>
          <p:cNvPr id="115" name="Straight Connector 114"/>
          <p:cNvCxnSpPr>
            <a:stCxn id="106" idx="0"/>
            <a:endCxn id="113" idx="3"/>
          </p:cNvCxnSpPr>
          <p:nvPr/>
        </p:nvCxnSpPr>
        <p:spPr bwMode="auto">
          <a:xfrm flipV="1">
            <a:off x="6659947" y="3257579"/>
            <a:ext cx="771021" cy="23943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16" name="Oval 115"/>
          <p:cNvSpPr>
            <a:spLocks noChangeArrowheads="1"/>
          </p:cNvSpPr>
          <p:nvPr/>
        </p:nvSpPr>
        <p:spPr bwMode="auto">
          <a:xfrm>
            <a:off x="7236296" y="4001074"/>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street</a:t>
            </a:r>
            <a:endParaRPr lang="en-US" sz="1400" dirty="0">
              <a:latin typeface="Calibri" pitchFamily="34" charset="0"/>
              <a:cs typeface="Calibri" pitchFamily="34" charset="0"/>
            </a:endParaRPr>
          </a:p>
        </p:txBody>
      </p:sp>
      <p:sp>
        <p:nvSpPr>
          <p:cNvPr id="117" name="Oval 116"/>
          <p:cNvSpPr>
            <a:spLocks noChangeArrowheads="1"/>
          </p:cNvSpPr>
          <p:nvPr/>
        </p:nvSpPr>
        <p:spPr bwMode="auto">
          <a:xfrm>
            <a:off x="7884368" y="4217098"/>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number</a:t>
            </a:r>
            <a:endParaRPr lang="en-US" sz="1400" dirty="0">
              <a:latin typeface="Calibri" pitchFamily="34" charset="0"/>
              <a:cs typeface="Calibri" pitchFamily="34" charset="0"/>
            </a:endParaRPr>
          </a:p>
        </p:txBody>
      </p:sp>
      <p:sp>
        <p:nvSpPr>
          <p:cNvPr id="118" name="Oval 117"/>
          <p:cNvSpPr>
            <a:spLocks noChangeArrowheads="1"/>
          </p:cNvSpPr>
          <p:nvPr/>
        </p:nvSpPr>
        <p:spPr bwMode="auto">
          <a:xfrm>
            <a:off x="8388424" y="3212976"/>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city</a:t>
            </a:r>
            <a:endParaRPr lang="en-US" sz="1400" dirty="0">
              <a:latin typeface="Calibri" pitchFamily="34" charset="0"/>
              <a:cs typeface="Calibri" pitchFamily="34" charset="0"/>
            </a:endParaRPr>
          </a:p>
        </p:txBody>
      </p:sp>
      <p:sp>
        <p:nvSpPr>
          <p:cNvPr id="119" name="Oval 118"/>
          <p:cNvSpPr>
            <a:spLocks noChangeArrowheads="1"/>
          </p:cNvSpPr>
          <p:nvPr/>
        </p:nvSpPr>
        <p:spPr bwMode="auto">
          <a:xfrm>
            <a:off x="8460432" y="4005064"/>
            <a:ext cx="648072" cy="292022"/>
          </a:xfrm>
          <a:prstGeom prst="ellipse">
            <a:avLst/>
          </a:prstGeom>
          <a:solidFill>
            <a:schemeClr val="bg1">
              <a:lumMod val="85000"/>
            </a:schemeClr>
          </a:solidFill>
          <a:ln w="9525">
            <a:solidFill>
              <a:schemeClr val="tx1"/>
            </a:solidFill>
            <a:round/>
            <a:headEnd/>
            <a:tailEnd/>
          </a:ln>
        </p:spPr>
        <p:txBody>
          <a:bodyPr wrap="none" anchor="ctr"/>
          <a:lstStyle/>
          <a:p>
            <a:pPr algn="ctr"/>
            <a:r>
              <a:rPr lang="en-US" sz="1400" dirty="0" smtClean="0">
                <a:latin typeface="Calibri" pitchFamily="34" charset="0"/>
                <a:cs typeface="Calibri" pitchFamily="34" charset="0"/>
              </a:rPr>
              <a:t>zip</a:t>
            </a:r>
            <a:endParaRPr lang="en-US" sz="1400" dirty="0">
              <a:latin typeface="Calibri" pitchFamily="34" charset="0"/>
              <a:cs typeface="Calibri" pitchFamily="34" charset="0"/>
            </a:endParaRPr>
          </a:p>
        </p:txBody>
      </p:sp>
      <p:cxnSp>
        <p:nvCxnSpPr>
          <p:cNvPr id="120" name="Straight Connector 119"/>
          <p:cNvCxnSpPr>
            <a:stCxn id="109" idx="3"/>
            <a:endCxn id="116" idx="0"/>
          </p:cNvCxnSpPr>
          <p:nvPr/>
        </p:nvCxnSpPr>
        <p:spPr bwMode="auto">
          <a:xfrm flipH="1">
            <a:off x="7560332" y="3822272"/>
            <a:ext cx="202920" cy="17880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1" name="Straight Connector 120"/>
          <p:cNvCxnSpPr>
            <a:stCxn id="109" idx="4"/>
            <a:endCxn id="117" idx="0"/>
          </p:cNvCxnSpPr>
          <p:nvPr/>
        </p:nvCxnSpPr>
        <p:spPr bwMode="auto">
          <a:xfrm>
            <a:off x="7992380" y="3865038"/>
            <a:ext cx="216024" cy="35206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2" name="Straight Connector 121"/>
          <p:cNvCxnSpPr>
            <a:stCxn id="109" idx="6"/>
            <a:endCxn id="118" idx="3"/>
          </p:cNvCxnSpPr>
          <p:nvPr/>
        </p:nvCxnSpPr>
        <p:spPr bwMode="auto">
          <a:xfrm flipV="1">
            <a:off x="8316416" y="3462232"/>
            <a:ext cx="166916" cy="25679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3" name="Straight Connector 122"/>
          <p:cNvCxnSpPr>
            <a:stCxn id="109" idx="5"/>
            <a:endCxn id="119" idx="0"/>
          </p:cNvCxnSpPr>
          <p:nvPr/>
        </p:nvCxnSpPr>
        <p:spPr bwMode="auto">
          <a:xfrm>
            <a:off x="8221508" y="3822272"/>
            <a:ext cx="562960" cy="18279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39" name="Oval 31"/>
          <p:cNvSpPr>
            <a:spLocks noChangeArrowheads="1"/>
          </p:cNvSpPr>
          <p:nvPr/>
        </p:nvSpPr>
        <p:spPr bwMode="auto">
          <a:xfrm>
            <a:off x="5724128" y="2852936"/>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name</a:t>
            </a:r>
            <a:endParaRPr lang="en-US" sz="1400" dirty="0">
              <a:latin typeface="Calibri" pitchFamily="34" charset="0"/>
              <a:cs typeface="Calibri" pitchFamily="34" charset="0"/>
            </a:endParaRPr>
          </a:p>
        </p:txBody>
      </p:sp>
      <p:cxnSp>
        <p:nvCxnSpPr>
          <p:cNvPr id="143" name="Straight Connector 142"/>
          <p:cNvCxnSpPr>
            <a:stCxn id="139" idx="4"/>
            <a:endCxn id="106" idx="0"/>
          </p:cNvCxnSpPr>
          <p:nvPr/>
        </p:nvCxnSpPr>
        <p:spPr bwMode="auto">
          <a:xfrm>
            <a:off x="6142930" y="3158280"/>
            <a:ext cx="517017" cy="33873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44" name="Isosceles Triangle 143"/>
          <p:cNvSpPr/>
          <p:nvPr/>
        </p:nvSpPr>
        <p:spPr bwMode="auto">
          <a:xfrm rot="10800000">
            <a:off x="6261875" y="4149080"/>
            <a:ext cx="792088" cy="504056"/>
          </a:xfrm>
          <a:prstGeom prst="triangle">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ahoma" pitchFamily="34" charset="0"/>
            </a:endParaRPr>
          </a:p>
        </p:txBody>
      </p:sp>
      <p:cxnSp>
        <p:nvCxnSpPr>
          <p:cNvPr id="150" name="Straight Connector 149"/>
          <p:cNvCxnSpPr>
            <a:stCxn id="106" idx="2"/>
            <a:endCxn id="144" idx="3"/>
          </p:cNvCxnSpPr>
          <p:nvPr/>
        </p:nvCxnSpPr>
        <p:spPr bwMode="auto">
          <a:xfrm flipH="1">
            <a:off x="6657919" y="3835572"/>
            <a:ext cx="2028" cy="31350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51" name="TextBox 150"/>
          <p:cNvSpPr txBox="1"/>
          <p:nvPr/>
        </p:nvSpPr>
        <p:spPr>
          <a:xfrm>
            <a:off x="6948264" y="4725144"/>
            <a:ext cx="1008682"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smtClean="0">
                <a:latin typeface="Calibri" pitchFamily="34" charset="0"/>
                <a:cs typeface="Calibri" pitchFamily="34" charset="0"/>
              </a:rPr>
              <a:t>individual</a:t>
            </a:r>
            <a:endParaRPr lang="en-US" sz="1600" dirty="0">
              <a:latin typeface="Calibri" pitchFamily="34" charset="0"/>
              <a:cs typeface="Calibri" pitchFamily="34" charset="0"/>
            </a:endParaRPr>
          </a:p>
        </p:txBody>
      </p:sp>
      <p:sp>
        <p:nvSpPr>
          <p:cNvPr id="152" name="TextBox 151"/>
          <p:cNvSpPr txBox="1"/>
          <p:nvPr/>
        </p:nvSpPr>
        <p:spPr>
          <a:xfrm>
            <a:off x="5436096" y="4725144"/>
            <a:ext cx="1008682"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smtClean="0">
                <a:latin typeface="Calibri" pitchFamily="34" charset="0"/>
                <a:cs typeface="Calibri" pitchFamily="34" charset="0"/>
              </a:rPr>
              <a:t>corporate</a:t>
            </a:r>
            <a:endParaRPr lang="en-US" sz="1600" dirty="0">
              <a:latin typeface="Calibri" pitchFamily="34" charset="0"/>
              <a:cs typeface="Calibri" pitchFamily="34" charset="0"/>
            </a:endParaRPr>
          </a:p>
        </p:txBody>
      </p:sp>
      <p:cxnSp>
        <p:nvCxnSpPr>
          <p:cNvPr id="154" name="Straight Connector 153"/>
          <p:cNvCxnSpPr>
            <a:stCxn id="144" idx="5"/>
            <a:endCxn id="152" idx="0"/>
          </p:cNvCxnSpPr>
          <p:nvPr/>
        </p:nvCxnSpPr>
        <p:spPr bwMode="auto">
          <a:xfrm flipH="1">
            <a:off x="5940437" y="4401108"/>
            <a:ext cx="519460" cy="32403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56" name="Straight Connector 155"/>
          <p:cNvCxnSpPr>
            <a:stCxn id="144" idx="1"/>
            <a:endCxn id="151" idx="0"/>
          </p:cNvCxnSpPr>
          <p:nvPr/>
        </p:nvCxnSpPr>
        <p:spPr bwMode="auto">
          <a:xfrm>
            <a:off x="6855941" y="4401108"/>
            <a:ext cx="596664" cy="32403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62" name="AutoShape 8"/>
          <p:cNvSpPr>
            <a:spLocks noChangeArrowheads="1"/>
          </p:cNvSpPr>
          <p:nvPr/>
        </p:nvSpPr>
        <p:spPr bwMode="auto">
          <a:xfrm>
            <a:off x="6439282" y="2564904"/>
            <a:ext cx="1013038" cy="360040"/>
          </a:xfrm>
          <a:prstGeom prst="diamond">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sz="1400" dirty="0" err="1" smtClean="0">
                <a:latin typeface="Calibri" pitchFamily="34" charset="0"/>
                <a:cs typeface="Calibri" pitchFamily="34" charset="0"/>
              </a:rPr>
              <a:t>livesIn</a:t>
            </a:r>
            <a:endParaRPr lang="en-US" sz="1400" dirty="0">
              <a:latin typeface="Calibri" pitchFamily="34" charset="0"/>
              <a:cs typeface="Calibri" pitchFamily="34" charset="0"/>
            </a:endParaRPr>
          </a:p>
        </p:txBody>
      </p:sp>
      <p:sp>
        <p:nvSpPr>
          <p:cNvPr id="163" name="TextBox 162"/>
          <p:cNvSpPr txBox="1"/>
          <p:nvPr/>
        </p:nvSpPr>
        <p:spPr>
          <a:xfrm>
            <a:off x="6948264" y="1938318"/>
            <a:ext cx="1008682"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err="1" smtClean="0">
                <a:latin typeface="Calibri" pitchFamily="34" charset="0"/>
                <a:cs typeface="Calibri" pitchFamily="34" charset="0"/>
              </a:rPr>
              <a:t>geoArea</a:t>
            </a:r>
            <a:endParaRPr lang="en-US" sz="1600" dirty="0">
              <a:latin typeface="Calibri" pitchFamily="34" charset="0"/>
              <a:cs typeface="Calibri" pitchFamily="34" charset="0"/>
            </a:endParaRPr>
          </a:p>
        </p:txBody>
      </p:sp>
      <p:sp>
        <p:nvSpPr>
          <p:cNvPr id="164" name="Oval 31"/>
          <p:cNvSpPr>
            <a:spLocks noChangeArrowheads="1"/>
          </p:cNvSpPr>
          <p:nvPr/>
        </p:nvSpPr>
        <p:spPr bwMode="auto">
          <a:xfrm>
            <a:off x="5004048" y="5229200"/>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err="1" smtClean="0">
                <a:latin typeface="Calibri" pitchFamily="34" charset="0"/>
                <a:cs typeface="Calibri" pitchFamily="34" charset="0"/>
              </a:rPr>
              <a:t>taxId</a:t>
            </a:r>
            <a:endParaRPr lang="en-US" sz="1400" dirty="0">
              <a:latin typeface="Calibri" pitchFamily="34" charset="0"/>
              <a:cs typeface="Calibri" pitchFamily="34" charset="0"/>
            </a:endParaRPr>
          </a:p>
        </p:txBody>
      </p:sp>
      <p:sp>
        <p:nvSpPr>
          <p:cNvPr id="165" name="Oval 31"/>
          <p:cNvSpPr>
            <a:spLocks noChangeArrowheads="1"/>
          </p:cNvSpPr>
          <p:nvPr/>
        </p:nvSpPr>
        <p:spPr bwMode="auto">
          <a:xfrm>
            <a:off x="5868144" y="5427912"/>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discount</a:t>
            </a:r>
            <a:endParaRPr lang="en-US" sz="1400" dirty="0">
              <a:latin typeface="Calibri" pitchFamily="34" charset="0"/>
              <a:cs typeface="Calibri" pitchFamily="34" charset="0"/>
            </a:endParaRPr>
          </a:p>
        </p:txBody>
      </p:sp>
      <p:sp>
        <p:nvSpPr>
          <p:cNvPr id="166" name="Oval 31"/>
          <p:cNvSpPr>
            <a:spLocks noChangeArrowheads="1"/>
          </p:cNvSpPr>
          <p:nvPr/>
        </p:nvSpPr>
        <p:spPr bwMode="auto">
          <a:xfrm>
            <a:off x="8172400" y="4741336"/>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dob</a:t>
            </a:r>
            <a:endParaRPr lang="en-US" sz="1400" dirty="0">
              <a:latin typeface="Calibri" pitchFamily="34" charset="0"/>
              <a:cs typeface="Calibri" pitchFamily="34" charset="0"/>
            </a:endParaRPr>
          </a:p>
        </p:txBody>
      </p:sp>
      <p:sp>
        <p:nvSpPr>
          <p:cNvPr id="167" name="TextBox 166"/>
          <p:cNvSpPr txBox="1"/>
          <p:nvPr/>
        </p:nvSpPr>
        <p:spPr>
          <a:xfrm>
            <a:off x="6952694" y="6030275"/>
            <a:ext cx="1008682"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err="1" smtClean="0">
                <a:latin typeface="Calibri" pitchFamily="34" charset="0"/>
                <a:cs typeface="Calibri" pitchFamily="34" charset="0"/>
              </a:rPr>
              <a:t>addDriver</a:t>
            </a:r>
            <a:endParaRPr lang="en-US" sz="1600" dirty="0">
              <a:latin typeface="Calibri" pitchFamily="34" charset="0"/>
              <a:cs typeface="Calibri" pitchFamily="34" charset="0"/>
            </a:endParaRPr>
          </a:p>
        </p:txBody>
      </p:sp>
      <p:sp>
        <p:nvSpPr>
          <p:cNvPr id="169" name="Oval 31"/>
          <p:cNvSpPr>
            <a:spLocks noChangeArrowheads="1"/>
          </p:cNvSpPr>
          <p:nvPr/>
        </p:nvSpPr>
        <p:spPr bwMode="auto">
          <a:xfrm>
            <a:off x="8287725" y="6220000"/>
            <a:ext cx="57606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age</a:t>
            </a:r>
            <a:endParaRPr lang="en-US" sz="1400" dirty="0">
              <a:latin typeface="Calibri" pitchFamily="34" charset="0"/>
              <a:cs typeface="Calibri" pitchFamily="34" charset="0"/>
            </a:endParaRPr>
          </a:p>
        </p:txBody>
      </p:sp>
      <p:sp>
        <p:nvSpPr>
          <p:cNvPr id="170" name="Oval 31"/>
          <p:cNvSpPr>
            <a:spLocks noChangeArrowheads="1"/>
          </p:cNvSpPr>
          <p:nvPr/>
        </p:nvSpPr>
        <p:spPr bwMode="auto">
          <a:xfrm>
            <a:off x="8263660" y="5735383"/>
            <a:ext cx="648072"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name</a:t>
            </a:r>
            <a:endParaRPr lang="en-US" sz="1400" dirty="0">
              <a:latin typeface="Calibri" pitchFamily="34" charset="0"/>
              <a:cs typeface="Calibri" pitchFamily="34" charset="0"/>
            </a:endParaRPr>
          </a:p>
        </p:txBody>
      </p:sp>
      <p:sp>
        <p:nvSpPr>
          <p:cNvPr id="171" name="AutoShape 8"/>
          <p:cNvSpPr>
            <a:spLocks noChangeArrowheads="1"/>
          </p:cNvSpPr>
          <p:nvPr/>
        </p:nvSpPr>
        <p:spPr bwMode="auto">
          <a:xfrm>
            <a:off x="6943338" y="5317587"/>
            <a:ext cx="1013038" cy="432048"/>
          </a:xfrm>
          <a:prstGeom prst="diamond">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sz="1400" dirty="0" smtClean="0">
                <a:latin typeface="Calibri" pitchFamily="34" charset="0"/>
                <a:cs typeface="Calibri" pitchFamily="34" charset="0"/>
              </a:rPr>
              <a:t>adds</a:t>
            </a:r>
            <a:endParaRPr lang="en-US" sz="1400" dirty="0">
              <a:latin typeface="Calibri" pitchFamily="34" charset="0"/>
              <a:cs typeface="Calibri" pitchFamily="34" charset="0"/>
            </a:endParaRPr>
          </a:p>
        </p:txBody>
      </p:sp>
      <p:cxnSp>
        <p:nvCxnSpPr>
          <p:cNvPr id="175" name="Straight Connector 174"/>
          <p:cNvCxnSpPr>
            <a:stCxn id="168" idx="0"/>
            <a:endCxn id="173" idx="2"/>
          </p:cNvCxnSpPr>
          <p:nvPr/>
        </p:nvCxnSpPr>
        <p:spPr bwMode="auto">
          <a:xfrm flipH="1" flipV="1">
            <a:off x="7452320" y="5787952"/>
            <a:ext cx="2500" cy="21602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77" name="Straight Arrow Connector 176"/>
          <p:cNvCxnSpPr>
            <a:stCxn id="173" idx="0"/>
            <a:endCxn id="151" idx="2"/>
          </p:cNvCxnSpPr>
          <p:nvPr/>
        </p:nvCxnSpPr>
        <p:spPr bwMode="auto">
          <a:xfrm flipV="1">
            <a:off x="7452320" y="5063698"/>
            <a:ext cx="285" cy="22019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9" name="Straight Connector 178"/>
          <p:cNvCxnSpPr>
            <a:stCxn id="168" idx="3"/>
            <a:endCxn id="170" idx="2"/>
          </p:cNvCxnSpPr>
          <p:nvPr/>
        </p:nvCxnSpPr>
        <p:spPr bwMode="auto">
          <a:xfrm flipV="1">
            <a:off x="7994880" y="5888055"/>
            <a:ext cx="268780" cy="31597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81" name="Straight Connector 180"/>
          <p:cNvCxnSpPr>
            <a:stCxn id="168" idx="3"/>
            <a:endCxn id="169" idx="2"/>
          </p:cNvCxnSpPr>
          <p:nvPr/>
        </p:nvCxnSpPr>
        <p:spPr bwMode="auto">
          <a:xfrm>
            <a:off x="7994880" y="6204031"/>
            <a:ext cx="292845" cy="16864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83" name="Straight Connector 182"/>
          <p:cNvCxnSpPr>
            <a:stCxn id="106" idx="0"/>
            <a:endCxn id="162" idx="2"/>
          </p:cNvCxnSpPr>
          <p:nvPr/>
        </p:nvCxnSpPr>
        <p:spPr bwMode="auto">
          <a:xfrm flipV="1">
            <a:off x="6659947" y="2924944"/>
            <a:ext cx="285854" cy="57207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85" name="Straight Arrow Connector 184"/>
          <p:cNvCxnSpPr>
            <a:stCxn id="162" idx="0"/>
            <a:endCxn id="163" idx="2"/>
          </p:cNvCxnSpPr>
          <p:nvPr/>
        </p:nvCxnSpPr>
        <p:spPr bwMode="auto">
          <a:xfrm flipV="1">
            <a:off x="6945801" y="2276872"/>
            <a:ext cx="506804"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89" name="Oval 31"/>
          <p:cNvSpPr>
            <a:spLocks noChangeArrowheads="1"/>
          </p:cNvSpPr>
          <p:nvPr/>
        </p:nvSpPr>
        <p:spPr bwMode="auto">
          <a:xfrm>
            <a:off x="8126884" y="1611488"/>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name</a:t>
            </a:r>
            <a:endParaRPr lang="en-US" sz="1400" dirty="0">
              <a:latin typeface="Calibri" pitchFamily="34" charset="0"/>
              <a:cs typeface="Calibri" pitchFamily="34" charset="0"/>
            </a:endParaRPr>
          </a:p>
        </p:txBody>
      </p:sp>
      <p:sp>
        <p:nvSpPr>
          <p:cNvPr id="190" name="Oval 31"/>
          <p:cNvSpPr>
            <a:spLocks noChangeArrowheads="1"/>
          </p:cNvSpPr>
          <p:nvPr/>
        </p:nvSpPr>
        <p:spPr bwMode="auto">
          <a:xfrm>
            <a:off x="8172400" y="2060848"/>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population</a:t>
            </a:r>
            <a:endParaRPr lang="en-US" sz="1400" dirty="0">
              <a:latin typeface="Calibri" pitchFamily="34" charset="0"/>
              <a:cs typeface="Calibri" pitchFamily="34" charset="0"/>
            </a:endParaRPr>
          </a:p>
        </p:txBody>
      </p:sp>
      <p:sp>
        <p:nvSpPr>
          <p:cNvPr id="191" name="Oval 31"/>
          <p:cNvSpPr>
            <a:spLocks noChangeArrowheads="1"/>
          </p:cNvSpPr>
          <p:nvPr/>
        </p:nvSpPr>
        <p:spPr bwMode="auto">
          <a:xfrm>
            <a:off x="7982868" y="2492896"/>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income</a:t>
            </a:r>
            <a:endParaRPr lang="en-US" sz="1400" dirty="0">
              <a:latin typeface="Calibri" pitchFamily="34" charset="0"/>
              <a:cs typeface="Calibri" pitchFamily="34" charset="0"/>
            </a:endParaRPr>
          </a:p>
        </p:txBody>
      </p:sp>
      <p:sp>
        <p:nvSpPr>
          <p:cNvPr id="193" name="Oval 31"/>
          <p:cNvSpPr>
            <a:spLocks noChangeArrowheads="1"/>
          </p:cNvSpPr>
          <p:nvPr/>
        </p:nvSpPr>
        <p:spPr bwMode="auto">
          <a:xfrm>
            <a:off x="5876528" y="1964775"/>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u="sng" dirty="0" err="1" smtClean="0">
                <a:latin typeface="Calibri" pitchFamily="34" charset="0"/>
                <a:cs typeface="Calibri" pitchFamily="34" charset="0"/>
              </a:rPr>
              <a:t>gcode</a:t>
            </a:r>
            <a:endParaRPr lang="en-US" sz="1400" u="sng" dirty="0">
              <a:latin typeface="Calibri" pitchFamily="34" charset="0"/>
              <a:cs typeface="Calibri" pitchFamily="34" charset="0"/>
            </a:endParaRPr>
          </a:p>
        </p:txBody>
      </p:sp>
      <p:cxnSp>
        <p:nvCxnSpPr>
          <p:cNvPr id="197" name="Straight Connector 196"/>
          <p:cNvCxnSpPr>
            <a:stCxn id="164" idx="0"/>
            <a:endCxn id="152" idx="2"/>
          </p:cNvCxnSpPr>
          <p:nvPr/>
        </p:nvCxnSpPr>
        <p:spPr bwMode="auto">
          <a:xfrm flipV="1">
            <a:off x="5422850" y="5063698"/>
            <a:ext cx="517587" cy="16550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99" name="Straight Connector 198"/>
          <p:cNvCxnSpPr>
            <a:stCxn id="152" idx="2"/>
            <a:endCxn id="165" idx="0"/>
          </p:cNvCxnSpPr>
          <p:nvPr/>
        </p:nvCxnSpPr>
        <p:spPr bwMode="auto">
          <a:xfrm>
            <a:off x="5940437" y="5063698"/>
            <a:ext cx="346509" cy="36421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01" name="Straight Connector 200"/>
          <p:cNvCxnSpPr>
            <a:stCxn id="163" idx="1"/>
            <a:endCxn id="193" idx="6"/>
          </p:cNvCxnSpPr>
          <p:nvPr/>
        </p:nvCxnSpPr>
        <p:spPr bwMode="auto">
          <a:xfrm flipH="1">
            <a:off x="6714132" y="2107595"/>
            <a:ext cx="234132" cy="985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03" name="Straight Connector 202"/>
          <p:cNvCxnSpPr>
            <a:stCxn id="163" idx="3"/>
            <a:endCxn id="190" idx="2"/>
          </p:cNvCxnSpPr>
          <p:nvPr/>
        </p:nvCxnSpPr>
        <p:spPr bwMode="auto">
          <a:xfrm>
            <a:off x="7956946" y="2107595"/>
            <a:ext cx="215454" cy="10592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07" name="Straight Connector 206"/>
          <p:cNvCxnSpPr>
            <a:stCxn id="163" idx="3"/>
            <a:endCxn id="189" idx="2"/>
          </p:cNvCxnSpPr>
          <p:nvPr/>
        </p:nvCxnSpPr>
        <p:spPr bwMode="auto">
          <a:xfrm flipV="1">
            <a:off x="7956946" y="1764160"/>
            <a:ext cx="169938" cy="34343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09" name="Straight Connector 208"/>
          <p:cNvCxnSpPr/>
          <p:nvPr/>
        </p:nvCxnSpPr>
        <p:spPr bwMode="auto">
          <a:xfrm>
            <a:off x="7956946" y="2134886"/>
            <a:ext cx="148586" cy="43001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10" name="TextBox 209"/>
          <p:cNvSpPr txBox="1"/>
          <p:nvPr/>
        </p:nvSpPr>
        <p:spPr>
          <a:xfrm>
            <a:off x="3419302" y="4026550"/>
            <a:ext cx="1008682"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smtClean="0">
                <a:latin typeface="Calibri" pitchFamily="34" charset="0"/>
                <a:cs typeface="Calibri" pitchFamily="34" charset="0"/>
              </a:rPr>
              <a:t>rental</a:t>
            </a:r>
            <a:endParaRPr lang="en-US" sz="1600" dirty="0">
              <a:latin typeface="Calibri" pitchFamily="34" charset="0"/>
              <a:cs typeface="Calibri" pitchFamily="34" charset="0"/>
            </a:endParaRPr>
          </a:p>
        </p:txBody>
      </p:sp>
      <p:sp>
        <p:nvSpPr>
          <p:cNvPr id="211" name="Oval 31"/>
          <p:cNvSpPr>
            <a:spLocks noChangeArrowheads="1"/>
          </p:cNvSpPr>
          <p:nvPr/>
        </p:nvSpPr>
        <p:spPr bwMode="auto">
          <a:xfrm>
            <a:off x="3275856" y="3483696"/>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u="sng" dirty="0" err="1" smtClean="0">
                <a:latin typeface="Calibri" pitchFamily="34" charset="0"/>
                <a:cs typeface="Calibri" pitchFamily="34" charset="0"/>
              </a:rPr>
              <a:t>rcode</a:t>
            </a:r>
            <a:endParaRPr lang="en-US" sz="1400" u="sng" dirty="0">
              <a:latin typeface="Calibri" pitchFamily="34" charset="0"/>
              <a:cs typeface="Calibri" pitchFamily="34" charset="0"/>
            </a:endParaRPr>
          </a:p>
        </p:txBody>
      </p:sp>
      <p:sp>
        <p:nvSpPr>
          <p:cNvPr id="212" name="Oval 31"/>
          <p:cNvSpPr>
            <a:spLocks noChangeArrowheads="1"/>
          </p:cNvSpPr>
          <p:nvPr/>
        </p:nvSpPr>
        <p:spPr bwMode="auto">
          <a:xfrm>
            <a:off x="4211960" y="3483696"/>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amount</a:t>
            </a:r>
            <a:endParaRPr lang="en-US" sz="1400" dirty="0">
              <a:latin typeface="Calibri" pitchFamily="34" charset="0"/>
              <a:cs typeface="Calibri" pitchFamily="34" charset="0"/>
            </a:endParaRPr>
          </a:p>
        </p:txBody>
      </p:sp>
      <p:cxnSp>
        <p:nvCxnSpPr>
          <p:cNvPr id="214" name="Straight Connector 213"/>
          <p:cNvCxnSpPr>
            <a:stCxn id="210" idx="0"/>
            <a:endCxn id="211" idx="4"/>
          </p:cNvCxnSpPr>
          <p:nvPr/>
        </p:nvCxnSpPr>
        <p:spPr bwMode="auto">
          <a:xfrm flipH="1" flipV="1">
            <a:off x="3694658" y="3789040"/>
            <a:ext cx="228985" cy="23751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16" name="Straight Connector 215"/>
          <p:cNvCxnSpPr>
            <a:stCxn id="210" idx="0"/>
            <a:endCxn id="212" idx="3"/>
          </p:cNvCxnSpPr>
          <p:nvPr/>
        </p:nvCxnSpPr>
        <p:spPr bwMode="auto">
          <a:xfrm flipV="1">
            <a:off x="3923643" y="3744323"/>
            <a:ext cx="410981" cy="28222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17" name="AutoShape 8"/>
          <p:cNvSpPr>
            <a:spLocks noChangeArrowheads="1"/>
          </p:cNvSpPr>
          <p:nvPr/>
        </p:nvSpPr>
        <p:spPr bwMode="auto">
          <a:xfrm>
            <a:off x="1979712" y="3501008"/>
            <a:ext cx="1013038" cy="360040"/>
          </a:xfrm>
          <a:prstGeom prst="diamond">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sz="1400" dirty="0" smtClean="0">
                <a:latin typeface="Calibri" pitchFamily="34" charset="0"/>
                <a:cs typeface="Calibri" pitchFamily="34" charset="0"/>
              </a:rPr>
              <a:t>rents</a:t>
            </a:r>
            <a:endParaRPr lang="en-US" sz="1400" dirty="0">
              <a:latin typeface="Calibri" pitchFamily="34" charset="0"/>
              <a:cs typeface="Calibri" pitchFamily="34" charset="0"/>
            </a:endParaRPr>
          </a:p>
        </p:txBody>
      </p:sp>
      <p:sp>
        <p:nvSpPr>
          <p:cNvPr id="218" name="AutoShape 8"/>
          <p:cNvSpPr>
            <a:spLocks noChangeArrowheads="1"/>
          </p:cNvSpPr>
          <p:nvPr/>
        </p:nvSpPr>
        <p:spPr bwMode="auto">
          <a:xfrm>
            <a:off x="1902778" y="4005064"/>
            <a:ext cx="1013038" cy="360040"/>
          </a:xfrm>
          <a:prstGeom prst="diamond">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sz="1400" dirty="0" err="1" smtClean="0">
                <a:latin typeface="Calibri" pitchFamily="34" charset="0"/>
                <a:cs typeface="Calibri" pitchFamily="34" charset="0"/>
              </a:rPr>
              <a:t>picksup</a:t>
            </a:r>
            <a:endParaRPr lang="en-US" sz="1400" dirty="0">
              <a:latin typeface="Calibri" pitchFamily="34" charset="0"/>
              <a:cs typeface="Calibri" pitchFamily="34" charset="0"/>
            </a:endParaRPr>
          </a:p>
        </p:txBody>
      </p:sp>
      <p:sp>
        <p:nvSpPr>
          <p:cNvPr id="219" name="AutoShape 8"/>
          <p:cNvSpPr>
            <a:spLocks noChangeArrowheads="1"/>
          </p:cNvSpPr>
          <p:nvPr/>
        </p:nvSpPr>
        <p:spPr bwMode="auto">
          <a:xfrm>
            <a:off x="2550850" y="4509120"/>
            <a:ext cx="1013038" cy="360040"/>
          </a:xfrm>
          <a:prstGeom prst="diamond">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sz="1400" dirty="0" smtClean="0">
                <a:latin typeface="Calibri" pitchFamily="34" charset="0"/>
                <a:cs typeface="Calibri" pitchFamily="34" charset="0"/>
              </a:rPr>
              <a:t>returns</a:t>
            </a:r>
            <a:endParaRPr lang="en-US" sz="1400" dirty="0">
              <a:latin typeface="Calibri" pitchFamily="34" charset="0"/>
              <a:cs typeface="Calibri" pitchFamily="34" charset="0"/>
            </a:endParaRPr>
          </a:p>
        </p:txBody>
      </p:sp>
      <p:sp>
        <p:nvSpPr>
          <p:cNvPr id="220" name="AutoShape 8"/>
          <p:cNvSpPr>
            <a:spLocks noChangeArrowheads="1"/>
          </p:cNvSpPr>
          <p:nvPr/>
        </p:nvSpPr>
        <p:spPr bwMode="auto">
          <a:xfrm>
            <a:off x="4860032" y="3717032"/>
            <a:ext cx="1013038" cy="360040"/>
          </a:xfrm>
          <a:prstGeom prst="diamond">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sz="1400" dirty="0" smtClean="0">
                <a:latin typeface="Calibri" pitchFamily="34" charset="0"/>
                <a:cs typeface="Calibri" pitchFamily="34" charset="0"/>
              </a:rPr>
              <a:t>has</a:t>
            </a:r>
            <a:endParaRPr lang="en-US" sz="1400" dirty="0">
              <a:latin typeface="Calibri" pitchFamily="34" charset="0"/>
              <a:cs typeface="Calibri" pitchFamily="34" charset="0"/>
            </a:endParaRPr>
          </a:p>
        </p:txBody>
      </p:sp>
      <p:sp>
        <p:nvSpPr>
          <p:cNvPr id="221" name="Oval 31"/>
          <p:cNvSpPr>
            <a:spLocks noChangeArrowheads="1"/>
          </p:cNvSpPr>
          <p:nvPr/>
        </p:nvSpPr>
        <p:spPr bwMode="auto">
          <a:xfrm>
            <a:off x="4670500" y="4203776"/>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err="1" smtClean="0">
                <a:latin typeface="Calibri" pitchFamily="34" charset="0"/>
                <a:cs typeface="Calibri" pitchFamily="34" charset="0"/>
              </a:rPr>
              <a:t>fromDate</a:t>
            </a:r>
            <a:endParaRPr lang="en-US" sz="1400" dirty="0">
              <a:latin typeface="Calibri" pitchFamily="34" charset="0"/>
              <a:cs typeface="Calibri" pitchFamily="34" charset="0"/>
            </a:endParaRPr>
          </a:p>
        </p:txBody>
      </p:sp>
      <p:sp>
        <p:nvSpPr>
          <p:cNvPr id="222" name="Oval 31"/>
          <p:cNvSpPr>
            <a:spLocks noChangeArrowheads="1"/>
          </p:cNvSpPr>
          <p:nvPr/>
        </p:nvSpPr>
        <p:spPr bwMode="auto">
          <a:xfrm>
            <a:off x="4382468" y="4581128"/>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err="1" smtClean="0">
                <a:latin typeface="Calibri" pitchFamily="34" charset="0"/>
                <a:cs typeface="Calibri" pitchFamily="34" charset="0"/>
              </a:rPr>
              <a:t>toDate</a:t>
            </a:r>
            <a:endParaRPr lang="en-US" sz="1400" dirty="0">
              <a:latin typeface="Calibri" pitchFamily="34" charset="0"/>
              <a:cs typeface="Calibri" pitchFamily="34" charset="0"/>
            </a:endParaRPr>
          </a:p>
        </p:txBody>
      </p:sp>
      <p:sp>
        <p:nvSpPr>
          <p:cNvPr id="223" name="AutoShape 8"/>
          <p:cNvSpPr>
            <a:spLocks noChangeArrowheads="1"/>
          </p:cNvSpPr>
          <p:nvPr/>
        </p:nvSpPr>
        <p:spPr bwMode="auto">
          <a:xfrm>
            <a:off x="3418121" y="4792960"/>
            <a:ext cx="1013038" cy="360040"/>
          </a:xfrm>
          <a:prstGeom prst="diamond">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sz="1400" dirty="0" smtClean="0">
                <a:latin typeface="Calibri" pitchFamily="34" charset="0"/>
                <a:cs typeface="Calibri" pitchFamily="34" charset="0"/>
              </a:rPr>
              <a:t>is-for</a:t>
            </a:r>
            <a:endParaRPr lang="en-US" sz="1400" dirty="0">
              <a:latin typeface="Calibri" pitchFamily="34" charset="0"/>
              <a:cs typeface="Calibri" pitchFamily="34" charset="0"/>
            </a:endParaRPr>
          </a:p>
        </p:txBody>
      </p:sp>
      <p:sp>
        <p:nvSpPr>
          <p:cNvPr id="224" name="TextBox 223"/>
          <p:cNvSpPr txBox="1"/>
          <p:nvPr/>
        </p:nvSpPr>
        <p:spPr>
          <a:xfrm>
            <a:off x="3419872" y="5373216"/>
            <a:ext cx="1008682" cy="338554"/>
          </a:xfrm>
          <a:prstGeom prst="rect">
            <a:avLst/>
          </a:prstGeom>
          <a:solidFill>
            <a:schemeClr val="bg1">
              <a:lumMod val="65000"/>
            </a:schemeClr>
          </a:solidFill>
          <a:ln>
            <a:solidFill>
              <a:schemeClr val="tx1"/>
            </a:solidFill>
          </a:ln>
        </p:spPr>
        <p:txBody>
          <a:bodyPr wrap="square" rtlCol="0" anchor="ctr">
            <a:spAutoFit/>
          </a:bodyPr>
          <a:lstStyle/>
          <a:p>
            <a:pPr algn="ctr"/>
            <a:r>
              <a:rPr lang="en-US" sz="1600" dirty="0" smtClean="0">
                <a:latin typeface="Calibri" pitchFamily="34" charset="0"/>
                <a:cs typeface="Calibri" pitchFamily="34" charset="0"/>
              </a:rPr>
              <a:t>payment</a:t>
            </a:r>
            <a:endParaRPr lang="en-US" sz="1600" dirty="0">
              <a:latin typeface="Calibri" pitchFamily="34" charset="0"/>
              <a:cs typeface="Calibri" pitchFamily="34" charset="0"/>
            </a:endParaRPr>
          </a:p>
        </p:txBody>
      </p:sp>
      <p:cxnSp>
        <p:nvCxnSpPr>
          <p:cNvPr id="226" name="Straight Connector 225"/>
          <p:cNvCxnSpPr>
            <a:stCxn id="224" idx="0"/>
            <a:endCxn id="223" idx="2"/>
          </p:cNvCxnSpPr>
          <p:nvPr/>
        </p:nvCxnSpPr>
        <p:spPr bwMode="auto">
          <a:xfrm flipV="1">
            <a:off x="3924213" y="5153000"/>
            <a:ext cx="427" cy="22021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28" name="Straight Arrow Connector 227"/>
          <p:cNvCxnSpPr>
            <a:stCxn id="223" idx="0"/>
            <a:endCxn id="210" idx="2"/>
          </p:cNvCxnSpPr>
          <p:nvPr/>
        </p:nvCxnSpPr>
        <p:spPr bwMode="auto">
          <a:xfrm flipH="1" flipV="1">
            <a:off x="3923643" y="4365104"/>
            <a:ext cx="997" cy="42785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29" name="Oval 31"/>
          <p:cNvSpPr>
            <a:spLocks noChangeArrowheads="1"/>
          </p:cNvSpPr>
          <p:nvPr/>
        </p:nvSpPr>
        <p:spPr bwMode="auto">
          <a:xfrm>
            <a:off x="3086324" y="5877272"/>
            <a:ext cx="765596"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smtClean="0">
                <a:latin typeface="Calibri" pitchFamily="34" charset="0"/>
                <a:cs typeface="Calibri" pitchFamily="34" charset="0"/>
              </a:rPr>
              <a:t>amount</a:t>
            </a:r>
            <a:endParaRPr lang="en-US" sz="1400" dirty="0">
              <a:latin typeface="Calibri" pitchFamily="34" charset="0"/>
              <a:cs typeface="Calibri" pitchFamily="34" charset="0"/>
            </a:endParaRPr>
          </a:p>
        </p:txBody>
      </p:sp>
      <p:sp>
        <p:nvSpPr>
          <p:cNvPr id="230" name="Oval 31"/>
          <p:cNvSpPr>
            <a:spLocks noChangeArrowheads="1"/>
          </p:cNvSpPr>
          <p:nvPr/>
        </p:nvSpPr>
        <p:spPr bwMode="auto">
          <a:xfrm>
            <a:off x="3851920" y="6021288"/>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u="sng" dirty="0" err="1" smtClean="0">
                <a:latin typeface="Calibri" pitchFamily="34" charset="0"/>
                <a:cs typeface="Calibri" pitchFamily="34" charset="0"/>
              </a:rPr>
              <a:t>pcode</a:t>
            </a:r>
            <a:endParaRPr lang="en-US" sz="1400" u="sng" dirty="0">
              <a:latin typeface="Calibri" pitchFamily="34" charset="0"/>
              <a:cs typeface="Calibri" pitchFamily="34" charset="0"/>
            </a:endParaRPr>
          </a:p>
        </p:txBody>
      </p:sp>
      <p:sp>
        <p:nvSpPr>
          <p:cNvPr id="231" name="Oval 31"/>
          <p:cNvSpPr>
            <a:spLocks noChangeArrowheads="1"/>
          </p:cNvSpPr>
          <p:nvPr/>
        </p:nvSpPr>
        <p:spPr bwMode="auto">
          <a:xfrm>
            <a:off x="4526484" y="5661248"/>
            <a:ext cx="837604" cy="305344"/>
          </a:xfrm>
          <a:prstGeom prst="ellipse">
            <a:avLst/>
          </a:prstGeom>
          <a:solidFill>
            <a:schemeClr val="bg1">
              <a:lumMod val="85000"/>
            </a:schemeClr>
          </a:solidFill>
          <a:ln w="9525" cmpd="dbl">
            <a:solidFill>
              <a:schemeClr val="tx1"/>
            </a:solidFill>
            <a:round/>
            <a:headEnd/>
            <a:tailEnd/>
          </a:ln>
        </p:spPr>
        <p:txBody>
          <a:bodyPr wrap="none" anchor="ctr"/>
          <a:lstStyle/>
          <a:p>
            <a:pPr algn="ctr"/>
            <a:r>
              <a:rPr lang="en-US" sz="1400" dirty="0" err="1" smtClean="0">
                <a:latin typeface="Calibri" pitchFamily="34" charset="0"/>
                <a:cs typeface="Calibri" pitchFamily="34" charset="0"/>
              </a:rPr>
              <a:t>payDate</a:t>
            </a:r>
            <a:endParaRPr lang="en-US" sz="1400" dirty="0">
              <a:latin typeface="Calibri" pitchFamily="34" charset="0"/>
              <a:cs typeface="Calibri" pitchFamily="34" charset="0"/>
            </a:endParaRPr>
          </a:p>
        </p:txBody>
      </p:sp>
      <p:cxnSp>
        <p:nvCxnSpPr>
          <p:cNvPr id="233" name="Straight Connector 232"/>
          <p:cNvCxnSpPr>
            <a:stCxn id="224" idx="2"/>
            <a:endCxn id="229" idx="0"/>
          </p:cNvCxnSpPr>
          <p:nvPr/>
        </p:nvCxnSpPr>
        <p:spPr bwMode="auto">
          <a:xfrm flipH="1">
            <a:off x="3469122" y="5711770"/>
            <a:ext cx="455091" cy="16550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36" name="Straight Connector 235"/>
          <p:cNvCxnSpPr>
            <a:endCxn id="230" idx="0"/>
          </p:cNvCxnSpPr>
          <p:nvPr/>
        </p:nvCxnSpPr>
        <p:spPr bwMode="auto">
          <a:xfrm>
            <a:off x="3923928" y="5733256"/>
            <a:ext cx="346794" cy="28803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38" name="Straight Connector 237"/>
          <p:cNvCxnSpPr>
            <a:stCxn id="224" idx="3"/>
            <a:endCxn id="231" idx="1"/>
          </p:cNvCxnSpPr>
          <p:nvPr/>
        </p:nvCxnSpPr>
        <p:spPr bwMode="auto">
          <a:xfrm>
            <a:off x="4428554" y="5542493"/>
            <a:ext cx="220594" cy="1634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40" name="Straight Connector 239"/>
          <p:cNvCxnSpPr>
            <a:stCxn id="210" idx="3"/>
            <a:endCxn id="221" idx="1"/>
          </p:cNvCxnSpPr>
          <p:nvPr/>
        </p:nvCxnSpPr>
        <p:spPr bwMode="auto">
          <a:xfrm>
            <a:off x="4427984" y="4195827"/>
            <a:ext cx="365180" cy="5266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42" name="Straight Connector 241"/>
          <p:cNvCxnSpPr>
            <a:stCxn id="210" idx="3"/>
            <a:endCxn id="222" idx="0"/>
          </p:cNvCxnSpPr>
          <p:nvPr/>
        </p:nvCxnSpPr>
        <p:spPr bwMode="auto">
          <a:xfrm>
            <a:off x="4427984" y="4195827"/>
            <a:ext cx="373286" cy="38530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45" name="Straight Connector 244"/>
          <p:cNvCxnSpPr>
            <a:stCxn id="210" idx="1"/>
            <a:endCxn id="217" idx="3"/>
          </p:cNvCxnSpPr>
          <p:nvPr/>
        </p:nvCxnSpPr>
        <p:spPr bwMode="auto">
          <a:xfrm flipH="1" flipV="1">
            <a:off x="2992750" y="3681028"/>
            <a:ext cx="426552" cy="51479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47" name="Straight Connector 246"/>
          <p:cNvCxnSpPr>
            <a:stCxn id="210" idx="1"/>
            <a:endCxn id="218" idx="3"/>
          </p:cNvCxnSpPr>
          <p:nvPr/>
        </p:nvCxnSpPr>
        <p:spPr bwMode="auto">
          <a:xfrm flipH="1" flipV="1">
            <a:off x="2915816" y="4185084"/>
            <a:ext cx="503486" cy="1074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49" name="Straight Connector 248"/>
          <p:cNvCxnSpPr>
            <a:stCxn id="210" idx="1"/>
            <a:endCxn id="219" idx="0"/>
          </p:cNvCxnSpPr>
          <p:nvPr/>
        </p:nvCxnSpPr>
        <p:spPr bwMode="auto">
          <a:xfrm flipH="1">
            <a:off x="3057369" y="4195827"/>
            <a:ext cx="361933" cy="31329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51" name="Straight Connector 250"/>
          <p:cNvCxnSpPr>
            <a:stCxn id="210" idx="3"/>
            <a:endCxn id="220" idx="1"/>
          </p:cNvCxnSpPr>
          <p:nvPr/>
        </p:nvCxnSpPr>
        <p:spPr bwMode="auto">
          <a:xfrm flipV="1">
            <a:off x="4427984" y="3897052"/>
            <a:ext cx="432048" cy="29877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53" name="Straight Arrow Connector 252"/>
          <p:cNvCxnSpPr>
            <a:stCxn id="217" idx="1"/>
            <a:endCxn id="6" idx="2"/>
          </p:cNvCxnSpPr>
          <p:nvPr/>
        </p:nvCxnSpPr>
        <p:spPr bwMode="auto">
          <a:xfrm flipH="1" flipV="1">
            <a:off x="1547664" y="3263498"/>
            <a:ext cx="432048" cy="41753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5" name="Straight Arrow Connector 254"/>
          <p:cNvCxnSpPr>
            <a:stCxn id="218" idx="1"/>
            <a:endCxn id="59" idx="0"/>
          </p:cNvCxnSpPr>
          <p:nvPr/>
        </p:nvCxnSpPr>
        <p:spPr bwMode="auto">
          <a:xfrm flipH="1">
            <a:off x="1727684" y="4185084"/>
            <a:ext cx="175094" cy="39604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7" name="Straight Arrow Connector 256"/>
          <p:cNvCxnSpPr>
            <a:stCxn id="219" idx="1"/>
            <a:endCxn id="59" idx="3"/>
          </p:cNvCxnSpPr>
          <p:nvPr/>
        </p:nvCxnSpPr>
        <p:spPr bwMode="auto">
          <a:xfrm flipH="1">
            <a:off x="2195736" y="4689140"/>
            <a:ext cx="355114" cy="61265"/>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62" name="Straight Arrow Connector 261"/>
          <p:cNvCxnSpPr>
            <a:stCxn id="220" idx="3"/>
            <a:endCxn id="106" idx="1"/>
          </p:cNvCxnSpPr>
          <p:nvPr/>
        </p:nvCxnSpPr>
        <p:spPr bwMode="auto">
          <a:xfrm flipV="1">
            <a:off x="5873070" y="3666295"/>
            <a:ext cx="282536" cy="23075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66" name="Straight Connector 265"/>
          <p:cNvCxnSpPr>
            <a:stCxn id="166" idx="2"/>
            <a:endCxn id="151" idx="3"/>
          </p:cNvCxnSpPr>
          <p:nvPr/>
        </p:nvCxnSpPr>
        <p:spPr bwMode="auto">
          <a:xfrm flipH="1">
            <a:off x="7956946" y="4894008"/>
            <a:ext cx="215454" cy="41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26" name="TextBox 125"/>
          <p:cNvSpPr txBox="1"/>
          <p:nvPr/>
        </p:nvSpPr>
        <p:spPr>
          <a:xfrm>
            <a:off x="1043608" y="116633"/>
            <a:ext cx="5040560" cy="1384995"/>
          </a:xfrm>
          <a:prstGeom prst="rect">
            <a:avLst/>
          </a:prstGeom>
          <a:solidFill>
            <a:schemeClr val="bg1"/>
          </a:solidFill>
          <a:ln>
            <a:solidFill>
              <a:schemeClr val="tx1"/>
            </a:solidFill>
          </a:ln>
        </p:spPr>
        <p:txBody>
          <a:bodyPr wrap="square" rtlCol="0">
            <a:spAutoFit/>
          </a:bodyPr>
          <a:lstStyle/>
          <a:p>
            <a:pPr marL="0" lvl="1"/>
            <a:r>
              <a:rPr lang="el-GR" sz="1400" dirty="0" smtClean="0">
                <a:latin typeface="Calibri" pitchFamily="34" charset="0"/>
                <a:cs typeface="Calibri" pitchFamily="34" charset="0"/>
              </a:rPr>
              <a:t>Ένα αυτοκίνητο περιγράφεται από τον αριθμό πλαισίου (μοναδικός), την εταιρεία κατασκευής, το μοντέλο, το χρώμα και την ημερομηνία αγοράς. Κάθε αυτοκίνητο ανήκει σε μία κατηγορία (π.χ. πολυτελή, ανοιχτά, κλπ). Οι κατηγορίες ορίζονται με έναν κωδικό, ονομασία και περιγραφή. </a:t>
            </a:r>
          </a:p>
          <a:p>
            <a:endParaRPr lang="en-US" sz="1400" dirty="0">
              <a:latin typeface="Calibri" pitchFamily="34" charset="0"/>
              <a:cs typeface="Calibri" pitchFamily="34" charset="0"/>
            </a:endParaRPr>
          </a:p>
        </p:txBody>
      </p:sp>
      <p:sp>
        <p:nvSpPr>
          <p:cNvPr id="127" name="TextBox 126"/>
          <p:cNvSpPr txBox="1"/>
          <p:nvPr/>
        </p:nvSpPr>
        <p:spPr>
          <a:xfrm>
            <a:off x="1196008" y="269033"/>
            <a:ext cx="5040560" cy="954107"/>
          </a:xfrm>
          <a:prstGeom prst="rect">
            <a:avLst/>
          </a:prstGeom>
          <a:solidFill>
            <a:schemeClr val="bg1"/>
          </a:solidFill>
          <a:ln>
            <a:solidFill>
              <a:schemeClr val="tx1"/>
            </a:solidFill>
          </a:ln>
        </p:spPr>
        <p:txBody>
          <a:bodyPr wrap="square" rtlCol="0">
            <a:spAutoFit/>
          </a:bodyPr>
          <a:lstStyle/>
          <a:p>
            <a:r>
              <a:rPr lang="el-GR" sz="1400" dirty="0" smtClean="0">
                <a:latin typeface="Calibri" pitchFamily="34" charset="0"/>
                <a:cs typeface="Calibri" pitchFamily="34" charset="0"/>
              </a:rPr>
              <a:t>Η </a:t>
            </a:r>
            <a:r>
              <a:rPr lang="en-US" sz="1400" dirty="0" smtClean="0">
                <a:latin typeface="Calibri" pitchFamily="34" charset="0"/>
                <a:cs typeface="Calibri" pitchFamily="34" charset="0"/>
              </a:rPr>
              <a:t>ACR</a:t>
            </a:r>
            <a:r>
              <a:rPr lang="el-GR" sz="1400" dirty="0" smtClean="0">
                <a:latin typeface="Calibri" pitchFamily="34" charset="0"/>
                <a:cs typeface="Calibri" pitchFamily="34" charset="0"/>
              </a:rPr>
              <a:t> διατηρεί διάφορες τοποθεσίες ανά την Ελλάδα, από τις οποίες διαθέτει τα αυτοκίνητα της. Μία τοποθεσία έχει κωδικό, διεύθυνση (οδός, αριθμός, πόλη, ΤΚ), όνοματεπώνυμο υπευθύνου και ένα ή περισσότερα τηλέφωνα. </a:t>
            </a:r>
            <a:endParaRPr lang="en-US" sz="1400" dirty="0">
              <a:latin typeface="Calibri" pitchFamily="34" charset="0"/>
              <a:cs typeface="Calibri" pitchFamily="34" charset="0"/>
            </a:endParaRPr>
          </a:p>
        </p:txBody>
      </p:sp>
      <p:sp>
        <p:nvSpPr>
          <p:cNvPr id="128" name="TextBox 127"/>
          <p:cNvSpPr txBox="1"/>
          <p:nvPr/>
        </p:nvSpPr>
        <p:spPr>
          <a:xfrm>
            <a:off x="467544" y="243805"/>
            <a:ext cx="5760640" cy="1815882"/>
          </a:xfrm>
          <a:prstGeom prst="rect">
            <a:avLst/>
          </a:prstGeom>
          <a:solidFill>
            <a:schemeClr val="bg1"/>
          </a:solidFill>
          <a:ln>
            <a:solidFill>
              <a:schemeClr val="tx1"/>
            </a:solidFill>
          </a:ln>
        </p:spPr>
        <p:txBody>
          <a:bodyPr wrap="square" rtlCol="0">
            <a:spAutoFit/>
          </a:bodyPr>
          <a:lstStyle/>
          <a:p>
            <a:r>
              <a:rPr lang="el-GR" sz="1400" dirty="0" smtClean="0">
                <a:latin typeface="Calibri" pitchFamily="34" charset="0"/>
                <a:cs typeface="Calibri" pitchFamily="34" charset="0"/>
              </a:rPr>
              <a:t>Ένας πελάτης περιγράφεται από έναν κωδικό, ονοματεπώνυμο, διεύθυνση και τηλέφωνο. Οι πελάτες μπορεί να είναι απλοί ή εταιρικοί. Ο απλοί πελάτες πρέπει να δώσουν και την ημερομηνία γέννησης τους, ενώ μπορούν να ορίσουν και έναν ή περισσότερους επιπλέον οδηγούς, δίνοντας το ονοματεπώνυμο τους και την ηλικία τους. Οι εταιρικοί πελάτες έχουν ένα ποσοστό έκπτωσης και πρέπει να δηλώσουν και το ΑΦΜ της εταιρείας τους. Οι πελάτες ανήκουν σε ένα γεωγραφικό διαμέρισμα, το οποίο περιγράφεται με έναν κωδικό, ονομασία, πληθυσμό και μέσο ετήσιο εισόδημα. </a:t>
            </a:r>
            <a:endParaRPr lang="el-GR" sz="1400" dirty="0">
              <a:latin typeface="Calibri" pitchFamily="34" charset="0"/>
              <a:cs typeface="Calibri" pitchFamily="34" charset="0"/>
            </a:endParaRPr>
          </a:p>
        </p:txBody>
      </p:sp>
      <p:sp>
        <p:nvSpPr>
          <p:cNvPr id="129" name="TextBox 128"/>
          <p:cNvSpPr txBox="1"/>
          <p:nvPr/>
        </p:nvSpPr>
        <p:spPr>
          <a:xfrm>
            <a:off x="179512" y="460990"/>
            <a:ext cx="5760640" cy="1815882"/>
          </a:xfrm>
          <a:prstGeom prst="rect">
            <a:avLst/>
          </a:prstGeom>
          <a:solidFill>
            <a:schemeClr val="bg1"/>
          </a:solidFill>
          <a:ln>
            <a:solidFill>
              <a:schemeClr val="tx1"/>
            </a:solidFill>
          </a:ln>
        </p:spPr>
        <p:txBody>
          <a:bodyPr wrap="square" rtlCol="0">
            <a:spAutoFit/>
          </a:bodyPr>
          <a:lstStyle/>
          <a:p>
            <a:r>
              <a:rPr lang="el-GR" sz="1400" dirty="0" smtClean="0">
                <a:latin typeface="Calibri" pitchFamily="34" charset="0"/>
                <a:cs typeface="Calibri" pitchFamily="34" charset="0"/>
              </a:rPr>
              <a:t>Μία ενοικίαση πρέπει να έχει ένα μοναδικό κωδικό, γίνεται από έναν πελάτη, αφορά κάποιο αυτοκίνητο για ένα χρονικό διάστημα (από μία ημερομηνία μέχρι κάποια άλλη ημερομηνία), παραλαμβάνεται από μία τοποθεσία και επιστρέφεται σε μία άλλη (ή την ίδια) και έχει μία αξία. Κατά την επιστροφή του αυτοκινήτου γίνεται η πληρωμή για την ενοικίαση. Η πληρωμή πρέπει να έχει τον αριθμό επιβεβαίωσης (τον δίνει η τράπεζα που έκανε την εκκαθάριση), τα στοιχεία της πιστωτικής κάρτας (αριθμό, ημερομηνία λήξης), το ποσό πληρωμής και.την ημερομηνία πληρωμής.</a:t>
            </a:r>
            <a:endParaRPr lang="el-GR" sz="1400" dirty="0">
              <a:latin typeface="Calibri" pitchFamily="34" charset="0"/>
              <a:cs typeface="Calibri" pitchFamily="34" charset="0"/>
            </a:endParaRPr>
          </a:p>
        </p:txBody>
      </p:sp>
      <p:cxnSp>
        <p:nvCxnSpPr>
          <p:cNvPr id="131" name="Straight Connector 130"/>
          <p:cNvCxnSpPr/>
          <p:nvPr/>
        </p:nvCxnSpPr>
        <p:spPr bwMode="auto">
          <a:xfrm>
            <a:off x="8358568" y="5983384"/>
            <a:ext cx="458256" cy="0"/>
          </a:xfrm>
          <a:prstGeom prst="line">
            <a:avLst/>
          </a:prstGeom>
          <a:solidFill>
            <a:schemeClr val="accent1"/>
          </a:solidFill>
          <a:ln w="12700" cap="flat" cmpd="sng" algn="ctr">
            <a:solidFill>
              <a:schemeClr val="tx1"/>
            </a:solidFill>
            <a:prstDash val="dash"/>
            <a:miter lim="800000"/>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127"/>
                                        </p:tgtEl>
                                        <p:attrNameLst>
                                          <p:attrName>style.visibility</p:attrName>
                                        </p:attrNameLst>
                                      </p:cBhvr>
                                      <p:to>
                                        <p:strVal val="visible"/>
                                      </p:to>
                                    </p:set>
                                  </p:childTnLst>
                                  <p:subTnLst>
                                    <p:set>
                                      <p:cBhvr override="childStyle">
                                        <p:cTn dur="1" fill="hold" display="0" masterRel="nextClick" afterEffect="1"/>
                                        <p:tgtEl>
                                          <p:spTgt spid="12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1" nodeType="clickEffect">
                                  <p:stCondLst>
                                    <p:cond delay="0"/>
                                  </p:stCondLst>
                                  <p:childTnLst>
                                    <p:set>
                                      <p:cBhvr>
                                        <p:cTn id="112" dur="1" fill="hold">
                                          <p:stCondLst>
                                            <p:cond delay="0"/>
                                          </p:stCondLst>
                                        </p:cTn>
                                        <p:tgtEl>
                                          <p:spTgt spid="128"/>
                                        </p:tgtEl>
                                        <p:attrNameLst>
                                          <p:attrName>style.visibility</p:attrName>
                                        </p:attrNameLst>
                                      </p:cBhvr>
                                      <p:to>
                                        <p:strVal val="visible"/>
                                      </p:to>
                                    </p:set>
                                  </p:childTnLst>
                                  <p:subTnLst>
                                    <p:set>
                                      <p:cBhvr override="childStyle">
                                        <p:cTn dur="1" fill="hold" display="0" masterRel="nextClick" afterEffect="1"/>
                                        <p:tgtEl>
                                          <p:spTgt spid="128"/>
                                        </p:tgtEl>
                                        <p:attrNameLst>
                                          <p:attrName>style.visibility</p:attrName>
                                        </p:attrNameLst>
                                      </p:cBhvr>
                                      <p:to>
                                        <p:strVal val="hidden"/>
                                      </p:to>
                                    </p:set>
                                  </p:sub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0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1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2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2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7"/>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12"/>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1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5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4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54"/>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5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5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5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6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97"/>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9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64"/>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66"/>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6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7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67"/>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6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3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7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7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75"/>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77"/>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79"/>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8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63"/>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8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90"/>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91"/>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0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0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09"/>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01"/>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9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185"/>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62"/>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83"/>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29"/>
                                        </p:tgtEl>
                                        <p:attrNameLst>
                                          <p:attrName>style.visibility</p:attrName>
                                        </p:attrNameLst>
                                      </p:cBhvr>
                                      <p:to>
                                        <p:strVal val="visible"/>
                                      </p:to>
                                    </p:set>
                                  </p:childTnLst>
                                  <p:subTnLst>
                                    <p:set>
                                      <p:cBhvr override="childStyle">
                                        <p:cTn dur="1" fill="hold" display="0" masterRel="nextClick" afterEffect="1"/>
                                        <p:tgtEl>
                                          <p:spTgt spid="129"/>
                                        </p:tgtEl>
                                        <p:attrNameLst>
                                          <p:attrName>style.visibility</p:attrName>
                                        </p:attrNameLst>
                                      </p:cBhvr>
                                      <p:to>
                                        <p:strVal val="hidden"/>
                                      </p:to>
                                    </p:set>
                                  </p:sub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210"/>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214"/>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211"/>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251"/>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220"/>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262"/>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nodeType="clickEffect">
                                  <p:stCondLst>
                                    <p:cond delay="0"/>
                                  </p:stCondLst>
                                  <p:childTnLst>
                                    <p:set>
                                      <p:cBhvr>
                                        <p:cTn id="258" dur="1" fill="hold">
                                          <p:stCondLst>
                                            <p:cond delay="0"/>
                                          </p:stCondLst>
                                        </p:cTn>
                                        <p:tgtEl>
                                          <p:spTgt spid="245"/>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217"/>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53"/>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222"/>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242"/>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240"/>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22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nodeType="clickEffect">
                                  <p:stCondLst>
                                    <p:cond delay="0"/>
                                  </p:stCondLst>
                                  <p:childTnLst>
                                    <p:set>
                                      <p:cBhvr>
                                        <p:cTn id="276" dur="1" fill="hold">
                                          <p:stCondLst>
                                            <p:cond delay="0"/>
                                          </p:stCondLst>
                                        </p:cTn>
                                        <p:tgtEl>
                                          <p:spTgt spid="247"/>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218"/>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25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249"/>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219"/>
                                        </p:tgtEl>
                                        <p:attrNameLst>
                                          <p:attrName>style.visibility</p:attrName>
                                        </p:attrNameLst>
                                      </p:cBhvr>
                                      <p:to>
                                        <p:strVal val="visible"/>
                                      </p:to>
                                    </p:set>
                                  </p:childTnLst>
                                </p:cTn>
                              </p:par>
                              <p:par>
                                <p:cTn id="287" presetID="1" presetClass="entr" presetSubtype="0" fill="hold" nodeType="withEffect">
                                  <p:stCondLst>
                                    <p:cond delay="0"/>
                                  </p:stCondLst>
                                  <p:childTnLst>
                                    <p:set>
                                      <p:cBhvr>
                                        <p:cTn id="288" dur="1" fill="hold">
                                          <p:stCondLst>
                                            <p:cond delay="0"/>
                                          </p:stCondLst>
                                        </p:cTn>
                                        <p:tgtEl>
                                          <p:spTgt spid="25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212"/>
                                        </p:tgtEl>
                                        <p:attrNameLst>
                                          <p:attrName>style.visibility</p:attrName>
                                        </p:attrNameLst>
                                      </p:cBhvr>
                                      <p:to>
                                        <p:strVal val="visible"/>
                                      </p:to>
                                    </p:set>
                                  </p:childTnLst>
                                </p:cTn>
                              </p:par>
                              <p:par>
                                <p:cTn id="293" presetID="1" presetClass="entr" presetSubtype="0" fill="hold" nodeType="withEffect">
                                  <p:stCondLst>
                                    <p:cond delay="0"/>
                                  </p:stCondLst>
                                  <p:childTnLst>
                                    <p:set>
                                      <p:cBhvr>
                                        <p:cTn id="294" dur="1" fill="hold">
                                          <p:stCondLst>
                                            <p:cond delay="0"/>
                                          </p:stCondLst>
                                        </p:cTn>
                                        <p:tgtEl>
                                          <p:spTgt spid="216"/>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224"/>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229"/>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230"/>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231"/>
                                        </p:tgtEl>
                                        <p:attrNameLst>
                                          <p:attrName>style.visibility</p:attrName>
                                        </p:attrNameLst>
                                      </p:cBhvr>
                                      <p:to>
                                        <p:strVal val="visible"/>
                                      </p:to>
                                    </p:set>
                                  </p:childTnLst>
                                </p:cTn>
                              </p:par>
                              <p:par>
                                <p:cTn id="305" presetID="1" presetClass="entr" presetSubtype="0" fill="hold" nodeType="withEffect">
                                  <p:stCondLst>
                                    <p:cond delay="0"/>
                                  </p:stCondLst>
                                  <p:childTnLst>
                                    <p:set>
                                      <p:cBhvr>
                                        <p:cTn id="306" dur="1" fill="hold">
                                          <p:stCondLst>
                                            <p:cond delay="0"/>
                                          </p:stCondLst>
                                        </p:cTn>
                                        <p:tgtEl>
                                          <p:spTgt spid="233"/>
                                        </p:tgtEl>
                                        <p:attrNameLst>
                                          <p:attrName>style.visibility</p:attrName>
                                        </p:attrNameLst>
                                      </p:cBhvr>
                                      <p:to>
                                        <p:strVal val="visible"/>
                                      </p:to>
                                    </p:set>
                                  </p:childTnLst>
                                </p:cTn>
                              </p:par>
                              <p:par>
                                <p:cTn id="307" presetID="1" presetClass="entr" presetSubtype="0" fill="hold" nodeType="withEffect">
                                  <p:stCondLst>
                                    <p:cond delay="0"/>
                                  </p:stCondLst>
                                  <p:childTnLst>
                                    <p:set>
                                      <p:cBhvr>
                                        <p:cTn id="308" dur="1" fill="hold">
                                          <p:stCondLst>
                                            <p:cond delay="0"/>
                                          </p:stCondLst>
                                        </p:cTn>
                                        <p:tgtEl>
                                          <p:spTgt spid="236"/>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238"/>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223"/>
                                        </p:tgtEl>
                                        <p:attrNameLst>
                                          <p:attrName>style.visibility</p:attrName>
                                        </p:attrNameLst>
                                      </p:cBhvr>
                                      <p:to>
                                        <p:strVal val="visible"/>
                                      </p:to>
                                    </p:set>
                                  </p:childTnLst>
                                </p:cTn>
                              </p:par>
                              <p:par>
                                <p:cTn id="315" presetID="1" presetClass="entr" presetSubtype="0" fill="hold" nodeType="withEffect">
                                  <p:stCondLst>
                                    <p:cond delay="0"/>
                                  </p:stCondLst>
                                  <p:childTnLst>
                                    <p:set>
                                      <p:cBhvr>
                                        <p:cTn id="316" dur="1" fill="hold">
                                          <p:stCondLst>
                                            <p:cond delay="0"/>
                                          </p:stCondLst>
                                        </p:cTn>
                                        <p:tgtEl>
                                          <p:spTgt spid="226"/>
                                        </p:tgtEl>
                                        <p:attrNameLst>
                                          <p:attrName>style.visibility</p:attrName>
                                        </p:attrNameLst>
                                      </p:cBhvr>
                                      <p:to>
                                        <p:strVal val="visible"/>
                                      </p:to>
                                    </p:set>
                                  </p:childTnLst>
                                </p:cTn>
                              </p:par>
                              <p:par>
                                <p:cTn id="317" presetID="1" presetClass="entr" presetSubtype="0" fill="hold" nodeType="withEffect">
                                  <p:stCondLst>
                                    <p:cond delay="0"/>
                                  </p:stCondLst>
                                  <p:childTnLst>
                                    <p:set>
                                      <p:cBhvr>
                                        <p:cTn id="318"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68" grpId="0" animBg="1"/>
      <p:bldP spid="6" grpId="0" animBg="1"/>
      <p:bldP spid="8" grpId="0" animBg="1"/>
      <p:bldP spid="10" grpId="0" animBg="1"/>
      <p:bldP spid="14" grpId="0" animBg="1"/>
      <p:bldP spid="15" grpId="0" animBg="1"/>
      <p:bldP spid="16" grpId="0" animBg="1"/>
      <p:bldP spid="29" grpId="0" animBg="1"/>
      <p:bldP spid="30" grpId="0" animBg="1"/>
      <p:bldP spid="31" grpId="0" animBg="1"/>
      <p:bldP spid="32" grpId="0" animBg="1"/>
      <p:bldP spid="53" grpId="0" animBg="1"/>
      <p:bldP spid="59" grpId="0" animBg="1"/>
      <p:bldP spid="60" grpId="0" animBg="1"/>
      <p:bldP spid="61" grpId="0" animBg="1"/>
      <p:bldP spid="62" grpId="0" animBg="1"/>
      <p:bldP spid="89" grpId="0" animBg="1"/>
      <p:bldP spid="90" grpId="0" animBg="1"/>
      <p:bldP spid="93" grpId="0" animBg="1"/>
      <p:bldP spid="94" grpId="0" animBg="1"/>
      <p:bldP spid="95" grpId="0" animBg="1"/>
      <p:bldP spid="96" grpId="0" animBg="1"/>
      <p:bldP spid="106" grpId="0" animBg="1"/>
      <p:bldP spid="107" grpId="0" animBg="1"/>
      <p:bldP spid="109" grpId="0" animBg="1"/>
      <p:bldP spid="113" grpId="0" animBg="1"/>
      <p:bldP spid="116" grpId="0" animBg="1"/>
      <p:bldP spid="117" grpId="0" animBg="1"/>
      <p:bldP spid="118" grpId="0" animBg="1"/>
      <p:bldP spid="119" grpId="0" animBg="1"/>
      <p:bldP spid="139" grpId="0" animBg="1"/>
      <p:bldP spid="144" grpId="0" animBg="1"/>
      <p:bldP spid="151" grpId="0" animBg="1"/>
      <p:bldP spid="152" grpId="0" animBg="1"/>
      <p:bldP spid="162" grpId="0" animBg="1"/>
      <p:bldP spid="163" grpId="0" animBg="1"/>
      <p:bldP spid="164" grpId="0" animBg="1"/>
      <p:bldP spid="165" grpId="0" animBg="1"/>
      <p:bldP spid="166" grpId="0" animBg="1"/>
      <p:bldP spid="167" grpId="0" animBg="1"/>
      <p:bldP spid="169" grpId="0" animBg="1"/>
      <p:bldP spid="170" grpId="0" animBg="1"/>
      <p:bldP spid="171" grpId="0" animBg="1"/>
      <p:bldP spid="189" grpId="0" animBg="1"/>
      <p:bldP spid="190" grpId="0" animBg="1"/>
      <p:bldP spid="191" grpId="0" animBg="1"/>
      <p:bldP spid="193" grpId="0" animBg="1"/>
      <p:bldP spid="210" grpId="0" animBg="1"/>
      <p:bldP spid="211" grpId="0" animBg="1"/>
      <p:bldP spid="212" grpId="0" animBg="1"/>
      <p:bldP spid="217" grpId="0" animBg="1"/>
      <p:bldP spid="218" grpId="0" animBg="1"/>
      <p:bldP spid="219" grpId="0" animBg="1"/>
      <p:bldP spid="220" grpId="0" animBg="1"/>
      <p:bldP spid="221" grpId="0" animBg="1"/>
      <p:bldP spid="222" grpId="0" animBg="1"/>
      <p:bldP spid="223" grpId="0" animBg="1"/>
      <p:bldP spid="224" grpId="0" animBg="1"/>
      <p:bldP spid="229" grpId="0" animBg="1"/>
      <p:bldP spid="230" grpId="0" animBg="1"/>
      <p:bldP spid="231" grpId="0" animBg="1"/>
      <p:bldP spid="126" grpId="0" animBg="1"/>
      <p:bldP spid="127" grpId="1" animBg="1"/>
      <p:bldP spid="128" grpId="1" animBg="1"/>
      <p:bldP spid="1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Σχεσιακό Μοντέλο</a:t>
            </a:r>
            <a:endParaRPr lang="en-US" dirty="0"/>
          </a:p>
        </p:txBody>
      </p:sp>
      <p:sp>
        <p:nvSpPr>
          <p:cNvPr id="3" name="Content Placeholder 2"/>
          <p:cNvSpPr>
            <a:spLocks noGrp="1"/>
          </p:cNvSpPr>
          <p:nvPr>
            <p:ph idx="1"/>
          </p:nvPr>
        </p:nvSpPr>
        <p:spPr>
          <a:xfrm>
            <a:off x="827584" y="2060848"/>
            <a:ext cx="8424936" cy="4114800"/>
          </a:xfrm>
        </p:spPr>
        <p:txBody>
          <a:bodyPr/>
          <a:lstStyle/>
          <a:p>
            <a:pPr>
              <a:spcBef>
                <a:spcPts val="1200"/>
              </a:spcBef>
              <a:buNone/>
            </a:pPr>
            <a:r>
              <a:rPr lang="en-US" sz="1600" b="1" dirty="0" smtClean="0">
                <a:latin typeface="Courier New" pitchFamily="49" charset="0"/>
                <a:cs typeface="Courier New" pitchFamily="49" charset="0"/>
              </a:rPr>
              <a:t>car</a:t>
            </a:r>
            <a:r>
              <a:rPr lang="el-GR" sz="1600" b="1" dirty="0" smtClean="0">
                <a:latin typeface="Courier New" pitchFamily="49" charset="0"/>
                <a:cs typeface="Courier New" pitchFamily="49" charset="0"/>
              </a:rPr>
              <a:t> (</a:t>
            </a:r>
            <a:r>
              <a:rPr lang="en-US" sz="1600" b="1" u="sng" dirty="0" smtClean="0">
                <a:latin typeface="Courier New" pitchFamily="49" charset="0"/>
                <a:cs typeface="Courier New" pitchFamily="49" charset="0"/>
              </a:rPr>
              <a:t>VIN</a:t>
            </a:r>
            <a:r>
              <a:rPr lang="en-US" sz="1600" b="1" dirty="0" smtClean="0">
                <a:latin typeface="Courier New" pitchFamily="49" charset="0"/>
                <a:cs typeface="Courier New" pitchFamily="49" charset="0"/>
              </a:rPr>
              <a:t>, brand, color, model, </a:t>
            </a:r>
            <a:r>
              <a:rPr lang="en-US" sz="1600" b="1" dirty="0" err="1" smtClean="0">
                <a:latin typeface="Courier New" pitchFamily="49" charset="0"/>
                <a:cs typeface="Courier New" pitchFamily="49" charset="0"/>
              </a:rPr>
              <a:t>buydate</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ccode</a:t>
            </a:r>
            <a:r>
              <a:rPr lang="en-US" sz="1600" b="1" dirty="0" smtClean="0">
                <a:latin typeface="Courier New" pitchFamily="49" charset="0"/>
                <a:cs typeface="Courier New" pitchFamily="49" charset="0"/>
              </a:rPr>
              <a:t>)</a:t>
            </a:r>
          </a:p>
          <a:p>
            <a:pPr>
              <a:spcBef>
                <a:spcPts val="1200"/>
              </a:spcBef>
              <a:buNone/>
            </a:pPr>
            <a:r>
              <a:rPr lang="en-US" sz="1600" b="1" dirty="0" err="1" smtClean="0">
                <a:latin typeface="Courier New" pitchFamily="49" charset="0"/>
                <a:cs typeface="Courier New" pitchFamily="49" charset="0"/>
              </a:rPr>
              <a:t>categ</a:t>
            </a:r>
            <a:r>
              <a:rPr lang="en-US" sz="1600" b="1" dirty="0" smtClean="0">
                <a:latin typeface="Courier New" pitchFamily="49" charset="0"/>
                <a:cs typeface="Courier New" pitchFamily="49" charset="0"/>
              </a:rPr>
              <a:t> (</a:t>
            </a:r>
            <a:r>
              <a:rPr lang="en-US" sz="1600" b="1" u="sng" dirty="0" err="1" smtClean="0">
                <a:latin typeface="Courier New" pitchFamily="49" charset="0"/>
                <a:cs typeface="Courier New" pitchFamily="49" charset="0"/>
              </a:rPr>
              <a:t>ccode</a:t>
            </a:r>
            <a:r>
              <a:rPr lang="en-US" sz="1600" b="1" dirty="0" smtClean="0">
                <a:latin typeface="Courier New" pitchFamily="49" charset="0"/>
                <a:cs typeface="Courier New" pitchFamily="49" charset="0"/>
              </a:rPr>
              <a:t>, name, </a:t>
            </a:r>
            <a:r>
              <a:rPr lang="en-US" sz="1600" b="1" dirty="0" err="1" smtClean="0">
                <a:latin typeface="Courier New" pitchFamily="49" charset="0"/>
                <a:cs typeface="Courier New" pitchFamily="49" charset="0"/>
              </a:rPr>
              <a:t>descr</a:t>
            </a:r>
            <a:r>
              <a:rPr lang="en-US" sz="1600" b="1" dirty="0" smtClean="0">
                <a:latin typeface="Courier New" pitchFamily="49" charset="0"/>
                <a:cs typeface="Courier New" pitchFamily="49" charset="0"/>
              </a:rPr>
              <a:t>)</a:t>
            </a:r>
          </a:p>
          <a:p>
            <a:pPr>
              <a:spcBef>
                <a:spcPts val="1200"/>
              </a:spcBef>
              <a:buNone/>
            </a:pPr>
            <a:r>
              <a:rPr lang="en-US" sz="1600" b="1" dirty="0" smtClean="0">
                <a:latin typeface="Courier New" pitchFamily="49" charset="0"/>
                <a:cs typeface="Courier New" pitchFamily="49" charset="0"/>
              </a:rPr>
              <a:t>location (</a:t>
            </a:r>
            <a:r>
              <a:rPr lang="en-US" sz="1600" b="1" u="sng" dirty="0" err="1" smtClean="0">
                <a:latin typeface="Courier New" pitchFamily="49" charset="0"/>
                <a:cs typeface="Courier New" pitchFamily="49" charset="0"/>
              </a:rPr>
              <a:t>lcode</a:t>
            </a:r>
            <a:r>
              <a:rPr lang="en-US" sz="1600" b="1" dirty="0" smtClean="0">
                <a:latin typeface="Courier New" pitchFamily="49" charset="0"/>
                <a:cs typeface="Courier New" pitchFamily="49" charset="0"/>
              </a:rPr>
              <a:t>, manager, street, number, city, zip)</a:t>
            </a:r>
          </a:p>
          <a:p>
            <a:pPr>
              <a:spcBef>
                <a:spcPts val="1200"/>
              </a:spcBef>
              <a:buNone/>
            </a:pPr>
            <a:r>
              <a:rPr lang="en-US" sz="1600" b="1" dirty="0" err="1" smtClean="0">
                <a:latin typeface="Courier New" pitchFamily="49" charset="0"/>
                <a:cs typeface="Courier New" pitchFamily="49" charset="0"/>
              </a:rPr>
              <a:t>locationPhones</a:t>
            </a:r>
            <a:r>
              <a:rPr lang="en-US" sz="1600" b="1" dirty="0" smtClean="0">
                <a:latin typeface="Courier New" pitchFamily="49" charset="0"/>
                <a:cs typeface="Courier New" pitchFamily="49" charset="0"/>
              </a:rPr>
              <a:t> (</a:t>
            </a:r>
            <a:r>
              <a:rPr lang="en-US" sz="1600" b="1" u="sng" dirty="0" err="1" smtClean="0">
                <a:latin typeface="Courier New" pitchFamily="49" charset="0"/>
                <a:cs typeface="Courier New" pitchFamily="49" charset="0"/>
              </a:rPr>
              <a:t>lcode</a:t>
            </a:r>
            <a:r>
              <a:rPr lang="en-US" sz="1600" b="1" u="sng" dirty="0" smtClean="0">
                <a:latin typeface="Courier New" pitchFamily="49" charset="0"/>
                <a:cs typeface="Courier New" pitchFamily="49" charset="0"/>
              </a:rPr>
              <a:t>, phone</a:t>
            </a:r>
            <a:r>
              <a:rPr lang="en-US" sz="1600" b="1" dirty="0" smtClean="0">
                <a:latin typeface="Courier New" pitchFamily="49" charset="0"/>
                <a:cs typeface="Courier New" pitchFamily="49" charset="0"/>
              </a:rPr>
              <a:t>)</a:t>
            </a:r>
          </a:p>
          <a:p>
            <a:pPr>
              <a:spcBef>
                <a:spcPts val="1200"/>
              </a:spcBef>
              <a:buNone/>
            </a:pPr>
            <a:r>
              <a:rPr lang="en-US" sz="1600" b="1" dirty="0" smtClean="0">
                <a:latin typeface="Courier New" pitchFamily="49" charset="0"/>
                <a:cs typeface="Courier New" pitchFamily="49" charset="0"/>
              </a:rPr>
              <a:t>rental (</a:t>
            </a:r>
            <a:r>
              <a:rPr lang="en-US" sz="1600" b="1" u="sng" dirty="0" err="1" smtClean="0">
                <a:latin typeface="Courier New" pitchFamily="49" charset="0"/>
                <a:cs typeface="Courier New" pitchFamily="49" charset="0"/>
              </a:rPr>
              <a:t>rcode</a:t>
            </a:r>
            <a:r>
              <a:rPr lang="en-US" sz="1600" b="1" dirty="0" smtClean="0">
                <a:latin typeface="Courier New" pitchFamily="49" charset="0"/>
                <a:cs typeface="Courier New" pitchFamily="49" charset="0"/>
              </a:rPr>
              <a:t>, amount, </a:t>
            </a:r>
            <a:r>
              <a:rPr lang="en-US" sz="1600" b="1" dirty="0" err="1" smtClean="0">
                <a:latin typeface="Courier New" pitchFamily="49" charset="0"/>
                <a:cs typeface="Courier New" pitchFamily="49" charset="0"/>
              </a:rPr>
              <a:t>fromDate</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toDate</a:t>
            </a:r>
            <a:r>
              <a:rPr lang="en-US" sz="1600" b="1" dirty="0" smtClean="0">
                <a:latin typeface="Courier New" pitchFamily="49" charset="0"/>
                <a:cs typeface="Courier New" pitchFamily="49" charset="0"/>
              </a:rPr>
              <a:t>, VIN, </a:t>
            </a:r>
            <a:r>
              <a:rPr lang="en-US" sz="1600" b="1" dirty="0" err="1" smtClean="0">
                <a:latin typeface="Courier New" pitchFamily="49" charset="0"/>
                <a:cs typeface="Courier New" pitchFamily="49" charset="0"/>
              </a:rPr>
              <a:t>custcode</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fromL</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toL</a:t>
            </a:r>
            <a:r>
              <a:rPr lang="en-US" sz="1600" b="1" dirty="0" smtClean="0">
                <a:latin typeface="Courier New" pitchFamily="49" charset="0"/>
                <a:cs typeface="Courier New" pitchFamily="49" charset="0"/>
              </a:rPr>
              <a:t>)</a:t>
            </a:r>
          </a:p>
          <a:p>
            <a:pPr>
              <a:spcBef>
                <a:spcPts val="1200"/>
              </a:spcBef>
              <a:buNone/>
            </a:pPr>
            <a:r>
              <a:rPr lang="en-US" sz="1600" b="1" dirty="0" smtClean="0">
                <a:latin typeface="Courier New" pitchFamily="49" charset="0"/>
                <a:cs typeface="Courier New" pitchFamily="49" charset="0"/>
              </a:rPr>
              <a:t>payment (</a:t>
            </a:r>
            <a:r>
              <a:rPr lang="en-US" sz="1600" b="1" u="sng" dirty="0" err="1" smtClean="0">
                <a:latin typeface="Courier New" pitchFamily="49" charset="0"/>
                <a:cs typeface="Courier New" pitchFamily="49" charset="0"/>
              </a:rPr>
              <a:t>pcode</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payDate</a:t>
            </a:r>
            <a:r>
              <a:rPr lang="en-US" sz="1600" b="1" dirty="0" smtClean="0">
                <a:latin typeface="Courier New" pitchFamily="49" charset="0"/>
                <a:cs typeface="Courier New" pitchFamily="49" charset="0"/>
              </a:rPr>
              <a:t>, amount, </a:t>
            </a:r>
            <a:r>
              <a:rPr lang="en-US" sz="1600" b="1" dirty="0" err="1" smtClean="0">
                <a:latin typeface="Courier New" pitchFamily="49" charset="0"/>
                <a:cs typeface="Courier New" pitchFamily="49" charset="0"/>
              </a:rPr>
              <a:t>rcode</a:t>
            </a:r>
            <a:r>
              <a:rPr lang="en-US" sz="1600" b="1" dirty="0" smtClean="0">
                <a:latin typeface="Courier New" pitchFamily="49" charset="0"/>
                <a:cs typeface="Courier New" pitchFamily="49" charset="0"/>
              </a:rPr>
              <a:t>)</a:t>
            </a:r>
          </a:p>
          <a:p>
            <a:pPr>
              <a:spcBef>
                <a:spcPts val="1200"/>
              </a:spcBef>
              <a:buNone/>
            </a:pPr>
            <a:r>
              <a:rPr lang="en-US" sz="1600" b="1" dirty="0" smtClean="0">
                <a:latin typeface="Courier New" pitchFamily="49" charset="0"/>
                <a:cs typeface="Courier New" pitchFamily="49" charset="0"/>
              </a:rPr>
              <a:t>customer (</a:t>
            </a:r>
            <a:r>
              <a:rPr lang="en-US" sz="1600" b="1" u="sng" dirty="0" err="1" smtClean="0">
                <a:latin typeface="Courier New" pitchFamily="49" charset="0"/>
                <a:cs typeface="Courier New" pitchFamily="49" charset="0"/>
              </a:rPr>
              <a:t>custcode</a:t>
            </a:r>
            <a:r>
              <a:rPr lang="en-US" sz="1600" b="1" dirty="0" smtClean="0">
                <a:latin typeface="Courier New" pitchFamily="49" charset="0"/>
                <a:cs typeface="Courier New" pitchFamily="49" charset="0"/>
              </a:rPr>
              <a:t>, name, phone, street, number, city, zip, </a:t>
            </a:r>
            <a:r>
              <a:rPr lang="en-US" sz="1600" b="1" dirty="0" err="1" smtClean="0">
                <a:latin typeface="Courier New" pitchFamily="49" charset="0"/>
                <a:cs typeface="Courier New" pitchFamily="49" charset="0"/>
              </a:rPr>
              <a:t>gcode</a:t>
            </a:r>
            <a:r>
              <a:rPr lang="en-US" sz="1600" b="1" dirty="0" smtClean="0">
                <a:latin typeface="Courier New" pitchFamily="49" charset="0"/>
                <a:cs typeface="Courier New" pitchFamily="49" charset="0"/>
              </a:rPr>
              <a:t>)</a:t>
            </a:r>
          </a:p>
          <a:p>
            <a:pPr>
              <a:spcBef>
                <a:spcPts val="1200"/>
              </a:spcBef>
              <a:buNone/>
            </a:pPr>
            <a:r>
              <a:rPr lang="en-US" sz="1600" b="1" dirty="0" smtClean="0">
                <a:latin typeface="Courier New" pitchFamily="49" charset="0"/>
                <a:cs typeface="Courier New" pitchFamily="49" charset="0"/>
              </a:rPr>
              <a:t>corporate (</a:t>
            </a:r>
            <a:r>
              <a:rPr lang="en-US" sz="1600" b="1" u="sng" dirty="0" err="1" smtClean="0">
                <a:latin typeface="Courier New" pitchFamily="49" charset="0"/>
                <a:cs typeface="Courier New" pitchFamily="49" charset="0"/>
              </a:rPr>
              <a:t>custcode</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taxId</a:t>
            </a:r>
            <a:r>
              <a:rPr lang="en-US" sz="1600" b="1" dirty="0" smtClean="0">
                <a:latin typeface="Courier New" pitchFamily="49" charset="0"/>
                <a:cs typeface="Courier New" pitchFamily="49" charset="0"/>
              </a:rPr>
              <a:t>, discount)</a:t>
            </a:r>
          </a:p>
          <a:p>
            <a:pPr>
              <a:spcBef>
                <a:spcPts val="1200"/>
              </a:spcBef>
              <a:buNone/>
            </a:pPr>
            <a:r>
              <a:rPr lang="en-US" sz="1600" b="1" dirty="0" smtClean="0">
                <a:latin typeface="Courier New" pitchFamily="49" charset="0"/>
                <a:cs typeface="Courier New" pitchFamily="49" charset="0"/>
              </a:rPr>
              <a:t>individual (</a:t>
            </a:r>
            <a:r>
              <a:rPr lang="en-US" sz="1600" b="1" u="sng" dirty="0" err="1" smtClean="0">
                <a:latin typeface="Courier New" pitchFamily="49" charset="0"/>
                <a:cs typeface="Courier New" pitchFamily="49" charset="0"/>
              </a:rPr>
              <a:t>custcode</a:t>
            </a:r>
            <a:r>
              <a:rPr lang="en-US" sz="1600" b="1" dirty="0" smtClean="0">
                <a:latin typeface="Courier New" pitchFamily="49" charset="0"/>
                <a:cs typeface="Courier New" pitchFamily="49" charset="0"/>
              </a:rPr>
              <a:t>, dob) </a:t>
            </a:r>
          </a:p>
          <a:p>
            <a:pPr>
              <a:spcBef>
                <a:spcPts val="1200"/>
              </a:spcBef>
              <a:buNone/>
            </a:pPr>
            <a:r>
              <a:rPr lang="en-US" sz="1600" b="1" dirty="0" err="1" smtClean="0">
                <a:latin typeface="Courier New" pitchFamily="49" charset="0"/>
                <a:cs typeface="Courier New" pitchFamily="49" charset="0"/>
              </a:rPr>
              <a:t>addDriver</a:t>
            </a:r>
            <a:r>
              <a:rPr lang="en-US" sz="1600" b="1" dirty="0" smtClean="0">
                <a:latin typeface="Courier New" pitchFamily="49" charset="0"/>
                <a:cs typeface="Courier New" pitchFamily="49" charset="0"/>
              </a:rPr>
              <a:t> (</a:t>
            </a:r>
            <a:r>
              <a:rPr lang="en-US" sz="1600" b="1" u="sng" dirty="0" err="1" smtClean="0">
                <a:latin typeface="Courier New" pitchFamily="49" charset="0"/>
                <a:cs typeface="Courier New" pitchFamily="49" charset="0"/>
              </a:rPr>
              <a:t>custcode</a:t>
            </a:r>
            <a:r>
              <a:rPr lang="en-US" sz="1600" b="1" u="sng" dirty="0" smtClean="0">
                <a:latin typeface="Courier New" pitchFamily="49" charset="0"/>
                <a:cs typeface="Courier New" pitchFamily="49" charset="0"/>
              </a:rPr>
              <a:t>, name</a:t>
            </a:r>
            <a:r>
              <a:rPr lang="en-US" sz="1600" b="1" dirty="0" smtClean="0">
                <a:latin typeface="Courier New" pitchFamily="49" charset="0"/>
                <a:cs typeface="Courier New" pitchFamily="49" charset="0"/>
              </a:rPr>
              <a:t>, age)</a:t>
            </a:r>
          </a:p>
          <a:p>
            <a:pPr>
              <a:spcBef>
                <a:spcPts val="1200"/>
              </a:spcBef>
              <a:buNone/>
            </a:pPr>
            <a:r>
              <a:rPr lang="en-US" sz="1600" b="1" dirty="0" err="1" smtClean="0">
                <a:latin typeface="Courier New" pitchFamily="49" charset="0"/>
                <a:cs typeface="Courier New" pitchFamily="49" charset="0"/>
              </a:rPr>
              <a:t>geoArea</a:t>
            </a:r>
            <a:r>
              <a:rPr lang="en-US" sz="1600" b="1" dirty="0" smtClean="0">
                <a:latin typeface="Courier New" pitchFamily="49" charset="0"/>
                <a:cs typeface="Courier New" pitchFamily="49" charset="0"/>
              </a:rPr>
              <a:t> (</a:t>
            </a:r>
            <a:r>
              <a:rPr lang="en-US" sz="1600" b="1" u="sng" dirty="0" err="1" smtClean="0">
                <a:latin typeface="Courier New" pitchFamily="49" charset="0"/>
                <a:cs typeface="Courier New" pitchFamily="49" charset="0"/>
              </a:rPr>
              <a:t>gcode</a:t>
            </a:r>
            <a:r>
              <a:rPr lang="en-US" sz="1600" b="1" dirty="0" smtClean="0">
                <a:latin typeface="Courier New" pitchFamily="49" charset="0"/>
                <a:cs typeface="Courier New" pitchFamily="49" charset="0"/>
              </a:rPr>
              <a:t>, name, population, income)</a:t>
            </a:r>
          </a:p>
        </p:txBody>
      </p:sp>
      <p:sp>
        <p:nvSpPr>
          <p:cNvPr id="4" name="Footer Placeholder 3"/>
          <p:cNvSpPr>
            <a:spLocks noGrp="1"/>
          </p:cNvSpPr>
          <p:nvPr>
            <p:ph type="ftr" sz="quarter" idx="11"/>
          </p:nvPr>
        </p:nvSpPr>
        <p:spPr/>
        <p:txBody>
          <a:bodyPr/>
          <a:lstStyle/>
          <a:p>
            <a:pPr>
              <a:defRPr/>
            </a:pPr>
            <a:r>
              <a:rPr lang="el-GR" smtClean="0"/>
              <a:t>Βάσεις Δεδομένων - Παράδειγμα Ανάπτυξης ΒΔ</a:t>
            </a:r>
            <a:endParaRPr lang="en-US" dirty="0"/>
          </a:p>
        </p:txBody>
      </p:sp>
      <p:sp>
        <p:nvSpPr>
          <p:cNvPr id="5" name="Slide Number Placeholder 4"/>
          <p:cNvSpPr>
            <a:spLocks noGrp="1"/>
          </p:cNvSpPr>
          <p:nvPr>
            <p:ph type="sldNum" sz="quarter" idx="12"/>
          </p:nvPr>
        </p:nvSpPr>
        <p:spPr/>
        <p:txBody>
          <a:bodyPr/>
          <a:lstStyle/>
          <a:p>
            <a:pPr>
              <a:defRPr/>
            </a:pPr>
            <a:fld id="{F463AEB7-7C34-4142-93C1-DEA0FDCFB6B0}" type="slidenum">
              <a:rPr lang="en-GB" smtClean="0"/>
              <a:pPr>
                <a:defRPr/>
              </a:pPr>
              <a:t>8</a:t>
            </a:fld>
            <a:endParaRPr lang="en-GB"/>
          </a:p>
        </p:txBody>
      </p:sp>
      <p:pic>
        <p:nvPicPr>
          <p:cNvPr id="1026" name="Picture 2"/>
          <p:cNvPicPr>
            <a:picLocks noChangeAspect="1" noChangeArrowheads="1"/>
          </p:cNvPicPr>
          <p:nvPr/>
        </p:nvPicPr>
        <p:blipFill>
          <a:blip r:embed="rId2" cstate="print"/>
          <a:srcRect/>
          <a:stretch>
            <a:fillRect/>
          </a:stretch>
        </p:blipFill>
        <p:spPr bwMode="auto">
          <a:xfrm>
            <a:off x="5257405" y="11458"/>
            <a:ext cx="3884265" cy="2160240"/>
          </a:xfrm>
          <a:prstGeom prst="rect">
            <a:avLst/>
          </a:prstGeom>
          <a:noFill/>
          <a:ln w="9525">
            <a:solidFill>
              <a:schemeClr val="tx1"/>
            </a:solidFill>
            <a:miter lim="800000"/>
            <a:headEnd/>
            <a:tailEnd/>
          </a:ln>
          <a:effectLst/>
        </p:spPr>
      </p:pic>
      <p:cxnSp>
        <p:nvCxnSpPr>
          <p:cNvPr id="8" name="Straight Arrow Connector 7"/>
          <p:cNvCxnSpPr/>
          <p:nvPr/>
        </p:nvCxnSpPr>
        <p:spPr bwMode="auto">
          <a:xfrm flipH="1">
            <a:off x="2431650" y="2339404"/>
            <a:ext cx="3528392" cy="2160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2" name="Straight Arrow Connector 11"/>
          <p:cNvCxnSpPr/>
          <p:nvPr/>
        </p:nvCxnSpPr>
        <p:spPr bwMode="auto">
          <a:xfrm flipH="1" flipV="1">
            <a:off x="2777476" y="3140968"/>
            <a:ext cx="504056" cy="2160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7" name="Straight Arrow Connector 16"/>
          <p:cNvCxnSpPr/>
          <p:nvPr/>
        </p:nvCxnSpPr>
        <p:spPr bwMode="auto">
          <a:xfrm flipV="1">
            <a:off x="2483768" y="4725144"/>
            <a:ext cx="0" cy="2160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9" name="Straight Arrow Connector 18"/>
          <p:cNvCxnSpPr/>
          <p:nvPr/>
        </p:nvCxnSpPr>
        <p:spPr bwMode="auto">
          <a:xfrm flipV="1">
            <a:off x="2843808" y="4725144"/>
            <a:ext cx="0" cy="57606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21" name="Straight Arrow Connector 20"/>
          <p:cNvCxnSpPr/>
          <p:nvPr/>
        </p:nvCxnSpPr>
        <p:spPr bwMode="auto">
          <a:xfrm flipV="1">
            <a:off x="2843808" y="5517232"/>
            <a:ext cx="0" cy="2160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23" name="Straight Arrow Connector 22"/>
          <p:cNvCxnSpPr/>
          <p:nvPr/>
        </p:nvCxnSpPr>
        <p:spPr bwMode="auto">
          <a:xfrm flipH="1">
            <a:off x="2699792" y="4725144"/>
            <a:ext cx="5832648" cy="144016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25" name="Straight Arrow Connector 24"/>
          <p:cNvCxnSpPr/>
          <p:nvPr/>
        </p:nvCxnSpPr>
        <p:spPr bwMode="auto">
          <a:xfrm flipH="1" flipV="1">
            <a:off x="2555776" y="3933056"/>
            <a:ext cx="2664296" cy="2160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33" name="Straight Arrow Connector 32"/>
          <p:cNvCxnSpPr/>
          <p:nvPr/>
        </p:nvCxnSpPr>
        <p:spPr bwMode="auto">
          <a:xfrm flipH="1">
            <a:off x="3059832" y="3898952"/>
            <a:ext cx="3960440" cy="61016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36" name="Straight Arrow Connector 35"/>
          <p:cNvCxnSpPr/>
          <p:nvPr/>
        </p:nvCxnSpPr>
        <p:spPr bwMode="auto">
          <a:xfrm flipH="1" flipV="1">
            <a:off x="1835696" y="2420888"/>
            <a:ext cx="4248472" cy="129614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40" name="Straight Arrow Connector 39"/>
          <p:cNvCxnSpPr/>
          <p:nvPr/>
        </p:nvCxnSpPr>
        <p:spPr bwMode="auto">
          <a:xfrm flipH="1" flipV="1">
            <a:off x="2771800" y="3140968"/>
            <a:ext cx="5256584" cy="57606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42" name="Straight Arrow Connector 41"/>
          <p:cNvCxnSpPr/>
          <p:nvPr/>
        </p:nvCxnSpPr>
        <p:spPr bwMode="auto">
          <a:xfrm flipH="1" flipV="1">
            <a:off x="2915816" y="3140968"/>
            <a:ext cx="5832648" cy="57606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dirty="0" smtClean="0"/>
              <a:t>Δημιουργία Σχήματος σε </a:t>
            </a:r>
            <a:r>
              <a:rPr lang="en-US" dirty="0" smtClean="0"/>
              <a:t>SQL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3_Blend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62091</TotalTime>
  <Words>1531</Words>
  <Application>Microsoft Office PowerPoint</Application>
  <PresentationFormat>On-screen Show (4:3)</PresentationFormat>
  <Paragraphs>415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3_Blends</vt:lpstr>
      <vt:lpstr>Ανάπτυξη Βάσης Δεδομένων</vt:lpstr>
      <vt:lpstr>Θεματολογία</vt:lpstr>
      <vt:lpstr>Περιγραφή Εφαρμογής</vt:lpstr>
      <vt:lpstr>Περιγραφή (1)</vt:lpstr>
      <vt:lpstr>Περιγραφή (2)</vt:lpstr>
      <vt:lpstr>Περιγραφή (3)</vt:lpstr>
      <vt:lpstr>Διάγραμμα Οντοτήτων-Συσχετίσεων</vt:lpstr>
      <vt:lpstr>Σχεσιακό Μοντέλο</vt:lpstr>
      <vt:lpstr>Δημιουργία Σχήματος σε SQL</vt:lpstr>
      <vt:lpstr>Σχήμα σε SQL (1)</vt:lpstr>
      <vt:lpstr>Σχήμα σε SQL (2)</vt:lpstr>
      <vt:lpstr>Σχήμα σε SQL (3)</vt:lpstr>
      <vt:lpstr>Σχήμα σε SQL (4)</vt:lpstr>
      <vt:lpstr>Σχήμα σε SQL (5)</vt:lpstr>
      <vt:lpstr>Σχήμα σε SQL (6)</vt:lpstr>
      <vt:lpstr>Σχήμα σε SQL (7)</vt:lpstr>
      <vt:lpstr>Διάγραμμα SQL Server</vt:lpstr>
      <vt:lpstr>Εισαγωγή Δεδομένων</vt:lpstr>
      <vt:lpstr>Ερωτήματα SQL</vt:lpstr>
      <vt:lpstr>SQL – Ερώτημα #1 </vt:lpstr>
      <vt:lpstr>SQL – Ερώτημα #2 </vt:lpstr>
      <vt:lpstr>SQL – Ερώτημα #3 </vt:lpstr>
      <vt:lpstr>SQL – Ερώτημα #4 </vt:lpstr>
      <vt:lpstr>SQL – Ερώτημα #5 </vt:lpstr>
      <vt:lpstr>SQL – Ερώτημα #6 </vt:lpstr>
      <vt:lpstr>SQL – Ερώτημα #7 </vt:lpstr>
      <vt:lpstr>SQL – Ερώτημα #8 </vt:lpstr>
      <vt:lpstr>SQL – Ερώτημα #9 </vt:lpstr>
      <vt:lpstr>SQL – Ερώτημα #10 </vt:lpstr>
      <vt:lpstr>SQL – Ερώτημα #11 </vt:lpstr>
      <vt:lpstr>SQL – Ερώτημα #13 </vt:lpstr>
      <vt:lpstr>SQL – Ερώτημα #14 </vt:lpstr>
      <vt:lpstr>SQL – Stored Procedure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damianos</dc:creator>
  <cp:lastModifiedBy>Damianos</cp:lastModifiedBy>
  <cp:revision>1323</cp:revision>
  <dcterms:created xsi:type="dcterms:W3CDTF">1601-01-01T00:00:00Z</dcterms:created>
  <dcterms:modified xsi:type="dcterms:W3CDTF">2020-10-27T07:18:04Z</dcterms:modified>
</cp:coreProperties>
</file>