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5" r:id="rId8"/>
    <p:sldId id="262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6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3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2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3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0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6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7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1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4" r:id="rId2"/>
    <p:sldLayoutId id="2147483723" r:id="rId3"/>
    <p:sldLayoutId id="2147483722" r:id="rId4"/>
    <p:sldLayoutId id="2147483721" r:id="rId5"/>
    <p:sldLayoutId id="2147483720" r:id="rId6"/>
    <p:sldLayoutId id="2147483719" r:id="rId7"/>
    <p:sldLayoutId id="2147483718" r:id="rId8"/>
    <p:sldLayoutId id="2147483717" r:id="rId9"/>
    <p:sldLayoutId id="2147483716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unnyday.mit.edu/papers/therac.pdf" TargetMode="External"/><Relationship Id="rId2" Type="http://schemas.openxmlformats.org/officeDocument/2006/relationships/hyperlink" Target="https://www.incose.org/publications/products/se-handbook-v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s.dtic.mil/sti/tr/pdf/ADA215436.pdf" TargetMode="External"/><Relationship Id="rId4" Type="http://schemas.openxmlformats.org/officeDocument/2006/relationships/hyperlink" Target="https://ieeexplore.ieee.org/document/27494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4" name="Picture 3" descr="vektörel grafik, sanat içeren bir resim&#10;&#10;Açıklama otomatik olarak orta güvenilirlik düzeyiyle oluşturuldu">
            <a:extLst>
              <a:ext uri="{FF2B5EF4-FFF2-40B4-BE49-F238E27FC236}">
                <a16:creationId xmlns:a16="http://schemas.microsoft.com/office/drawing/2014/main" id="{F0FDB906-1B09-1474-F556-AF6BAB15B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283" r="881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AA7EC7D-E88C-ECB3-AC9E-751559CBF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tr-TR" sz="5200">
                <a:solidFill>
                  <a:srgbClr val="FFFFFF"/>
                </a:solidFill>
              </a:rPr>
              <a:t>Radiation Therapy  Therac-25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2D55765-3558-E116-FE4A-708B1A4DC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tr-TR" sz="2200">
                <a:solidFill>
                  <a:srgbClr val="FFFFFF"/>
                </a:solidFill>
              </a:rPr>
              <a:t>Nurullah MERTEL</a:t>
            </a:r>
          </a:p>
          <a:p>
            <a:pPr algn="l"/>
            <a:r>
              <a:rPr lang="tr-TR" sz="2200">
                <a:solidFill>
                  <a:srgbClr val="FFFFFF"/>
                </a:solidFill>
              </a:rPr>
              <a:t>18290219</a:t>
            </a:r>
          </a:p>
        </p:txBody>
      </p:sp>
      <p:pic>
        <p:nvPicPr>
          <p:cNvPr id="6" name="Resim 5" descr="amblem, simge, sembol, logo, ticari marka içeren bir resim&#10;&#10;Açıklama otomatik olarak oluşturuldu">
            <a:extLst>
              <a:ext uri="{FF2B5EF4-FFF2-40B4-BE49-F238E27FC236}">
                <a16:creationId xmlns:a16="http://schemas.microsoft.com/office/drawing/2014/main" id="{11271A98-72E3-F584-6380-A34B0C6B0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34" y="740211"/>
            <a:ext cx="1578466" cy="157846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8199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E20EEB-E40F-28CA-3040-896F0C15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Improvements to the Life Cycle Stage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7CBDD0-F4B7-F234-1706-0D3B92CEF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The Therac-25 case teaches us that software design and testing are essential for system engineering projects. The Therac-25 software should have been thoroughly tested before it was used in hospitals. Additionally, the machine should have had more safety features to prevent radiation overdoses.</a:t>
            </a:r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222450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2A389F-B587-2A33-F8CA-A53F16E8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Conclusion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822F56-2B1D-D328-DD7E-330EF430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The Therac-25 case is a stark reminder that system engineering is essential. System engineers must thoughtfully consider all aspects of a system, including software and safety, to ensure its safety and reliability.</a:t>
            </a:r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411154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E9FAF6-2156-B9DC-9BCE-F78CB085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References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829929-01CB-0084-CB04-BA79A2BB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incose.org/publications/products/se-handbook-v4</a:t>
            </a:r>
            <a:endParaRPr lang="tr-TR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therac.pdf (mit.edu)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An investigation of the Therac-25 accidents | IEEE Journals &amp; Magazine | IEEE Xplore</a:t>
            </a:r>
            <a:endParaRPr lang="tr-TR" sz="1200" u="sng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Medical Device Recalls: Examination of Selected Cases (dtic.mil)</a:t>
            </a:r>
            <a:endParaRPr lang="tr-TR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tr-TR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333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DEA29E-F39D-1990-AD77-867A1851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Contents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CD6FAE-D783-F5E4-5ADF-4B2369EF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Background</a:t>
            </a:r>
          </a:p>
          <a:p>
            <a:r>
              <a:rPr lang="tr-TR"/>
              <a:t>System Engineering Applications</a:t>
            </a:r>
          </a:p>
          <a:p>
            <a:r>
              <a:rPr lang="tr-TR"/>
              <a:t>Successful and Failed Processes</a:t>
            </a:r>
          </a:p>
          <a:p>
            <a:r>
              <a:rPr lang="en-US"/>
              <a:t>Improvements to the Life Cycle Stage</a:t>
            </a:r>
          </a:p>
          <a:p>
            <a:r>
              <a:rPr lang="en-US"/>
              <a:t>Conclusion</a:t>
            </a:r>
            <a:endParaRPr lang="tr-TR"/>
          </a:p>
          <a:p>
            <a:r>
              <a:rPr lang="tr-TR"/>
              <a:t>References</a:t>
            </a:r>
            <a:endParaRPr lang="en-US"/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2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559BDA-4385-7F54-BC4E-CC78B77B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Background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7FBD75-AB70-83C0-F7BC-4A0F55E0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The Therac-25 was a state-of-the-art medical linear accelerator in the early 1980s, but it was plagued by software problems that led to several fatal accidents.</a:t>
            </a:r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423180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7053FC-0EA0-1547-1369-95A2775C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Background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5A21A64-EA5A-AF04-70F5-D94FFAD3D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96" t="26334" r="34346" b="18608"/>
          <a:stretch/>
        </p:blipFill>
        <p:spPr>
          <a:xfrm>
            <a:off x="3379304" y="1828799"/>
            <a:ext cx="5433392" cy="3604591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FBE8F94-53BF-71B3-CCC0-823720132DAA}"/>
              </a:ext>
            </a:extLst>
          </p:cNvPr>
          <p:cNvSpPr txBox="1"/>
          <p:nvPr/>
        </p:nvSpPr>
        <p:spPr>
          <a:xfrm>
            <a:off x="3783495" y="5610088"/>
            <a:ext cx="462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/>
              <a:t>Figure 1. Typical Therac-25 facility.</a:t>
            </a:r>
          </a:p>
        </p:txBody>
      </p:sp>
    </p:spTree>
    <p:extLst>
      <p:ext uri="{BB962C8B-B14F-4D97-AF65-F5344CB8AC3E}">
        <p14:creationId xmlns:p14="http://schemas.microsoft.com/office/powerpoint/2010/main" val="97967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12AC0A-49D8-2A53-A4B1-7E7BDEA7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System Engineering Approachs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580C19-7C03-CA83-9480-8BFBC24C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The Therac-25 failure was a classic example of a system engineering failure. System engineering is a discipline that applies engineering principles to the design and development of complex systems. The goal of system engineering is to ensure that all of the components of a system work together seamlessly to achieve the desired outcome.</a:t>
            </a:r>
          </a:p>
        </p:txBody>
      </p:sp>
    </p:spTree>
    <p:extLst>
      <p:ext uri="{BB962C8B-B14F-4D97-AF65-F5344CB8AC3E}">
        <p14:creationId xmlns:p14="http://schemas.microsoft.com/office/powerpoint/2010/main" val="352974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5FB64C-FEA4-9411-FBC5-76D65CBE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System Engineering Approachs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3BE4F2-6F47-22A6-541D-D40E04B0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/>
              <a:t>There are a number of system engineering approaches that could have been used to prevent the Therac-25 failure. </a:t>
            </a:r>
            <a:r>
              <a:rPr lang="en-US"/>
              <a:t>This process should have included the following steps:</a:t>
            </a:r>
          </a:p>
          <a:p>
            <a:r>
              <a:rPr lang="en-US" b="1"/>
              <a:t>Define the system: </a:t>
            </a:r>
            <a:r>
              <a:rPr lang="en-US"/>
              <a:t>The system engineers should have started by clearly defining the scope and objectives of the Therac-25 project. This includes defining the system's requirements, constraints, and assumptions.</a:t>
            </a:r>
          </a:p>
          <a:p>
            <a:r>
              <a:rPr lang="en-US" b="1"/>
              <a:t>Design the system: </a:t>
            </a:r>
            <a:r>
              <a:rPr lang="en-US"/>
              <a:t>Once the system requirements were defined, the system engineers should have designed the overall architecture of the Therac-25. This includes designing the hardware, software, and safety features of the machine.</a:t>
            </a:r>
          </a:p>
        </p:txBody>
      </p:sp>
    </p:spTree>
    <p:extLst>
      <p:ext uri="{BB962C8B-B14F-4D97-AF65-F5344CB8AC3E}">
        <p14:creationId xmlns:p14="http://schemas.microsoft.com/office/powerpoint/2010/main" val="288088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10FA9E-4B71-930D-6AA1-DDCD9D1D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System Engineering Approachs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41FB6-4141-D8A1-8DFD-EC2D8A9D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/>
              <a:t>Implement the system: </a:t>
            </a:r>
            <a:r>
              <a:rPr lang="en-US"/>
              <a:t>The system engineers should have overseen the implementation of the Therac-25 design. This includes developing the software, building the hardware, and integrating the different components of the system.</a:t>
            </a:r>
          </a:p>
          <a:p>
            <a:r>
              <a:rPr lang="en-US" b="1"/>
              <a:t>Verify and validate the system: </a:t>
            </a:r>
            <a:r>
              <a:rPr lang="en-US"/>
              <a:t>The system engineers should have verified and validated the Therac-25 to ensure that it met its requirements and was safe to use. This includes conducting testing and inspections of the system.</a:t>
            </a:r>
          </a:p>
          <a:p>
            <a:r>
              <a:rPr lang="en-US" b="1"/>
              <a:t>Deploy and support the system: </a:t>
            </a:r>
            <a:r>
              <a:rPr lang="en-US"/>
              <a:t>Once the Therac-25 was verified and validated, the system engineers should have overseen its deployment and support. This includes providing training to users and providing maintenance and support for the system.</a:t>
            </a:r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781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48E12A-C022-2B2F-0247-4B161B83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Successful Processes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F8D18F-EB2E-D352-0EAA-A16EEC58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The Therac-25 was one of the most advanced medical linear accelerators of its time, and its hardware was generally reliable.</a:t>
            </a:r>
            <a:r>
              <a:rPr lang="tr-TR" sz="2400"/>
              <a:t> It </a:t>
            </a:r>
            <a:r>
              <a:rPr lang="en-US" sz="2400"/>
              <a:t>controlled every aspect of the machine, including radiation delivery.</a:t>
            </a:r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322913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1EAE72-884D-22B7-CAA4-BF4CC37D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Failed Processes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31705A-E625-2633-AC19-C70653C7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/>
              <a:t>T</a:t>
            </a:r>
            <a:r>
              <a:rPr lang="en-US" sz="2400"/>
              <a:t>he software contained several bugs that could cause the machine to deliver massive overdoses of radiation. </a:t>
            </a:r>
            <a:endParaRPr lang="tr-TR" sz="2400"/>
          </a:p>
          <a:p>
            <a:r>
              <a:rPr lang="en-US" sz="2400"/>
              <a:t>Therac-25's safety features were inadequate. While the machine had some safety interlocks, operators could easily bypass them.</a:t>
            </a:r>
            <a:endParaRPr lang="tr-TR" sz="2400"/>
          </a:p>
          <a:p>
            <a:r>
              <a:rPr lang="en-US" sz="2400"/>
              <a:t> </a:t>
            </a:r>
            <a:r>
              <a:rPr lang="tr-TR" sz="2400"/>
              <a:t>The </a:t>
            </a:r>
            <a:r>
              <a:rPr lang="en-US" sz="2400"/>
              <a:t>machine had no way to detect or prevent overdoses.</a:t>
            </a:r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224354821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Uçak İzi</Template>
  <TotalTime>48</TotalTime>
  <Words>563</Words>
  <Application>Microsoft Office PowerPoint</Application>
  <PresentationFormat>Geniş ekran</PresentationFormat>
  <Paragraphs>39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Sabon Next LT</vt:lpstr>
      <vt:lpstr>Symbol</vt:lpstr>
      <vt:lpstr>Times New Roman</vt:lpstr>
      <vt:lpstr>DappledVTI</vt:lpstr>
      <vt:lpstr>Radiation Therapy  Therac-25</vt:lpstr>
      <vt:lpstr>Contents</vt:lpstr>
      <vt:lpstr>Background</vt:lpstr>
      <vt:lpstr>Background</vt:lpstr>
      <vt:lpstr>System Engineering Approachs</vt:lpstr>
      <vt:lpstr>System Engineering Approachs</vt:lpstr>
      <vt:lpstr>System Engineering Approachs</vt:lpstr>
      <vt:lpstr>Successful Processes</vt:lpstr>
      <vt:lpstr>Failed Processes</vt:lpstr>
      <vt:lpstr>Improvements to the Life Cycle Stage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Radiation Therapy  Therac-25</dc:title>
  <dc:creator>Nurullah.Mertel</dc:creator>
  <cp:lastModifiedBy>Nurullah.Mertel</cp:lastModifiedBy>
  <cp:revision>2</cp:revision>
  <dcterms:created xsi:type="dcterms:W3CDTF">2023-10-26T22:22:53Z</dcterms:created>
  <dcterms:modified xsi:type="dcterms:W3CDTF">2023-10-26T23:11:54Z</dcterms:modified>
</cp:coreProperties>
</file>