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6" r:id="rId5"/>
    <p:sldId id="267" r:id="rId6"/>
    <p:sldId id="281" r:id="rId7"/>
    <p:sldId id="301" r:id="rId8"/>
    <p:sldId id="302" r:id="rId9"/>
    <p:sldId id="268" r:id="rId10"/>
    <p:sldId id="270" r:id="rId11"/>
    <p:sldId id="271" r:id="rId12"/>
    <p:sldId id="272" r:id="rId13"/>
    <p:sldId id="273" r:id="rId14"/>
    <p:sldId id="303" r:id="rId15"/>
    <p:sldId id="304" r:id="rId16"/>
    <p:sldId id="305" r:id="rId17"/>
    <p:sldId id="306" r:id="rId18"/>
    <p:sldId id="307" r:id="rId19"/>
    <p:sldId id="274" r:id="rId20"/>
    <p:sldId id="308" r:id="rId21"/>
    <p:sldId id="309" r:id="rId22"/>
    <p:sldId id="277" r:id="rId23"/>
    <p:sldId id="310" r:id="rId24"/>
    <p:sldId id="280" r:id="rId25"/>
    <p:sldId id="264"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hasCustomPrompt="1"/>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hasCustomPrompt="1"/>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hasCustomPrompt="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8" name="Text Placeholder 3"/>
          <p:cNvSpPr>
            <a:spLocks noGrp="1"/>
          </p:cNvSpPr>
          <p:nvPr>
            <p:ph type="body" sz="half" idx="15" hasCustomPrompt="1"/>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9" name="Text Placeholder 4"/>
          <p:cNvSpPr>
            <a:spLocks noGrp="1"/>
          </p:cNvSpPr>
          <p:nvPr>
            <p:ph type="body" sz="quarter" idx="3" hasCustomPrompt="1"/>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0" name="Text Placeholder 3"/>
          <p:cNvSpPr>
            <a:spLocks noGrp="1"/>
          </p:cNvSpPr>
          <p:nvPr>
            <p:ph type="body" sz="half" idx="16" hasCustomPrompt="1"/>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1" name="Text Placeholder 4"/>
          <p:cNvSpPr>
            <a:spLocks noGrp="1"/>
          </p:cNvSpPr>
          <p:nvPr>
            <p:ph type="body" sz="quarter" idx="13" hasCustomPrompt="1"/>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2" name="Text Placeholder 3"/>
          <p:cNvSpPr>
            <a:spLocks noGrp="1"/>
          </p:cNvSpPr>
          <p:nvPr>
            <p:ph type="body" sz="half" idx="17" hasCustomPrompt="1"/>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hasCustomPrompt="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Picture Placeholder 2"/>
          <p:cNvSpPr>
            <a:spLocks noGrp="1" noChangeAspect="1"/>
          </p:cNvSpPr>
          <p:nvPr>
            <p:ph type="pic" idx="15" hasCustomPrompt="1"/>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hasCustomPrompt="1"/>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2" name="Text Placeholder 4"/>
          <p:cNvSpPr>
            <a:spLocks noGrp="1"/>
          </p:cNvSpPr>
          <p:nvPr>
            <p:ph type="body" sz="quarter" idx="3" hasCustomPrompt="1"/>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3" name="Picture Placeholder 2"/>
          <p:cNvSpPr>
            <a:spLocks noGrp="1" noChangeAspect="1"/>
          </p:cNvSpPr>
          <p:nvPr>
            <p:ph type="pic" idx="21" hasCustomPrompt="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hasCustomPrompt="1"/>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5" name="Text Placeholder 4"/>
          <p:cNvSpPr>
            <a:spLocks noGrp="1"/>
          </p:cNvSpPr>
          <p:nvPr>
            <p:ph type="body" sz="quarter" idx="13" hasCustomPrompt="1"/>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6" name="Picture Placeholder 2"/>
          <p:cNvSpPr>
            <a:spLocks noGrp="1" noChangeAspect="1"/>
          </p:cNvSpPr>
          <p:nvPr>
            <p:ph type="pic" idx="22" hasCustomPrompt="1"/>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hasCustomPrompt="1"/>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685800" y="2194559"/>
            <a:ext cx="10820400" cy="4024125"/>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hasCustomPrompt="1"/>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024466" y="745067"/>
            <a:ext cx="8204201" cy="3903133"/>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685800" y="2194559"/>
            <a:ext cx="5334000" cy="402412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2194559"/>
            <a:ext cx="5334000" cy="402412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685800" y="3132666"/>
            <a:ext cx="5311775" cy="3086019"/>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3132666"/>
            <a:ext cx="5334000" cy="3086019"/>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4995582" y="746759"/>
            <a:ext cx="6510618" cy="5471925"/>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seminarstopics.com/seminar/5647/night-vision-technology" TargetMode="External"/><Relationship Id="rId3" Type="http://schemas.openxmlformats.org/officeDocument/2006/relationships/hyperlink" Target="https://gloomgroup.com/blogs/night-vision-info/" TargetMode="External"/><Relationship Id="rId2" Type="http://schemas.openxmlformats.org/officeDocument/2006/relationships/hyperlink" Target="https://www.bushnell.com/through-the-lens/" TargetMode="External"/><Relationship Id="rId1" Type="http://schemas.openxmlformats.org/officeDocument/2006/relationships/hyperlink" Target="https://electronics.howstuffwork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444486"/>
            <a:ext cx="9448800" cy="1984514"/>
          </a:xfrm>
        </p:spPr>
        <p:txBody>
          <a:bodyPr>
            <a:normAutofit/>
          </a:bodyPr>
          <a:lstStyle/>
          <a:p>
            <a:r>
              <a:rPr lang="tr-TR" dirty="0" err="1"/>
              <a:t>NIght</a:t>
            </a:r>
            <a:r>
              <a:rPr lang="tr-TR" dirty="0"/>
              <a:t> </a:t>
            </a:r>
            <a:r>
              <a:rPr lang="tr-TR" dirty="0" err="1"/>
              <a:t>VIsIon</a:t>
            </a:r>
            <a:br>
              <a:rPr lang="tr-TR" dirty="0"/>
            </a:br>
            <a:r>
              <a:rPr lang="tr-TR" sz="2200" dirty="0"/>
              <a:t>DEVICES AND EQUIPMENTS</a:t>
            </a:r>
            <a:endParaRPr lang="en-US" dirty="0"/>
          </a:p>
        </p:txBody>
      </p:sp>
      <p:sp>
        <p:nvSpPr>
          <p:cNvPr id="3" name="Subtitle 2"/>
          <p:cNvSpPr>
            <a:spLocks noGrp="1"/>
          </p:cNvSpPr>
          <p:nvPr>
            <p:ph type="subTitle" idx="1"/>
          </p:nvPr>
        </p:nvSpPr>
        <p:spPr>
          <a:xfrm>
            <a:off x="1371600" y="3632200"/>
            <a:ext cx="9448800" cy="1999973"/>
          </a:xfrm>
        </p:spPr>
        <p:txBody>
          <a:bodyPr>
            <a:normAutofit/>
          </a:bodyPr>
          <a:lstStyle/>
          <a:p>
            <a:endParaRPr lang="tr-TR" dirty="0"/>
          </a:p>
          <a:p>
            <a:r>
              <a:rPr lang="tr-TR" dirty="0"/>
              <a:t>Nurullah </a:t>
            </a:r>
            <a:r>
              <a:rPr lang="tr-TR" dirty="0" err="1"/>
              <a:t>Mertel</a:t>
            </a:r>
            <a:r>
              <a:rPr lang="tr-TR" dirty="0"/>
              <a:t> </a:t>
            </a:r>
            <a:endParaRPr lang="tr-TR" dirty="0"/>
          </a:p>
          <a:p>
            <a:r>
              <a:rPr lang="tr-TR" dirty="0"/>
              <a:t>18290219</a:t>
            </a:r>
            <a:endParaRPr lang="en-US" dirty="0"/>
          </a:p>
        </p:txBody>
      </p:sp>
      <p:pic>
        <p:nvPicPr>
          <p:cNvPr id="7" name="Resim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15400" y="1225827"/>
            <a:ext cx="1905000" cy="190500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Thermal</a:t>
            </a:r>
            <a:r>
              <a:rPr lang="tr-TR" dirty="0"/>
              <a:t> </a:t>
            </a:r>
            <a:r>
              <a:rPr lang="tr-TR" dirty="0" err="1"/>
              <a:t>ımagıng</a:t>
            </a:r>
            <a:endParaRPr lang="en-GB" dirty="0"/>
          </a:p>
        </p:txBody>
      </p:sp>
      <p:pic>
        <p:nvPicPr>
          <p:cNvPr id="5" name="İçerik Yer Tutucusu 4"/>
          <p:cNvPicPr>
            <a:picLocks noGrp="1" noChangeAspect="1"/>
          </p:cNvPicPr>
          <p:nvPr>
            <p:ph idx="1"/>
          </p:nvPr>
        </p:nvPicPr>
        <p:blipFill>
          <a:blip r:embed="rId1"/>
          <a:stretch>
            <a:fillRect/>
          </a:stretch>
        </p:blipFill>
        <p:spPr>
          <a:xfrm>
            <a:off x="6930887" y="2057401"/>
            <a:ext cx="4575313" cy="4036226"/>
          </a:xfrm>
        </p:spPr>
      </p:pic>
      <p:sp>
        <p:nvSpPr>
          <p:cNvPr id="6" name="Metin kutusu 5"/>
          <p:cNvSpPr txBox="1"/>
          <p:nvPr/>
        </p:nvSpPr>
        <p:spPr>
          <a:xfrm>
            <a:off x="1033670" y="2199861"/>
            <a:ext cx="5062330" cy="4016484"/>
          </a:xfrm>
          <a:prstGeom prst="rect">
            <a:avLst/>
          </a:prstGeom>
          <a:noFill/>
        </p:spPr>
        <p:txBody>
          <a:bodyPr wrap="square" rtlCol="0">
            <a:spAutoFit/>
          </a:bodyPr>
          <a:lstStyle/>
          <a:p>
            <a:r>
              <a:rPr lang="en-GB" sz="1700" dirty="0"/>
              <a:t>Here's how thermal </a:t>
            </a:r>
            <a:r>
              <a:rPr lang="en-GB" sz="1700" dirty="0" err="1"/>
              <a:t>maging</a:t>
            </a:r>
            <a:r>
              <a:rPr lang="en-GB" sz="1700" dirty="0"/>
              <a:t> works:</a:t>
            </a:r>
            <a:endParaRPr lang="en-GB" sz="1700" dirty="0"/>
          </a:p>
          <a:p>
            <a:endParaRPr lang="en-GB" sz="1700" dirty="0"/>
          </a:p>
          <a:p>
            <a:pPr marL="342900" indent="-342900">
              <a:buAutoNum type="arabicPeriod"/>
            </a:pPr>
            <a:r>
              <a:rPr lang="en-GB" sz="1700" dirty="0"/>
              <a:t>A special lens focuses the infrared light emitted by all of the objects in view.</a:t>
            </a:r>
            <a:endParaRPr lang="tr-TR" sz="1700" dirty="0"/>
          </a:p>
          <a:p>
            <a:pPr marL="342900" indent="-342900">
              <a:buFontTx/>
              <a:buAutoNum type="arabicPeriod"/>
            </a:pPr>
            <a:r>
              <a:rPr lang="en-GB" sz="1700" dirty="0"/>
              <a:t>The focused light is scanned by a phased array of infrared-detector elements. The detector elements create a very detailed temperature pattern called a </a:t>
            </a:r>
            <a:r>
              <a:rPr lang="en-GB" sz="1700" b="1" dirty="0"/>
              <a:t>thermogram.</a:t>
            </a:r>
            <a:endParaRPr lang="tr-TR" sz="1700" b="1" dirty="0"/>
          </a:p>
          <a:p>
            <a:pPr marL="342900" indent="-342900">
              <a:buFontTx/>
              <a:buAutoNum type="arabicPeriod"/>
            </a:pPr>
            <a:r>
              <a:rPr lang="tr-TR" sz="1700" dirty="0" err="1"/>
              <a:t>Th</a:t>
            </a:r>
            <a:r>
              <a:rPr lang="en-GB" sz="1700" dirty="0"/>
              <a:t>e thermogram created by the detector elements is translated into electric impulses.</a:t>
            </a:r>
            <a:endParaRPr lang="en-GB" sz="1700" dirty="0"/>
          </a:p>
          <a:p>
            <a:pPr marL="342900" indent="-342900">
              <a:buAutoNum type="arabicPeriod"/>
            </a:pPr>
            <a:r>
              <a:rPr lang="tr-TR" sz="1700" dirty="0" err="1"/>
              <a:t>The</a:t>
            </a:r>
            <a:r>
              <a:rPr lang="tr-TR" sz="1700" dirty="0"/>
              <a:t> </a:t>
            </a:r>
            <a:r>
              <a:rPr lang="tr-TR" sz="1700" dirty="0" err="1"/>
              <a:t>impulses</a:t>
            </a:r>
            <a:r>
              <a:rPr lang="tr-TR" sz="1700" dirty="0"/>
              <a:t> </a:t>
            </a:r>
            <a:r>
              <a:rPr lang="tr-TR" sz="1700" dirty="0" err="1"/>
              <a:t>are</a:t>
            </a:r>
            <a:r>
              <a:rPr lang="tr-TR" sz="1700" dirty="0"/>
              <a:t> </a:t>
            </a:r>
            <a:r>
              <a:rPr lang="en-GB" sz="1700" dirty="0"/>
              <a:t>sent to a signal-processing unit, a circuit board with a dedicated chip that translates the information from the elements into </a:t>
            </a:r>
            <a:r>
              <a:rPr lang="tr-TR" sz="1700" dirty="0"/>
              <a:t>data </a:t>
            </a:r>
            <a:r>
              <a:rPr lang="tr-TR" sz="1700" dirty="0" err="1"/>
              <a:t>for</a:t>
            </a:r>
            <a:r>
              <a:rPr lang="tr-TR" sz="1700" dirty="0"/>
              <a:t> </a:t>
            </a:r>
            <a:r>
              <a:rPr lang="tr-TR" sz="1700" dirty="0" err="1"/>
              <a:t>display</a:t>
            </a:r>
            <a:r>
              <a:rPr lang="tr-TR" sz="1700" dirty="0"/>
              <a:t>.</a:t>
            </a:r>
            <a:endParaRPr lang="en-GB"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Thermal</a:t>
            </a:r>
            <a:r>
              <a:rPr lang="tr-TR" dirty="0"/>
              <a:t> </a:t>
            </a:r>
            <a:r>
              <a:rPr lang="tr-TR" dirty="0" err="1"/>
              <a:t>ımagıng</a:t>
            </a:r>
            <a:endParaRPr lang="en-GB" dirty="0"/>
          </a:p>
        </p:txBody>
      </p:sp>
      <p:sp>
        <p:nvSpPr>
          <p:cNvPr id="3" name="İçerik Yer Tutucusu 2"/>
          <p:cNvSpPr>
            <a:spLocks noGrp="1"/>
          </p:cNvSpPr>
          <p:nvPr>
            <p:ph idx="1"/>
          </p:nvPr>
        </p:nvSpPr>
        <p:spPr/>
        <p:txBody>
          <a:bodyPr>
            <a:normAutofit/>
          </a:bodyPr>
          <a:lstStyle/>
          <a:p>
            <a:pPr marL="0" indent="0">
              <a:buNone/>
            </a:pPr>
            <a:r>
              <a:rPr lang="tr-TR" sz="2000" dirty="0"/>
              <a:t>5. </a:t>
            </a:r>
            <a:r>
              <a:rPr lang="en-GB" sz="2000" dirty="0"/>
              <a:t>The signal-processing unit sends the information to the display, where it appears as various </a:t>
            </a:r>
            <a:r>
              <a:rPr lang="en-GB" sz="2000" dirty="0" err="1"/>
              <a:t>colors</a:t>
            </a:r>
            <a:r>
              <a:rPr lang="en-GB" sz="2000" dirty="0"/>
              <a:t> depending on the intensity of the infrared emission. The combination of all the impulses from all of the elements creates the image.</a:t>
            </a:r>
            <a:endParaRPr lang="tr-TR" sz="2000" dirty="0"/>
          </a:p>
          <a:p>
            <a:pPr marL="0" indent="0">
              <a:buNone/>
            </a:pPr>
            <a:endParaRPr lang="tr-TR" sz="2000" dirty="0"/>
          </a:p>
          <a:p>
            <a:pPr marL="0" indent="0">
              <a:buNone/>
            </a:pPr>
            <a:endParaRPr lang="tr-TR" sz="2000" dirty="0"/>
          </a:p>
          <a:p>
            <a:r>
              <a:rPr lang="tr-TR" sz="2000" dirty="0"/>
              <a:t>T</a:t>
            </a:r>
            <a:r>
              <a:rPr lang="en-GB" sz="2000" dirty="0" err="1"/>
              <a:t>ypes</a:t>
            </a:r>
            <a:r>
              <a:rPr lang="en-GB" sz="2000" dirty="0"/>
              <a:t> of Thermal Imaging Devices</a:t>
            </a:r>
            <a:endParaRPr lang="en-GB" sz="2000" dirty="0"/>
          </a:p>
          <a:p>
            <a:pPr marL="0" indent="0">
              <a:buNone/>
            </a:pPr>
            <a:r>
              <a:rPr lang="en-GB" sz="2000" dirty="0"/>
              <a:t>Most thermal-imaging devices scan at a rate of 30 times per second. They can sense temperatures ranging from -4 degrees Fahrenheit (-20 degrees Celsius) to 3,600 F (2,000 C), and can normally detect changes in temperature of about 0.4 F (0.2 C).</a:t>
            </a:r>
            <a:endParaRPr lang="en-GB" sz="2000" dirty="0"/>
          </a:p>
          <a:p>
            <a:pPr marL="0" indent="0">
              <a:buNone/>
            </a:pPr>
            <a:r>
              <a:rPr lang="en-GB" sz="2000" dirty="0"/>
              <a:t>There are two common types of thermal-imaging devices:</a:t>
            </a:r>
            <a:endParaRPr lang="tr-TR" sz="2000" dirty="0"/>
          </a:p>
          <a:p>
            <a:pPr marL="0" indent="0">
              <a:buNone/>
            </a:pPr>
            <a:endParaRPr lang="tr-TR" sz="2000" dirty="0"/>
          </a:p>
          <a:p>
            <a:pPr marL="0" indent="0">
              <a:buNone/>
            </a:pPr>
            <a:endParaRPr lang="tr-TR" sz="2000" dirty="0"/>
          </a:p>
          <a:p>
            <a:pPr marL="0" indent="0">
              <a:buNone/>
            </a:pPr>
            <a:endParaRPr lang="en-GB"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THERMAL IMAGING</a:t>
            </a:r>
            <a:endParaRPr lang="en-GB" dirty="0"/>
          </a:p>
        </p:txBody>
      </p:sp>
      <p:sp>
        <p:nvSpPr>
          <p:cNvPr id="3" name="İçerik Yer Tutucusu 2"/>
          <p:cNvSpPr>
            <a:spLocks noGrp="1"/>
          </p:cNvSpPr>
          <p:nvPr>
            <p:ph idx="1"/>
          </p:nvPr>
        </p:nvSpPr>
        <p:spPr/>
        <p:txBody>
          <a:bodyPr>
            <a:normAutofit fontScale="92500"/>
          </a:bodyPr>
          <a:lstStyle/>
          <a:p>
            <a:r>
              <a:rPr lang="en-GB" dirty="0"/>
              <a:t>Un-cooled - This is the most common type of thermal-imaging device. The infrared-detector elements are contained in a unit that operates at room temperature. This type of system is completely quiet, activates immediately and has the battery built right in.</a:t>
            </a:r>
            <a:endParaRPr lang="en-GB" dirty="0"/>
          </a:p>
          <a:p>
            <a:r>
              <a:rPr lang="en-GB" dirty="0"/>
              <a:t>Cryogenically cooled - More expensive and more susceptible to damage from rugged use, these systems have the elements sealed inside a container that cools them to below 32 F (zero C). The advantage of such a system is the incredible resolution and sensitivity that result from cooling the elements. Cryogenically-cooled systems can "see" a difference as small as 0.2 F (0.1 C) from more than 1,000 ft (300 m) away, which is enough to tell if a person is holding a gun at that distance!</a:t>
            </a:r>
            <a:endParaRPr lang="en-GB" dirty="0"/>
          </a:p>
          <a:p>
            <a:r>
              <a:rPr lang="en-GB" dirty="0"/>
              <a:t>While thermal imaging is great for detecting people or working in near-absolute darkness, most night-vision equipment uses image-enhancement technology.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ımage</a:t>
            </a:r>
            <a:r>
              <a:rPr lang="tr-TR" dirty="0"/>
              <a:t> </a:t>
            </a:r>
            <a:r>
              <a:rPr lang="tr-TR" dirty="0" err="1"/>
              <a:t>enhancement</a:t>
            </a:r>
            <a:endParaRPr lang="en-GB" dirty="0"/>
          </a:p>
        </p:txBody>
      </p:sp>
      <p:sp>
        <p:nvSpPr>
          <p:cNvPr id="3" name="İçerik Yer Tutucusu 2"/>
          <p:cNvSpPr>
            <a:spLocks noGrp="1"/>
          </p:cNvSpPr>
          <p:nvPr>
            <p:ph idx="1"/>
          </p:nvPr>
        </p:nvSpPr>
        <p:spPr/>
        <p:txBody>
          <a:bodyPr/>
          <a:lstStyle/>
          <a:p>
            <a:r>
              <a:rPr lang="en-GB" dirty="0"/>
              <a:t>Image-enhancement technology is what most people think of when you talk about night vision. In fact, image-enhancement systems are normally called night-vision devices (NVDs). NVDs rely on a special tube, called an image-intensifier tube, to collect and amplify infrared and visible light.</a:t>
            </a:r>
            <a:endParaRPr lang="en-GB" dirty="0"/>
          </a:p>
          <a:p>
            <a:endParaRPr lang="en-GB" dirty="0"/>
          </a:p>
        </p:txBody>
      </p:sp>
      <p:pic>
        <p:nvPicPr>
          <p:cNvPr id="5" name="Resim 4"/>
          <p:cNvPicPr>
            <a:picLocks noChangeAspect="1"/>
          </p:cNvPicPr>
          <p:nvPr/>
        </p:nvPicPr>
        <p:blipFill>
          <a:blip r:embed="rId1"/>
          <a:stretch>
            <a:fillRect/>
          </a:stretch>
        </p:blipFill>
        <p:spPr>
          <a:xfrm>
            <a:off x="3940865" y="3670853"/>
            <a:ext cx="4310270" cy="25478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ımage</a:t>
            </a:r>
            <a:r>
              <a:rPr lang="tr-TR" dirty="0"/>
              <a:t> </a:t>
            </a:r>
            <a:r>
              <a:rPr lang="tr-TR" dirty="0" err="1"/>
              <a:t>enhancement</a:t>
            </a:r>
            <a:endParaRPr lang="en-GB" dirty="0"/>
          </a:p>
        </p:txBody>
      </p:sp>
      <p:sp>
        <p:nvSpPr>
          <p:cNvPr id="3" name="İçerik Yer Tutucusu 2"/>
          <p:cNvSpPr>
            <a:spLocks noGrp="1"/>
          </p:cNvSpPr>
          <p:nvPr>
            <p:ph idx="1"/>
          </p:nvPr>
        </p:nvSpPr>
        <p:spPr/>
        <p:txBody>
          <a:bodyPr/>
          <a:lstStyle/>
          <a:p>
            <a:r>
              <a:rPr lang="en-GB" dirty="0"/>
              <a:t>Here's how image enhancement works:</a:t>
            </a:r>
            <a:endParaRPr lang="tr-TR" dirty="0"/>
          </a:p>
          <a:p>
            <a:pPr marL="457200" indent="-457200">
              <a:buFont typeface="+mj-lt"/>
              <a:buAutoNum type="arabicPeriod"/>
            </a:pPr>
            <a:r>
              <a:rPr lang="en-GB" dirty="0"/>
              <a:t>A conventional lens, called the objective lens, captures ambient light and some near-infrared light.</a:t>
            </a:r>
            <a:endParaRPr lang="en-GB" dirty="0"/>
          </a:p>
          <a:p>
            <a:pPr marL="457200" indent="-457200">
              <a:buFont typeface="+mj-lt"/>
              <a:buAutoNum type="arabicPeriod"/>
            </a:pPr>
            <a:r>
              <a:rPr lang="en-GB" dirty="0"/>
              <a:t>The gathered light is sent to the image-intensifier tube. In most NVDs, the power supply for the image-intensifier tube receives power from two N-Cell or two "AA" batteries. The tube outputs a high voltage, about 5,000 volts, to the image-tube components.</a:t>
            </a:r>
            <a:endParaRPr lang="en-GB" dirty="0"/>
          </a:p>
          <a:p>
            <a:pPr marL="457200" indent="-457200">
              <a:buFont typeface="+mj-lt"/>
              <a:buAutoNum type="arabicPeriod"/>
            </a:pPr>
            <a:r>
              <a:rPr lang="en-GB" dirty="0"/>
              <a:t>The image-intensifier tube has a photocathode, which is used to convert the photons of light energy into electrons.</a:t>
            </a:r>
            <a:endParaRPr lang="en-GB" dirty="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ımage</a:t>
            </a:r>
            <a:r>
              <a:rPr lang="tr-TR" dirty="0"/>
              <a:t> </a:t>
            </a:r>
            <a:r>
              <a:rPr lang="tr-TR" dirty="0" err="1"/>
              <a:t>enhancement</a:t>
            </a:r>
            <a:endParaRPr lang="en-GB" dirty="0"/>
          </a:p>
        </p:txBody>
      </p:sp>
      <p:sp>
        <p:nvSpPr>
          <p:cNvPr id="3" name="İçerik Yer Tutucusu 2"/>
          <p:cNvSpPr>
            <a:spLocks noGrp="1"/>
          </p:cNvSpPr>
          <p:nvPr>
            <p:ph idx="1"/>
          </p:nvPr>
        </p:nvSpPr>
        <p:spPr/>
        <p:txBody>
          <a:bodyPr>
            <a:normAutofit/>
          </a:bodyPr>
          <a:lstStyle/>
          <a:p>
            <a:pPr marL="457200" indent="-457200">
              <a:buFont typeface="+mj-lt"/>
              <a:buAutoNum type="arabicPeriod"/>
            </a:pPr>
            <a:r>
              <a:rPr lang="en-GB" dirty="0"/>
              <a:t>As the electrons pass through the tube, similar electrons are released from atoms in the tube, multiplying the original number of electrons by a factor of thousands through the use of a microchannel plate (MCP) in the tube. </a:t>
            </a:r>
            <a:endParaRPr lang="en-GB" dirty="0"/>
          </a:p>
          <a:p>
            <a:pPr marL="457200" indent="-457200">
              <a:buFont typeface="+mj-lt"/>
              <a:buAutoNum type="arabicPeriod"/>
            </a:pPr>
            <a:r>
              <a:rPr lang="en-GB" dirty="0"/>
              <a:t>At the end of the image-intensifier tube, the electrons hit a screen coated with phosphors. </a:t>
            </a:r>
            <a:r>
              <a:rPr lang="tr-TR" dirty="0" err="1"/>
              <a:t>The</a:t>
            </a:r>
            <a:r>
              <a:rPr lang="tr-TR" dirty="0"/>
              <a:t> </a:t>
            </a:r>
            <a:r>
              <a:rPr lang="en-GB" dirty="0"/>
              <a:t>energy of the electrons causes the phosphors to reach an excited state and release photons. These phosphors create the green image on the screen that has come to characterize night vision.</a:t>
            </a:r>
            <a:endParaRPr lang="en-GB" dirty="0"/>
          </a:p>
          <a:p>
            <a:pPr marL="457200" indent="-457200">
              <a:buFont typeface="+mj-lt"/>
              <a:buAutoNum type="arabicPeriod"/>
            </a:pPr>
            <a:r>
              <a:rPr lang="en-GB" dirty="0"/>
              <a:t>The green phosphor image is viewed through another lens, called the ocular lens, which allows you to magnify and focus the image. The NVD may be connected to an electronic display, such as a monitor, or the image may be viewed directly through the ocular lens.</a:t>
            </a:r>
            <a:endParaRPr lang="en-GB" dirty="0"/>
          </a:p>
          <a:p>
            <a:pPr marL="0" indent="0">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generatıons</a:t>
            </a:r>
            <a:endParaRPr lang="en-GB" dirty="0"/>
          </a:p>
        </p:txBody>
      </p:sp>
      <p:sp>
        <p:nvSpPr>
          <p:cNvPr id="3" name="İçerik Yer Tutucusu 2"/>
          <p:cNvSpPr>
            <a:spLocks noGrp="1"/>
          </p:cNvSpPr>
          <p:nvPr>
            <p:ph idx="1"/>
          </p:nvPr>
        </p:nvSpPr>
        <p:spPr/>
        <p:txBody>
          <a:bodyPr>
            <a:normAutofit fontScale="92500"/>
          </a:bodyPr>
          <a:lstStyle/>
          <a:p>
            <a:pPr marL="0" indent="0">
              <a:buNone/>
            </a:pPr>
            <a:r>
              <a:rPr lang="en-GB" dirty="0"/>
              <a:t>NVDs have been around for more than 40 years. They are categorized by generation. Each substantial change in NVD technology establishes a new generation.</a:t>
            </a:r>
            <a:endParaRPr lang="en-GB" dirty="0"/>
          </a:p>
          <a:p>
            <a:pPr marL="0" indent="0">
              <a:buNone/>
            </a:pPr>
            <a:r>
              <a:rPr lang="en-GB" b="1" dirty="0"/>
              <a:t>Generation 0 - </a:t>
            </a:r>
            <a:r>
              <a:rPr lang="en-GB" dirty="0"/>
              <a:t>The original night-vision system created by the United States Army and used in World War II and the Korean War, these NVDs use active infrared. These systems use an anode in conjunction with the cathode to accelerate the electrons. The problem with that approach is that the acceleration of the electrons distorts the image and greatly decreases the life of the tube. </a:t>
            </a:r>
            <a:endParaRPr lang="en-GB" dirty="0"/>
          </a:p>
          <a:p>
            <a:pPr marL="0" indent="0">
              <a:buNone/>
            </a:pPr>
            <a:r>
              <a:rPr lang="en-GB" b="1" dirty="0"/>
              <a:t>Generation 1</a:t>
            </a:r>
            <a:r>
              <a:rPr lang="tr-TR" b="1" dirty="0"/>
              <a:t>- </a:t>
            </a:r>
            <a:r>
              <a:rPr lang="en-GB" dirty="0"/>
              <a:t>The next generation of NVDs moved away from active infrared, using passive infrared instead. </a:t>
            </a:r>
            <a:r>
              <a:rPr lang="tr-TR" dirty="0"/>
              <a:t>T</a:t>
            </a:r>
            <a:r>
              <a:rPr lang="en-GB" dirty="0"/>
              <a:t>hey did not require a source of projected infrared light. This also means that they do not work very well on cloudy or moonless nights. Generation-1 NVDs use the same image-intensifier tube technology as Generation 0, with both cathode and anode, so image distortion and short tube life are still a problem.</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generatıons</a:t>
            </a:r>
            <a:endParaRPr lang="en-GB" dirty="0"/>
          </a:p>
        </p:txBody>
      </p:sp>
      <p:sp>
        <p:nvSpPr>
          <p:cNvPr id="3" name="İçerik Yer Tutucusu 2"/>
          <p:cNvSpPr>
            <a:spLocks noGrp="1"/>
          </p:cNvSpPr>
          <p:nvPr>
            <p:ph idx="1"/>
          </p:nvPr>
        </p:nvSpPr>
        <p:spPr/>
        <p:txBody>
          <a:bodyPr>
            <a:normAutofit fontScale="92500" lnSpcReduction="10000"/>
          </a:bodyPr>
          <a:lstStyle/>
          <a:p>
            <a:r>
              <a:rPr lang="en-GB" dirty="0"/>
              <a:t>Generation 2 - Major improvements in image-intensifier tubes resulted in Generation-2 NVDs. They offer improved resolution and performance over Generation-1 devices, and are considerably more reliable. The biggest gain in Generation 2 is the ability to see in extremely low light conditions, such as a moonless night. </a:t>
            </a:r>
            <a:endParaRPr lang="en-GB" dirty="0"/>
          </a:p>
          <a:p>
            <a:r>
              <a:rPr lang="en-GB" dirty="0"/>
              <a:t>Generation 3 - Generation 3 is currently used by the U.S. military. While there are no substantial changes in the underlying technology from Generation 2, these NVDs have even better resolution and sensitivity. This is because the photo cathode is made using gallium arsenide, which is very efficient at converting photons to electrons. </a:t>
            </a:r>
            <a:endParaRPr lang="en-GB" dirty="0"/>
          </a:p>
          <a:p>
            <a:r>
              <a:rPr lang="en-GB" dirty="0"/>
              <a:t>Generation 4 - What is generally known as Generation 4 or "filmless and gated" technology shows significant overall improvement in both low- and high-level light environments. The removal of the ion barrier from the MCP that was added in Generation 3 technology reduces the background noise and thereby enhances the signal to noise ratio. </a:t>
            </a:r>
            <a:endParaRPr lang="en-GB" dirty="0"/>
          </a:p>
          <a:p>
            <a:endParaRPr lang="en-GB"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GB" dirty="0"/>
              <a:t>Night Vision Equipment and Applications</a:t>
            </a:r>
            <a:endParaRPr lang="en-GB" dirty="0"/>
          </a:p>
        </p:txBody>
      </p:sp>
      <p:sp>
        <p:nvSpPr>
          <p:cNvPr id="3" name="İçerik Yer Tutucusu 2"/>
          <p:cNvSpPr>
            <a:spLocks noGrp="1"/>
          </p:cNvSpPr>
          <p:nvPr>
            <p:ph idx="1"/>
          </p:nvPr>
        </p:nvSpPr>
        <p:spPr/>
        <p:txBody>
          <a:bodyPr>
            <a:normAutofit/>
          </a:bodyPr>
          <a:lstStyle/>
          <a:p>
            <a:r>
              <a:rPr lang="en-GB" dirty="0"/>
              <a:t>Night-vision equipment can be split into three broad categories:</a:t>
            </a:r>
            <a:endParaRPr lang="en-GB" dirty="0"/>
          </a:p>
          <a:p>
            <a:r>
              <a:rPr lang="en-GB" b="1" dirty="0"/>
              <a:t>Scopes - </a:t>
            </a:r>
            <a:r>
              <a:rPr lang="en-GB" dirty="0"/>
              <a:t>Normally handheld or mounted on a weapon, scopes are monocular (one eye-pieces). Since scopes are handheld, not worn like goggles, they are good for when you want to get a better look at a specific object and then return to normal viewing conditions.</a:t>
            </a:r>
            <a:endParaRPr lang="en-GB" dirty="0"/>
          </a:p>
        </p:txBody>
      </p:sp>
      <p:pic>
        <p:nvPicPr>
          <p:cNvPr id="7" name="Resim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9880" y="4075560"/>
            <a:ext cx="2143125" cy="2143125"/>
          </a:xfrm>
          <a:prstGeom prst="rect">
            <a:avLst/>
          </a:prstGeom>
        </p:spPr>
      </p:pic>
      <p:sp>
        <p:nvSpPr>
          <p:cNvPr id="8" name="Metin kutusu 7"/>
          <p:cNvSpPr txBox="1"/>
          <p:nvPr/>
        </p:nvSpPr>
        <p:spPr>
          <a:xfrm>
            <a:off x="7010400" y="5695465"/>
            <a:ext cx="3299791" cy="523220"/>
          </a:xfrm>
          <a:prstGeom prst="rect">
            <a:avLst/>
          </a:prstGeom>
          <a:noFill/>
        </p:spPr>
        <p:txBody>
          <a:bodyPr wrap="square" rtlCol="0">
            <a:spAutoFit/>
          </a:bodyPr>
          <a:lstStyle/>
          <a:p>
            <a:r>
              <a:rPr lang="en-GB" sz="1400" dirty="0"/>
              <a:t>https://xvisionoptics.com/product/krad-night-vision-scope-xans550/</a:t>
            </a:r>
            <a:endParaRPr lang="en-GB"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GB" dirty="0"/>
              <a:t>Night Vision Equipment and Applications</a:t>
            </a:r>
            <a:endParaRPr lang="en-GB" dirty="0"/>
          </a:p>
        </p:txBody>
      </p:sp>
      <p:sp>
        <p:nvSpPr>
          <p:cNvPr id="3" name="İçerik Yer Tutucusu 2"/>
          <p:cNvSpPr>
            <a:spLocks noGrp="1"/>
          </p:cNvSpPr>
          <p:nvPr>
            <p:ph idx="1"/>
          </p:nvPr>
        </p:nvSpPr>
        <p:spPr/>
        <p:txBody>
          <a:bodyPr/>
          <a:lstStyle/>
          <a:p>
            <a:r>
              <a:rPr lang="en-GB" b="1" dirty="0"/>
              <a:t>Goggles - </a:t>
            </a:r>
            <a:r>
              <a:rPr lang="en-GB" dirty="0"/>
              <a:t>While goggles can be handheld, they are most often worn on the head. Goggles are binocular (two eye-pieces) and may have a single lens or stereo lens, depending on the model. Goggles are excellent for constant viewing, such as moving around in a dark building.</a:t>
            </a:r>
            <a:endParaRPr lang="en-GB" dirty="0"/>
          </a:p>
          <a:p>
            <a:endParaRPr lang="en-GB" dirty="0"/>
          </a:p>
        </p:txBody>
      </p:sp>
      <p:pic>
        <p:nvPicPr>
          <p:cNvPr id="5" name="Resim 4"/>
          <p:cNvPicPr>
            <a:picLocks noChangeAspect="1"/>
          </p:cNvPicPr>
          <p:nvPr/>
        </p:nvPicPr>
        <p:blipFill>
          <a:blip r:embed="rId1"/>
          <a:stretch>
            <a:fillRect/>
          </a:stretch>
        </p:blipFill>
        <p:spPr>
          <a:xfrm>
            <a:off x="4248770" y="3737113"/>
            <a:ext cx="3190875" cy="2618731"/>
          </a:xfrm>
          <a:prstGeom prst="rect">
            <a:avLst/>
          </a:prstGeom>
        </p:spPr>
      </p:pic>
      <p:sp>
        <p:nvSpPr>
          <p:cNvPr id="6" name="Metin kutusu 5"/>
          <p:cNvSpPr txBox="1"/>
          <p:nvPr/>
        </p:nvSpPr>
        <p:spPr>
          <a:xfrm>
            <a:off x="7811740" y="5617180"/>
            <a:ext cx="3190875" cy="738664"/>
          </a:xfrm>
          <a:prstGeom prst="rect">
            <a:avLst/>
          </a:prstGeom>
          <a:noFill/>
        </p:spPr>
        <p:txBody>
          <a:bodyPr wrap="square" rtlCol="0">
            <a:spAutoFit/>
          </a:bodyPr>
          <a:lstStyle/>
          <a:p>
            <a:r>
              <a:rPr lang="en-GB" sz="1400" dirty="0"/>
              <a:t>https://usnightvision.com/dtnvs-gen-iii-white-phosphor-dual-tube-night-vision-goggle/</a:t>
            </a:r>
            <a:endParaRPr lang="en-GB"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content</a:t>
            </a:r>
            <a:endParaRPr lang="en-GB" dirty="0"/>
          </a:p>
        </p:txBody>
      </p:sp>
      <p:sp>
        <p:nvSpPr>
          <p:cNvPr id="3" name="İçerik Yer Tutucusu 2"/>
          <p:cNvSpPr>
            <a:spLocks noGrp="1"/>
          </p:cNvSpPr>
          <p:nvPr>
            <p:ph idx="1"/>
          </p:nvPr>
        </p:nvSpPr>
        <p:spPr/>
        <p:txBody>
          <a:bodyPr/>
          <a:lstStyle/>
          <a:p>
            <a:r>
              <a:rPr lang="tr-TR" dirty="0" err="1"/>
              <a:t>Biological</a:t>
            </a:r>
            <a:r>
              <a:rPr lang="tr-TR" dirty="0"/>
              <a:t> </a:t>
            </a:r>
            <a:r>
              <a:rPr lang="tr-TR" dirty="0" err="1"/>
              <a:t>Night</a:t>
            </a:r>
            <a:r>
              <a:rPr lang="tr-TR" dirty="0"/>
              <a:t> </a:t>
            </a:r>
            <a:r>
              <a:rPr lang="tr-TR" dirty="0" err="1"/>
              <a:t>vision</a:t>
            </a:r>
            <a:endParaRPr lang="tr-TR" dirty="0"/>
          </a:p>
          <a:p>
            <a:r>
              <a:rPr lang="tr-TR" dirty="0" err="1"/>
              <a:t>Infrared</a:t>
            </a:r>
            <a:r>
              <a:rPr lang="tr-TR" dirty="0"/>
              <a:t> </a:t>
            </a:r>
            <a:r>
              <a:rPr lang="tr-TR" dirty="0" err="1"/>
              <a:t>Light</a:t>
            </a:r>
            <a:endParaRPr lang="tr-TR" dirty="0"/>
          </a:p>
          <a:p>
            <a:r>
              <a:rPr lang="tr-TR" dirty="0"/>
              <a:t>Technical </a:t>
            </a:r>
            <a:r>
              <a:rPr lang="tr-TR" dirty="0" err="1"/>
              <a:t>Night</a:t>
            </a:r>
            <a:r>
              <a:rPr lang="tr-TR" dirty="0"/>
              <a:t> </a:t>
            </a:r>
            <a:r>
              <a:rPr lang="tr-TR" dirty="0" err="1"/>
              <a:t>vision</a:t>
            </a:r>
            <a:endParaRPr lang="tr-TR" dirty="0"/>
          </a:p>
          <a:p>
            <a:pPr marL="0" indent="0">
              <a:buNone/>
            </a:pPr>
            <a:r>
              <a:rPr lang="tr-TR" dirty="0"/>
              <a:t>	</a:t>
            </a:r>
            <a:r>
              <a:rPr lang="tr-TR" dirty="0" err="1"/>
              <a:t>Thermal</a:t>
            </a:r>
            <a:r>
              <a:rPr lang="tr-TR" dirty="0"/>
              <a:t> </a:t>
            </a:r>
            <a:r>
              <a:rPr lang="tr-TR" dirty="0" err="1"/>
              <a:t>Imaging</a:t>
            </a:r>
            <a:endParaRPr lang="tr-TR" dirty="0"/>
          </a:p>
          <a:p>
            <a:pPr marL="0" indent="0">
              <a:buNone/>
            </a:pPr>
            <a:r>
              <a:rPr lang="tr-TR" dirty="0"/>
              <a:t>	Image Enhancement</a:t>
            </a:r>
            <a:endParaRPr lang="tr-TR" dirty="0"/>
          </a:p>
          <a:p>
            <a:r>
              <a:rPr lang="tr-TR" dirty="0" err="1"/>
              <a:t>Generations</a:t>
            </a:r>
            <a:endParaRPr lang="tr-TR" dirty="0" err="1"/>
          </a:p>
          <a:p>
            <a:r>
              <a:rPr lang="tr-TR" dirty="0" err="1"/>
              <a:t>Night Vision Equipment and Applications</a:t>
            </a:r>
            <a:endParaRPr lang="tr-TR" dirty="0" err="1"/>
          </a:p>
          <a:p>
            <a:r>
              <a:rPr lang="tr-TR" dirty="0" err="1"/>
              <a:t>References</a:t>
            </a:r>
            <a:endParaRPr lang="tr-TR" dirty="0" err="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GB" dirty="0"/>
              <a:t>Night Vision Equipment and Applications</a:t>
            </a:r>
            <a:endParaRPr lang="en-GB" dirty="0"/>
          </a:p>
        </p:txBody>
      </p:sp>
      <p:sp>
        <p:nvSpPr>
          <p:cNvPr id="3" name="İçerik Yer Tutucusu 2"/>
          <p:cNvSpPr>
            <a:spLocks noGrp="1"/>
          </p:cNvSpPr>
          <p:nvPr>
            <p:ph idx="1"/>
          </p:nvPr>
        </p:nvSpPr>
        <p:spPr/>
        <p:txBody>
          <a:bodyPr/>
          <a:lstStyle/>
          <a:p>
            <a:r>
              <a:rPr lang="en-GB" b="1" dirty="0"/>
              <a:t>Cameras - </a:t>
            </a:r>
            <a:r>
              <a:rPr lang="en-GB" dirty="0"/>
              <a:t>Cameras with night-vision technology can send the image to a monitor for display or to a VCR for recording. When night-vision capability is desired in a permanent location cameras are used. Many of the newer camera recorders have night vision built right in.</a:t>
            </a:r>
            <a:endParaRPr lang="en-GB" dirty="0"/>
          </a:p>
          <a:p>
            <a:endParaRPr lang="en-GB" dirty="0"/>
          </a:p>
        </p:txBody>
      </p:sp>
      <p:pic>
        <p:nvPicPr>
          <p:cNvPr id="5" name="Resim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73217" y="3819939"/>
            <a:ext cx="3220279" cy="2398746"/>
          </a:xfrm>
          <a:prstGeom prst="rect">
            <a:avLst/>
          </a:prstGeom>
        </p:spPr>
      </p:pic>
      <p:sp>
        <p:nvSpPr>
          <p:cNvPr id="6" name="Metin kutusu 5"/>
          <p:cNvSpPr txBox="1"/>
          <p:nvPr/>
        </p:nvSpPr>
        <p:spPr>
          <a:xfrm>
            <a:off x="7977809" y="5695465"/>
            <a:ext cx="2676939" cy="523220"/>
          </a:xfrm>
          <a:prstGeom prst="rect">
            <a:avLst/>
          </a:prstGeom>
          <a:noFill/>
        </p:spPr>
        <p:txBody>
          <a:bodyPr wrap="square" rtlCol="0">
            <a:spAutoFit/>
          </a:bodyPr>
          <a:lstStyle/>
          <a:p>
            <a:r>
              <a:rPr lang="en-GB" sz="1400" dirty="0"/>
              <a:t>https://reolink.com/blog/night-vision-security-camera/</a:t>
            </a:r>
            <a:endParaRPr lang="en-GB"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applıcatıons</a:t>
            </a:r>
            <a:endParaRPr lang="en-GB" dirty="0"/>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en-GB" dirty="0"/>
              <a:t>Common applications for night vision include:</a:t>
            </a:r>
            <a:endParaRPr lang="en-GB" dirty="0"/>
          </a:p>
          <a:p>
            <a:r>
              <a:rPr lang="en-GB" dirty="0"/>
              <a:t>Military</a:t>
            </a:r>
            <a:endParaRPr lang="en-GB" dirty="0"/>
          </a:p>
          <a:p>
            <a:r>
              <a:rPr lang="en-GB" dirty="0"/>
              <a:t>Law enforcement</a:t>
            </a:r>
            <a:endParaRPr lang="en-GB" dirty="0"/>
          </a:p>
          <a:p>
            <a:r>
              <a:rPr lang="en-GB" dirty="0"/>
              <a:t>Hunting</a:t>
            </a:r>
            <a:endParaRPr lang="en-GB" dirty="0"/>
          </a:p>
          <a:p>
            <a:r>
              <a:rPr lang="en-GB" dirty="0"/>
              <a:t>Wildlife observation</a:t>
            </a:r>
            <a:endParaRPr lang="en-GB" dirty="0"/>
          </a:p>
          <a:p>
            <a:r>
              <a:rPr lang="en-GB" dirty="0"/>
              <a:t>Surveillance</a:t>
            </a:r>
            <a:endParaRPr lang="en-GB" dirty="0"/>
          </a:p>
          <a:p>
            <a:r>
              <a:rPr lang="en-GB" dirty="0"/>
              <a:t>Security</a:t>
            </a:r>
            <a:endParaRPr lang="en-GB" dirty="0"/>
          </a:p>
          <a:p>
            <a:r>
              <a:rPr lang="en-GB" dirty="0"/>
              <a:t>Navigation</a:t>
            </a:r>
            <a:endParaRPr lang="en-GB" dirty="0"/>
          </a:p>
          <a:p>
            <a:r>
              <a:rPr lang="en-GB" dirty="0"/>
              <a:t>Hidden-object detection</a:t>
            </a:r>
            <a:endParaRPr lang="en-GB" dirty="0"/>
          </a:p>
          <a:p>
            <a:r>
              <a:rPr lang="en-GB" dirty="0"/>
              <a:t>Entertainment</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applıcatıons</a:t>
            </a:r>
            <a:endParaRPr lang="en-GB" dirty="0"/>
          </a:p>
        </p:txBody>
      </p:sp>
      <p:sp>
        <p:nvSpPr>
          <p:cNvPr id="3" name="İçerik Yer Tutucusu 2"/>
          <p:cNvSpPr>
            <a:spLocks noGrp="1"/>
          </p:cNvSpPr>
          <p:nvPr>
            <p:ph idx="1"/>
          </p:nvPr>
        </p:nvSpPr>
        <p:spPr/>
        <p:txBody>
          <a:bodyPr/>
          <a:lstStyle/>
          <a:p>
            <a:r>
              <a:rPr lang="en-GB" dirty="0"/>
              <a:t>The original purpose of night vision was to locate enemy targets at night. It is still used extensively by the military for that purpose, as well as for navigation, surveillance and targeting.</a:t>
            </a:r>
            <a:endParaRPr lang="tr-TR" dirty="0"/>
          </a:p>
          <a:p>
            <a:r>
              <a:rPr lang="en-GB" dirty="0"/>
              <a:t>Night vision systems can also be installed in vehicles. An automotive night vision system is used to improve a vehicle driver's perception and seeing distance in darkness or poor weather. Such systems typically use infrared cameras, sometimes combined with active illumination techniques, to collect information that is then displayed to the driver. Such systems are currently offered as optional equipment on certain premium vehicles.</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conclusıon</a:t>
            </a:r>
            <a:endParaRPr lang="en-GB" dirty="0"/>
          </a:p>
        </p:txBody>
      </p:sp>
      <p:sp>
        <p:nvSpPr>
          <p:cNvPr id="3" name="İçerik Yer Tutucusu 2"/>
          <p:cNvSpPr>
            <a:spLocks noGrp="1"/>
          </p:cNvSpPr>
          <p:nvPr>
            <p:ph idx="1"/>
          </p:nvPr>
        </p:nvSpPr>
        <p:spPr/>
        <p:txBody>
          <a:bodyPr/>
          <a:lstStyle/>
          <a:p>
            <a:r>
              <a:rPr lang="en-GB" dirty="0"/>
              <a:t>Night vision devices use image intensifiers tubes to amplify ambient light to produce brighter images of the surroundings. Responders use these devices during </a:t>
            </a:r>
            <a:r>
              <a:rPr lang="en-GB" dirty="0" err="1"/>
              <a:t>nighttime</a:t>
            </a:r>
            <a:r>
              <a:rPr lang="en-GB" dirty="0"/>
              <a:t> surveillance, search and rescue, and cover operations.</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2961861" y="3152001"/>
            <a:ext cx="6268277" cy="784830"/>
          </a:xfrm>
          <a:prstGeom prst="rect">
            <a:avLst/>
          </a:prstGeom>
          <a:noFill/>
        </p:spPr>
        <p:txBody>
          <a:bodyPr wrap="square" rtlCol="0">
            <a:spAutoFit/>
          </a:bodyPr>
          <a:lstStyle/>
          <a:p>
            <a:pPr algn="ctr"/>
            <a:r>
              <a:rPr lang="tr-TR" sz="4500" dirty="0"/>
              <a:t>THANK YOU!</a:t>
            </a:r>
            <a:endParaRPr lang="en-GB" sz="4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References</a:t>
            </a:r>
            <a:endParaRPr lang="en-GB" dirty="0"/>
          </a:p>
        </p:txBody>
      </p:sp>
      <p:sp>
        <p:nvSpPr>
          <p:cNvPr id="3" name="İçerik Yer Tutucusu 2"/>
          <p:cNvSpPr>
            <a:spLocks noGrp="1"/>
          </p:cNvSpPr>
          <p:nvPr>
            <p:ph idx="1"/>
          </p:nvPr>
        </p:nvSpPr>
        <p:spPr/>
        <p:txBody>
          <a:bodyPr/>
          <a:lstStyle/>
          <a:p>
            <a:r>
              <a:rPr lang="en-GB" dirty="0">
                <a:hlinkClick r:id="rId1"/>
              </a:rPr>
              <a:t>https://electronics.howstuffworks.com</a:t>
            </a:r>
            <a:endParaRPr lang="tr-TR" dirty="0"/>
          </a:p>
          <a:p>
            <a:r>
              <a:rPr lang="en-GB" dirty="0">
                <a:hlinkClick r:id="rId2"/>
              </a:rPr>
              <a:t>https://www.bushnell.com/through-the-lens</a:t>
            </a:r>
            <a:r>
              <a:rPr lang="tr-TR" dirty="0">
                <a:hlinkClick r:id="rId2"/>
              </a:rPr>
              <a:t>/</a:t>
            </a:r>
            <a:endParaRPr lang="tr-TR" dirty="0"/>
          </a:p>
          <a:p>
            <a:r>
              <a:rPr lang="tr-TR" dirty="0">
                <a:hlinkClick r:id="rId3"/>
              </a:rPr>
              <a:t>https://gloomgroup.com/blogs/night-vision-info/</a:t>
            </a:r>
            <a:endParaRPr lang="tr-TR" dirty="0"/>
          </a:p>
          <a:p>
            <a:r>
              <a:rPr lang="tr-TR" dirty="0">
                <a:hlinkClick r:id="rId4"/>
              </a:rPr>
              <a:t>https://www.seminarstopics.com/seminar/5647/night-vision-technology</a:t>
            </a:r>
            <a:endParaRPr lang="tr-TR" dirty="0"/>
          </a:p>
          <a:p>
            <a:pPr marL="0" indent="0">
              <a:buNone/>
            </a:pPr>
            <a:endParaRPr lang="tr-TR" dirty="0"/>
          </a:p>
          <a:p>
            <a:endParaRPr lang="tr-TR" dirty="0"/>
          </a:p>
          <a:p>
            <a:endParaRPr lang="tr-TR" dirty="0"/>
          </a:p>
          <a:p>
            <a:endParaRPr lang="tr-TR" dirty="0"/>
          </a:p>
          <a:p>
            <a:endParaRPr lang="tr-TR"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INTRODUCTION</a:t>
            </a:r>
            <a:endParaRPr lang="en-GB" dirty="0"/>
          </a:p>
        </p:txBody>
      </p:sp>
      <p:sp>
        <p:nvSpPr>
          <p:cNvPr id="3" name="İçerik Yer Tutucusu 2"/>
          <p:cNvSpPr>
            <a:spLocks noGrp="1"/>
          </p:cNvSpPr>
          <p:nvPr>
            <p:ph idx="1"/>
          </p:nvPr>
        </p:nvSpPr>
        <p:spPr/>
        <p:txBody>
          <a:bodyPr/>
          <a:lstStyle/>
          <a:p>
            <a:r>
              <a:rPr lang="tr-TR" dirty="0" err="1"/>
              <a:t>Night</a:t>
            </a:r>
            <a:r>
              <a:rPr lang="tr-TR" dirty="0"/>
              <a:t> </a:t>
            </a:r>
            <a:r>
              <a:rPr lang="tr-TR" dirty="0" err="1"/>
              <a:t>vision</a:t>
            </a:r>
            <a:r>
              <a:rPr lang="tr-TR" dirty="0"/>
              <a:t> </a:t>
            </a:r>
            <a:r>
              <a:rPr lang="tr-TR" dirty="0" err="1"/>
              <a:t>allows</a:t>
            </a:r>
            <a:r>
              <a:rPr lang="tr-TR" dirty="0"/>
              <a:t> </a:t>
            </a:r>
            <a:r>
              <a:rPr lang="tr-TR" dirty="0" err="1"/>
              <a:t>one</a:t>
            </a:r>
            <a:r>
              <a:rPr lang="tr-TR" dirty="0"/>
              <a:t> </a:t>
            </a:r>
            <a:r>
              <a:rPr lang="tr-TR" dirty="0" err="1"/>
              <a:t>to</a:t>
            </a:r>
            <a:r>
              <a:rPr lang="tr-TR" dirty="0"/>
              <a:t> </a:t>
            </a:r>
            <a:r>
              <a:rPr lang="tr-TR" dirty="0" err="1"/>
              <a:t>see</a:t>
            </a:r>
            <a:r>
              <a:rPr lang="tr-TR" dirty="0"/>
              <a:t> in </a:t>
            </a:r>
            <a:r>
              <a:rPr lang="tr-TR" dirty="0" err="1"/>
              <a:t>dark</a:t>
            </a:r>
            <a:r>
              <a:rPr lang="tr-TR" dirty="0"/>
              <a:t>.</a:t>
            </a:r>
            <a:endParaRPr lang="tr-TR" dirty="0"/>
          </a:p>
          <a:p>
            <a:r>
              <a:rPr lang="tr-TR" dirty="0" err="1"/>
              <a:t>It</a:t>
            </a:r>
            <a:r>
              <a:rPr lang="tr-TR" dirty="0"/>
              <a:t> is </a:t>
            </a:r>
            <a:r>
              <a:rPr lang="tr-TR" dirty="0" err="1"/>
              <a:t>originally</a:t>
            </a:r>
            <a:r>
              <a:rPr lang="tr-TR" dirty="0"/>
              <a:t> </a:t>
            </a:r>
            <a:r>
              <a:rPr lang="tr-TR" dirty="0" err="1"/>
              <a:t>developed</a:t>
            </a:r>
            <a:r>
              <a:rPr lang="tr-TR" dirty="0"/>
              <a:t> </a:t>
            </a:r>
            <a:r>
              <a:rPr lang="tr-TR" dirty="0" err="1"/>
              <a:t>for</a:t>
            </a:r>
            <a:r>
              <a:rPr lang="tr-TR" dirty="0"/>
              <a:t> </a:t>
            </a:r>
            <a:r>
              <a:rPr lang="tr-TR" dirty="0" err="1"/>
              <a:t>Military</a:t>
            </a:r>
            <a:r>
              <a:rPr lang="tr-TR" dirty="0"/>
              <a:t> </a:t>
            </a:r>
            <a:r>
              <a:rPr lang="tr-TR" dirty="0" err="1"/>
              <a:t>use</a:t>
            </a:r>
            <a:r>
              <a:rPr lang="tr-TR" dirty="0"/>
              <a:t> but </a:t>
            </a:r>
            <a:r>
              <a:rPr lang="tr-TR" dirty="0" err="1"/>
              <a:t>also</a:t>
            </a:r>
            <a:r>
              <a:rPr lang="tr-TR" dirty="0"/>
              <a:t> </a:t>
            </a:r>
            <a:r>
              <a:rPr lang="tr-TR" dirty="0" err="1"/>
              <a:t>used</a:t>
            </a:r>
            <a:r>
              <a:rPr lang="tr-TR" dirty="0"/>
              <a:t> </a:t>
            </a:r>
            <a:r>
              <a:rPr lang="tr-TR" dirty="0" err="1"/>
              <a:t>for</a:t>
            </a:r>
            <a:r>
              <a:rPr lang="tr-TR" dirty="0"/>
              <a:t> </a:t>
            </a:r>
            <a:r>
              <a:rPr lang="tr-TR" dirty="0" err="1"/>
              <a:t>hunting</a:t>
            </a:r>
            <a:r>
              <a:rPr lang="tr-TR" dirty="0"/>
              <a:t>, </a:t>
            </a:r>
            <a:r>
              <a:rPr lang="tr-TR" dirty="0" err="1"/>
              <a:t>documentary</a:t>
            </a:r>
            <a:r>
              <a:rPr lang="tr-TR" dirty="0"/>
              <a:t>.</a:t>
            </a:r>
            <a:endParaRPr lang="tr-TR" dirty="0"/>
          </a:p>
          <a:p>
            <a:r>
              <a:rPr lang="tr-TR" dirty="0" err="1"/>
              <a:t>With</a:t>
            </a:r>
            <a:r>
              <a:rPr lang="tr-TR" dirty="0"/>
              <a:t> </a:t>
            </a:r>
            <a:r>
              <a:rPr lang="tr-TR" dirty="0" err="1"/>
              <a:t>proper</a:t>
            </a:r>
            <a:r>
              <a:rPr lang="tr-TR" dirty="0"/>
              <a:t> </a:t>
            </a:r>
            <a:r>
              <a:rPr lang="tr-TR" dirty="0" err="1"/>
              <a:t>equipment</a:t>
            </a:r>
            <a:r>
              <a:rPr lang="tr-TR" dirty="0"/>
              <a:t>, a </a:t>
            </a:r>
            <a:r>
              <a:rPr lang="tr-TR" dirty="0" err="1"/>
              <a:t>person</a:t>
            </a:r>
            <a:r>
              <a:rPr lang="tr-TR" dirty="0"/>
              <a:t> can </a:t>
            </a:r>
            <a:r>
              <a:rPr lang="tr-TR" dirty="0" err="1"/>
              <a:t>see</a:t>
            </a:r>
            <a:r>
              <a:rPr lang="tr-TR" dirty="0"/>
              <a:t> </a:t>
            </a:r>
            <a:r>
              <a:rPr lang="tr-TR" dirty="0" err="1"/>
              <a:t>over</a:t>
            </a:r>
            <a:r>
              <a:rPr lang="tr-TR" dirty="0"/>
              <a:t> 200 m on </a:t>
            </a:r>
            <a:r>
              <a:rPr lang="tr-TR" dirty="0" err="1"/>
              <a:t>dark</a:t>
            </a:r>
            <a:r>
              <a:rPr lang="tr-TR" dirty="0"/>
              <a:t> </a:t>
            </a:r>
            <a:r>
              <a:rPr lang="tr-TR" dirty="0" err="1"/>
              <a:t>environment</a:t>
            </a:r>
            <a:r>
              <a:rPr lang="tr-TR" dirty="0"/>
              <a:t>.</a:t>
            </a:r>
            <a:endParaRPr lang="tr-TR" dirty="0"/>
          </a:p>
          <a:p>
            <a:pPr marL="0" indent="0">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CLASSIFICATION</a:t>
            </a:r>
            <a:endParaRPr lang="en-GB" dirty="0"/>
          </a:p>
        </p:txBody>
      </p:sp>
      <p:sp>
        <p:nvSpPr>
          <p:cNvPr id="3" name="İçerik Yer Tutucusu 2"/>
          <p:cNvSpPr>
            <a:spLocks noGrp="1"/>
          </p:cNvSpPr>
          <p:nvPr>
            <p:ph idx="1"/>
          </p:nvPr>
        </p:nvSpPr>
        <p:spPr/>
        <p:txBody>
          <a:bodyPr>
            <a:normAutofit lnSpcReduction="10000"/>
          </a:bodyPr>
          <a:lstStyle/>
          <a:p>
            <a:pPr marL="0" indent="0">
              <a:buNone/>
            </a:pPr>
            <a:r>
              <a:rPr lang="tr-TR" dirty="0" err="1"/>
              <a:t>Night</a:t>
            </a:r>
            <a:r>
              <a:rPr lang="tr-TR" dirty="0"/>
              <a:t> </a:t>
            </a:r>
            <a:r>
              <a:rPr lang="tr-TR" dirty="0" err="1"/>
              <a:t>Vision</a:t>
            </a:r>
            <a:r>
              <a:rPr lang="tr-TR" dirty="0"/>
              <a:t> can </a:t>
            </a:r>
            <a:r>
              <a:rPr lang="tr-TR" dirty="0" err="1"/>
              <a:t>part</a:t>
            </a:r>
            <a:r>
              <a:rPr lang="tr-TR" dirty="0"/>
              <a:t> </a:t>
            </a:r>
            <a:r>
              <a:rPr lang="tr-TR" dirty="0" err="1"/>
              <a:t>into</a:t>
            </a:r>
            <a:r>
              <a:rPr lang="tr-TR" dirty="0"/>
              <a:t> 2 </a:t>
            </a:r>
            <a:r>
              <a:rPr lang="tr-TR" dirty="0" err="1"/>
              <a:t>categories</a:t>
            </a:r>
            <a:r>
              <a:rPr lang="tr-TR" dirty="0"/>
              <a:t> </a:t>
            </a:r>
            <a:r>
              <a:rPr lang="tr-TR" dirty="0" err="1"/>
              <a:t>for</a:t>
            </a:r>
            <a:r>
              <a:rPr lang="tr-TR" dirty="0"/>
              <a:t> </a:t>
            </a:r>
            <a:r>
              <a:rPr lang="tr-TR" dirty="0" err="1"/>
              <a:t>natural</a:t>
            </a:r>
            <a:r>
              <a:rPr lang="tr-TR" dirty="0"/>
              <a:t> </a:t>
            </a:r>
            <a:r>
              <a:rPr lang="tr-TR" dirty="0" err="1"/>
              <a:t>observation</a:t>
            </a:r>
            <a:r>
              <a:rPr lang="tr-TR" dirty="0"/>
              <a:t> </a:t>
            </a:r>
            <a:r>
              <a:rPr lang="tr-TR" dirty="0" err="1"/>
              <a:t>and</a:t>
            </a:r>
            <a:r>
              <a:rPr lang="tr-TR" dirty="0"/>
              <a:t> </a:t>
            </a:r>
            <a:r>
              <a:rPr lang="tr-TR" dirty="0" err="1"/>
              <a:t>human-made</a:t>
            </a:r>
            <a:r>
              <a:rPr lang="tr-TR" dirty="0"/>
              <a:t> </a:t>
            </a:r>
            <a:r>
              <a:rPr lang="tr-TR" dirty="0" err="1"/>
              <a:t>devices</a:t>
            </a:r>
            <a:r>
              <a:rPr lang="tr-TR" dirty="0"/>
              <a:t>.</a:t>
            </a:r>
            <a:endParaRPr lang="tr-TR" dirty="0"/>
          </a:p>
          <a:p>
            <a:pPr marL="0" indent="0">
              <a:buNone/>
            </a:pPr>
            <a:endParaRPr lang="tr-TR" dirty="0"/>
          </a:p>
          <a:p>
            <a:pPr>
              <a:buFont typeface="Wingdings" panose="05000000000000000000" pitchFamily="2" charset="2"/>
              <a:buChar char="Ø"/>
            </a:pPr>
            <a:r>
              <a:rPr lang="tr-TR" dirty="0" err="1"/>
              <a:t>Biological</a:t>
            </a:r>
            <a:r>
              <a:rPr lang="tr-TR" dirty="0"/>
              <a:t> </a:t>
            </a:r>
            <a:r>
              <a:rPr lang="tr-TR" dirty="0" err="1"/>
              <a:t>Night</a:t>
            </a:r>
            <a:r>
              <a:rPr lang="tr-TR" dirty="0"/>
              <a:t> </a:t>
            </a:r>
            <a:r>
              <a:rPr lang="tr-TR" dirty="0" err="1"/>
              <a:t>Vision</a:t>
            </a:r>
            <a:endParaRPr lang="tr-TR" dirty="0"/>
          </a:p>
          <a:p>
            <a:r>
              <a:rPr lang="tr-TR" dirty="0" err="1"/>
              <a:t>Based</a:t>
            </a:r>
            <a:r>
              <a:rPr lang="tr-TR" dirty="0"/>
              <a:t> on </a:t>
            </a:r>
            <a:r>
              <a:rPr lang="tr-TR" dirty="0" err="1"/>
              <a:t>chemical</a:t>
            </a:r>
            <a:r>
              <a:rPr lang="tr-TR" dirty="0"/>
              <a:t> </a:t>
            </a:r>
            <a:r>
              <a:rPr lang="tr-TR" dirty="0" err="1"/>
              <a:t>and</a:t>
            </a:r>
            <a:r>
              <a:rPr lang="tr-TR" dirty="0"/>
              <a:t> </a:t>
            </a:r>
            <a:r>
              <a:rPr lang="tr-TR" dirty="0" err="1"/>
              <a:t>physical</a:t>
            </a:r>
            <a:endParaRPr lang="tr-TR" dirty="0" err="1"/>
          </a:p>
          <a:p>
            <a:pPr marL="0" indent="0">
              <a:buNone/>
            </a:pPr>
            <a:r>
              <a:rPr lang="tr-TR" dirty="0"/>
              <a:t> </a:t>
            </a:r>
            <a:r>
              <a:rPr lang="tr-TR" dirty="0" err="1"/>
              <a:t>reaction</a:t>
            </a:r>
            <a:r>
              <a:rPr lang="tr-TR" dirty="0"/>
              <a:t> of </a:t>
            </a:r>
            <a:r>
              <a:rPr lang="tr-TR" dirty="0" err="1"/>
              <a:t>eye</a:t>
            </a:r>
            <a:r>
              <a:rPr lang="tr-TR" dirty="0"/>
              <a:t>.</a:t>
            </a:r>
            <a:endParaRPr lang="tr-TR" dirty="0"/>
          </a:p>
          <a:p>
            <a:pPr marL="0" indent="0">
              <a:buNone/>
            </a:pPr>
            <a:endParaRPr lang="tr-TR" dirty="0"/>
          </a:p>
          <a:p>
            <a:pPr>
              <a:buFont typeface="Wingdings" panose="05000000000000000000" pitchFamily="2" charset="2"/>
              <a:buChar char="Ø"/>
            </a:pPr>
            <a:r>
              <a:rPr lang="tr-TR" dirty="0"/>
              <a:t>Technical </a:t>
            </a:r>
            <a:r>
              <a:rPr lang="tr-TR" dirty="0" err="1"/>
              <a:t>Night</a:t>
            </a:r>
            <a:r>
              <a:rPr lang="tr-TR" dirty="0"/>
              <a:t> </a:t>
            </a:r>
            <a:r>
              <a:rPr lang="tr-TR" dirty="0" err="1"/>
              <a:t>Vision</a:t>
            </a:r>
            <a:endParaRPr lang="tr-TR" dirty="0"/>
          </a:p>
          <a:p>
            <a:r>
              <a:rPr lang="tr-TR" dirty="0" err="1"/>
              <a:t>Thermal</a:t>
            </a:r>
            <a:r>
              <a:rPr lang="tr-TR" dirty="0"/>
              <a:t> </a:t>
            </a:r>
            <a:r>
              <a:rPr lang="tr-TR" dirty="0" err="1"/>
              <a:t>imaging</a:t>
            </a:r>
            <a:endParaRPr lang="tr-TR" dirty="0"/>
          </a:p>
          <a:p>
            <a:r>
              <a:rPr lang="tr-TR" dirty="0"/>
              <a:t>Image </a:t>
            </a:r>
            <a:r>
              <a:rPr lang="tr-TR" dirty="0" err="1"/>
              <a:t>intensifier</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Bıologıcal</a:t>
            </a:r>
            <a:r>
              <a:rPr lang="tr-TR" dirty="0"/>
              <a:t> </a:t>
            </a:r>
            <a:r>
              <a:rPr lang="tr-TR" dirty="0" err="1"/>
              <a:t>Nıght</a:t>
            </a:r>
            <a:r>
              <a:rPr lang="tr-TR" dirty="0"/>
              <a:t> </a:t>
            </a:r>
            <a:r>
              <a:rPr lang="tr-TR" dirty="0" err="1"/>
              <a:t>Vısıon</a:t>
            </a:r>
            <a:br>
              <a:rPr lang="tr-TR" dirty="0"/>
            </a:br>
            <a:endParaRPr lang="en-GB" dirty="0"/>
          </a:p>
        </p:txBody>
      </p:sp>
      <p:sp>
        <p:nvSpPr>
          <p:cNvPr id="3" name="İçerik Yer Tutucusu 2"/>
          <p:cNvSpPr>
            <a:spLocks noGrp="1"/>
          </p:cNvSpPr>
          <p:nvPr>
            <p:ph idx="1"/>
          </p:nvPr>
        </p:nvSpPr>
        <p:spPr/>
        <p:txBody>
          <a:bodyPr/>
          <a:lstStyle/>
          <a:p>
            <a:r>
              <a:rPr lang="tr-TR" dirty="0"/>
              <a:t>M</a:t>
            </a:r>
            <a:r>
              <a:rPr lang="en-GB" dirty="0" err="1"/>
              <a:t>olecules</a:t>
            </a:r>
            <a:r>
              <a:rPr lang="en-GB" dirty="0"/>
              <a:t> of rhodopsin of the eye </a:t>
            </a:r>
            <a:r>
              <a:rPr lang="tr-TR" dirty="0" err="1"/>
              <a:t>goes</a:t>
            </a:r>
            <a:r>
              <a:rPr lang="tr-TR" dirty="0"/>
              <a:t> </a:t>
            </a:r>
            <a:r>
              <a:rPr lang="tr-TR" dirty="0" err="1"/>
              <a:t>into</a:t>
            </a:r>
            <a:r>
              <a:rPr lang="en-GB" dirty="0"/>
              <a:t> a change in shape as light is absorbed by them</a:t>
            </a:r>
            <a:r>
              <a:rPr lang="tr-TR" dirty="0"/>
              <a:t>. </a:t>
            </a:r>
            <a:r>
              <a:rPr lang="tr-TR" dirty="0" err="1"/>
              <a:t>For</a:t>
            </a:r>
            <a:r>
              <a:rPr lang="tr-TR" dirty="0"/>
              <a:t> </a:t>
            </a:r>
            <a:r>
              <a:rPr lang="tr-TR" dirty="0" err="1"/>
              <a:t>human</a:t>
            </a:r>
            <a:r>
              <a:rPr lang="tr-TR" dirty="0"/>
              <a:t>, </a:t>
            </a:r>
            <a:r>
              <a:rPr lang="tr-TR" dirty="0" err="1"/>
              <a:t>adoptation</a:t>
            </a:r>
            <a:r>
              <a:rPr lang="tr-TR" dirty="0"/>
              <a:t> </a:t>
            </a:r>
            <a:r>
              <a:rPr lang="tr-TR" dirty="0" err="1"/>
              <a:t>process</a:t>
            </a:r>
            <a:r>
              <a:rPr lang="tr-TR" dirty="0"/>
              <a:t> </a:t>
            </a:r>
            <a:r>
              <a:rPr lang="tr-TR" dirty="0" err="1"/>
              <a:t>last</a:t>
            </a:r>
            <a:r>
              <a:rPr lang="tr-TR" dirty="0"/>
              <a:t> </a:t>
            </a:r>
            <a:r>
              <a:rPr lang="tr-TR" dirty="0" err="1"/>
              <a:t>for</a:t>
            </a:r>
            <a:r>
              <a:rPr lang="tr-TR" dirty="0"/>
              <a:t> 5-10 </a:t>
            </a:r>
            <a:r>
              <a:rPr lang="tr-TR" dirty="0" err="1"/>
              <a:t>minutes</a:t>
            </a:r>
            <a:r>
              <a:rPr lang="tr-TR" dirty="0"/>
              <a:t> but </a:t>
            </a:r>
            <a:r>
              <a:rPr lang="tr-TR" dirty="0" err="1"/>
              <a:t>also</a:t>
            </a:r>
            <a:r>
              <a:rPr lang="tr-TR" dirty="0"/>
              <a:t> can </a:t>
            </a:r>
            <a:r>
              <a:rPr lang="tr-TR" dirty="0" err="1"/>
              <a:t>last</a:t>
            </a:r>
            <a:r>
              <a:rPr lang="tr-TR" dirty="0"/>
              <a:t> </a:t>
            </a:r>
            <a:r>
              <a:rPr lang="tr-TR" dirty="0" err="1"/>
              <a:t>up</a:t>
            </a:r>
            <a:r>
              <a:rPr lang="tr-TR" dirty="0"/>
              <a:t> </a:t>
            </a:r>
            <a:r>
              <a:rPr lang="tr-TR" dirty="0" err="1"/>
              <a:t>to</a:t>
            </a:r>
            <a:r>
              <a:rPr lang="tr-TR" dirty="0"/>
              <a:t> 30 </a:t>
            </a:r>
            <a:r>
              <a:rPr lang="tr-TR" dirty="0" err="1"/>
              <a:t>minutes</a:t>
            </a:r>
            <a:r>
              <a:rPr lang="tr-TR" dirty="0"/>
              <a:t>. </a:t>
            </a:r>
            <a:r>
              <a:rPr lang="en-GB" dirty="0"/>
              <a:t>Rhodopsin in the human </a:t>
            </a:r>
            <a:r>
              <a:rPr lang="tr-TR" dirty="0" err="1"/>
              <a:t>eye</a:t>
            </a:r>
            <a:r>
              <a:rPr lang="en-GB" dirty="0"/>
              <a:t> is insensitive to the longer red wavelengths of light, so many people use red light to preserve night vision as it will not deplete the eye's rhodopsin</a:t>
            </a:r>
            <a:r>
              <a:rPr lang="tr-TR" dirty="0"/>
              <a:t>.</a:t>
            </a:r>
            <a:endParaRPr lang="tr-TR" dirty="0"/>
          </a:p>
          <a:p>
            <a:r>
              <a:rPr lang="en-GB" dirty="0"/>
              <a:t>Some animals, such as cats, dogs, and deer, have a structure in the back of the eye that reflects light back towards the retina, increasing the amount of light it captures. In humans, only 10% of the light that enters the eye falls on photosensitive parts of the retina. Their ability to see in low light levels may be similar to what humans see when using first or perhaps second generation image intensifiers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ınfrared lıght</a:t>
            </a:r>
            <a:endParaRPr lang="tr-TR" altLang="en-US"/>
          </a:p>
        </p:txBody>
      </p:sp>
      <p:sp>
        <p:nvSpPr>
          <p:cNvPr id="3" name="Content Placeholder 2"/>
          <p:cNvSpPr>
            <a:spLocks noGrp="1"/>
          </p:cNvSpPr>
          <p:nvPr>
            <p:ph idx="1"/>
          </p:nvPr>
        </p:nvSpPr>
        <p:spPr/>
        <p:txBody>
          <a:bodyPr/>
          <a:lstStyle/>
          <a:p>
            <a:r>
              <a:rPr lang="en-US"/>
              <a:t>In order to understand night vision, it is important to understand something about light. The amount of energy in a light wave is related to its wavelength: Shorter wavelengths have higher energy. Of visible light, violet has the most energy, and red has the least. Just next to the visible light spectrum is the infrared spectrum.</a:t>
            </a:r>
            <a:endParaRPr lang="en-US"/>
          </a:p>
        </p:txBody>
      </p:sp>
      <p:graphicFrame>
        <p:nvGraphicFramePr>
          <p:cNvPr id="4" name="Object 4"/>
          <p:cNvGraphicFramePr/>
          <p:nvPr/>
        </p:nvGraphicFramePr>
        <p:xfrm>
          <a:off x="4160837" y="4206407"/>
          <a:ext cx="3870325" cy="1887220"/>
        </p:xfrm>
        <a:graphic>
          <a:graphicData uri="http://schemas.openxmlformats.org/presentationml/2006/ole">
            <mc:AlternateContent xmlns:mc="http://schemas.openxmlformats.org/markup-compatibility/2006">
              <mc:Choice xmlns:v="urn:schemas-microsoft-com:vml" Requires="v">
                <p:oleObj spid="_x0000_s0" name="" r:id="rId1" imgW="2743200" imgH="1885950" progId="Paint.Picture">
                  <p:embed/>
                </p:oleObj>
              </mc:Choice>
              <mc:Fallback>
                <p:oleObj name="" r:id="rId1" imgW="2743200" imgH="1885950" progId="Paint.Picture">
                  <p:embed/>
                  <p:pic>
                    <p:nvPicPr>
                      <p:cNvPr id="0" name="Object 4"/>
                      <p:cNvPicPr/>
                      <p:nvPr/>
                    </p:nvPicPr>
                    <p:blipFill>
                      <a:blip r:embed="rId2"/>
                      <a:stretch>
                        <a:fillRect/>
                      </a:stretch>
                    </p:blipFill>
                    <p:spPr>
                      <a:xfrm>
                        <a:off x="4160837" y="4206407"/>
                        <a:ext cx="3870325" cy="188722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Infrared</a:t>
            </a:r>
            <a:r>
              <a:rPr lang="tr-TR" dirty="0"/>
              <a:t> </a:t>
            </a:r>
            <a:r>
              <a:rPr lang="tr-TR" dirty="0" err="1"/>
              <a:t>lıght</a:t>
            </a:r>
            <a:endParaRPr lang="en-GB" dirty="0"/>
          </a:p>
        </p:txBody>
      </p:sp>
      <p:sp>
        <p:nvSpPr>
          <p:cNvPr id="3" name="İçerik Yer Tutucusu 2"/>
          <p:cNvSpPr>
            <a:spLocks noGrp="1"/>
          </p:cNvSpPr>
          <p:nvPr>
            <p:ph idx="1"/>
          </p:nvPr>
        </p:nvSpPr>
        <p:spPr/>
        <p:txBody>
          <a:bodyPr>
            <a:normAutofit lnSpcReduction="10000"/>
          </a:bodyPr>
          <a:lstStyle/>
          <a:p>
            <a:r>
              <a:rPr lang="en-GB" dirty="0"/>
              <a:t>Infrared light can be split into three categories:</a:t>
            </a:r>
            <a:endParaRPr lang="en-GB" dirty="0"/>
          </a:p>
          <a:p>
            <a:r>
              <a:rPr lang="en-GB" b="1" dirty="0"/>
              <a:t>Near-infrared (near-IR) </a:t>
            </a:r>
            <a:r>
              <a:rPr lang="en-GB" dirty="0"/>
              <a:t>- Closest to visible light, near-IR has wavelengths that range from 0.7 to 1.3 microns, or 700 billionths to 1,300 billionths of a meter.</a:t>
            </a:r>
            <a:endParaRPr lang="en-GB" dirty="0"/>
          </a:p>
          <a:p>
            <a:r>
              <a:rPr lang="en-GB" b="1" dirty="0"/>
              <a:t>Mid-infrared (mid-IR) </a:t>
            </a:r>
            <a:r>
              <a:rPr lang="en-GB" dirty="0"/>
              <a:t>- Mid-IR has wavelengths ranging from 1.3 to 3 microns. Both near-IR and mid-IR are used by a variety of electronic devices, including remote controls.</a:t>
            </a:r>
            <a:endParaRPr lang="en-GB" dirty="0"/>
          </a:p>
          <a:p>
            <a:r>
              <a:rPr lang="en-GB" b="1" dirty="0"/>
              <a:t>Thermal-infrared (thermal-IR) </a:t>
            </a:r>
            <a:r>
              <a:rPr lang="en-GB" dirty="0"/>
              <a:t>- Occupying the largest part of the infrared spectrum, thermal-IR has wavelengths ranging from 3 microns to over 30 microns.</a:t>
            </a:r>
            <a:endParaRPr lang="en-GB" dirty="0"/>
          </a:p>
          <a:p>
            <a:r>
              <a:rPr lang="en-GB" dirty="0"/>
              <a:t>The key difference between thermal-IR and the other two is that thermal-IR is emitted by an object instead of reflected off it. Infrared light is emitted by an object because of what is happening at the atomic level.</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Technıcal</a:t>
            </a:r>
            <a:r>
              <a:rPr lang="tr-TR" dirty="0"/>
              <a:t> </a:t>
            </a:r>
            <a:r>
              <a:rPr lang="tr-TR" dirty="0" err="1"/>
              <a:t>Nıght</a:t>
            </a:r>
            <a:r>
              <a:rPr lang="tr-TR" dirty="0"/>
              <a:t> </a:t>
            </a:r>
            <a:r>
              <a:rPr lang="tr-TR" dirty="0" err="1"/>
              <a:t>Vısıon</a:t>
            </a:r>
            <a:br>
              <a:rPr lang="tr-TR" dirty="0"/>
            </a:br>
            <a:endParaRPr lang="en-GB" dirty="0"/>
          </a:p>
        </p:txBody>
      </p:sp>
      <p:sp>
        <p:nvSpPr>
          <p:cNvPr id="3" name="İçerik Yer Tutucusu 2"/>
          <p:cNvSpPr>
            <a:spLocks noGrp="1"/>
          </p:cNvSpPr>
          <p:nvPr>
            <p:ph idx="1"/>
          </p:nvPr>
        </p:nvSpPr>
        <p:spPr/>
        <p:txBody>
          <a:bodyPr/>
          <a:lstStyle/>
          <a:p>
            <a:r>
              <a:rPr lang="en-GB" dirty="0"/>
              <a:t>A night vision device (NVD) is an optical instrument that allows images to be produced in levels of light approaching total darkness. They are most often used by military and law enforce agencies but are available to civilian users.</a:t>
            </a:r>
            <a:endParaRPr lang="en-GB" dirty="0"/>
          </a:p>
          <a:p>
            <a:r>
              <a:rPr lang="tr-TR" altLang="en-GB" dirty="0"/>
              <a:t>There are two main categories of night vision systems, active and passive. Active night vision systems use infrared light to illuminate dark surroundings, while passive systems rely on thermal radiation emitted by humans, animals and other objects at a temperature different from the ambient. </a:t>
            </a:r>
            <a:endParaRPr lang="tr-TR" altLang="en-GB" dirty="0"/>
          </a:p>
          <a:p>
            <a:r>
              <a:rPr lang="tr-TR" altLang="en-GB" dirty="0"/>
              <a:t>Night vision technologies can be broadly divided </a:t>
            </a:r>
            <a:r>
              <a:rPr lang="tr-TR" altLang="en-GB" dirty="0" err="1"/>
              <a:t>into</a:t>
            </a:r>
            <a:r>
              <a:rPr lang="tr-TR" altLang="en-GB" dirty="0"/>
              <a:t> two main categories: </a:t>
            </a:r>
            <a:r>
              <a:rPr lang="tr-TR" altLang="en-GB" dirty="0" err="1"/>
              <a:t>thermal</a:t>
            </a:r>
            <a:r>
              <a:rPr lang="tr-TR" altLang="en-GB" dirty="0"/>
              <a:t> </a:t>
            </a:r>
            <a:r>
              <a:rPr lang="tr-TR" altLang="en-GB" dirty="0" err="1"/>
              <a:t>imaging</a:t>
            </a:r>
            <a:r>
              <a:rPr lang="tr-TR" altLang="en-GB" dirty="0"/>
              <a:t> </a:t>
            </a:r>
            <a:r>
              <a:rPr lang="tr-TR" altLang="en-GB" dirty="0" err="1"/>
              <a:t>and</a:t>
            </a:r>
            <a:r>
              <a:rPr lang="tr-TR" altLang="en-GB" dirty="0"/>
              <a:t> </a:t>
            </a:r>
            <a:r>
              <a:rPr lang="tr-TR" altLang="en-GB" dirty="0" err="1"/>
              <a:t>image</a:t>
            </a:r>
            <a:r>
              <a:rPr lang="tr-TR" altLang="en-GB" dirty="0"/>
              <a:t> </a:t>
            </a:r>
            <a:r>
              <a:rPr lang="tr-TR" altLang="en-GB" dirty="0" err="1"/>
              <a:t>enhancement</a:t>
            </a:r>
            <a:r>
              <a:rPr lang="tr-TR" altLang="en-GB" dirty="0"/>
              <a:t>.</a:t>
            </a:r>
            <a:endParaRPr lang="tr-TR" alt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thermal ımagıng</a:t>
            </a:r>
            <a:endParaRPr lang="en-GB" dirty="0"/>
          </a:p>
        </p:txBody>
      </p:sp>
      <p:sp>
        <p:nvSpPr>
          <p:cNvPr id="3" name="İçerik Yer Tutucusu 2"/>
          <p:cNvSpPr>
            <a:spLocks noGrp="1"/>
          </p:cNvSpPr>
          <p:nvPr>
            <p:ph idx="1"/>
          </p:nvPr>
        </p:nvSpPr>
        <p:spPr/>
        <p:txBody>
          <a:bodyPr>
            <a:noAutofit/>
          </a:bodyPr>
          <a:lstStyle/>
          <a:p>
            <a:r>
              <a:rPr lang="en-GB"/>
              <a:t>Thermal imaging detects the temperature difference between background and foreground objects. Some organisms are able to sense athermal image by means of special organs that function as bolometers. This allows thermal infrared sensing in snakes, which functions by detecting thermal radiation.</a:t>
            </a:r>
            <a:endParaRPr lang="en-GB"/>
          </a:p>
          <a:p>
            <a:r>
              <a:rPr lang="en-GB"/>
              <a:t>Thermal imaging cameras are excellent tools for night vision. They detect thermal radiation and do not need a source of illumination. They produce an image in the darkest of nights and can see through light fog, rain, and smoke (to a certain extent). Thermal imaging cameras make small temperature differences visible. T</a:t>
            </a:r>
            <a:endParaRPr lang="en-GB"/>
          </a:p>
        </p:txBody>
      </p:sp>
    </p:spTree>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çak İzi">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TM04033937[[fn=Uçak İzi]]</Template>
  <TotalTime>0</TotalTime>
  <Words>11891</Words>
  <Application>WPS Presentation</Application>
  <PresentationFormat>Geniş ekran</PresentationFormat>
  <Paragraphs>182</Paragraphs>
  <Slides>25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Arial</vt:lpstr>
      <vt:lpstr>SimSun</vt:lpstr>
      <vt:lpstr>Wingdings</vt:lpstr>
      <vt:lpstr>Century Gothic</vt:lpstr>
      <vt:lpstr>Microsoft YaHei</vt:lpstr>
      <vt:lpstr>Arial Unicode MS</vt:lpstr>
      <vt:lpstr>Calibri</vt:lpstr>
      <vt:lpstr>Uçak İzi</vt:lpstr>
      <vt:lpstr>Paint.Picture</vt:lpstr>
      <vt:lpstr>NIght VIsIon DEVICES AND EQUIPMENTS</vt:lpstr>
      <vt:lpstr>content</vt:lpstr>
      <vt:lpstr>INTRODUCTION</vt:lpstr>
      <vt:lpstr>CLASSIFICATION</vt:lpstr>
      <vt:lpstr>Bıologıcal Nıght Vısıon </vt:lpstr>
      <vt:lpstr>ınfrared lıght</vt:lpstr>
      <vt:lpstr>Infrared lıght</vt:lpstr>
      <vt:lpstr>Technıcal Nıght Vısıon </vt:lpstr>
      <vt:lpstr>thermal ımagıng</vt:lpstr>
      <vt:lpstr>Thermal ımagıng</vt:lpstr>
      <vt:lpstr>Thermal ımagıng</vt:lpstr>
      <vt:lpstr>THERMAL IMAGING</vt:lpstr>
      <vt:lpstr>ımage enhancement</vt:lpstr>
      <vt:lpstr>ımage enhancement</vt:lpstr>
      <vt:lpstr>ımage enhancement</vt:lpstr>
      <vt:lpstr>generatıons</vt:lpstr>
      <vt:lpstr>generatıons</vt:lpstr>
      <vt:lpstr>Night Vision Equipment and Applications</vt:lpstr>
      <vt:lpstr>Night Vision Equipment and Applications</vt:lpstr>
      <vt:lpstr>Night Vision Equipment and Applications</vt:lpstr>
      <vt:lpstr>applıcatıons</vt:lpstr>
      <vt:lpstr>applıcatıons</vt:lpstr>
      <vt:lpstr>conclusıon</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XXX</dc:creator>
  <cp:lastModifiedBy>XXX</cp:lastModifiedBy>
  <cp:revision>8</cp:revision>
  <dcterms:created xsi:type="dcterms:W3CDTF">2022-11-29T19:25:00Z</dcterms:created>
  <dcterms:modified xsi:type="dcterms:W3CDTF">2022-12-15T11:35:24Z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01F932B5EAFE4F82AB253B25348B1C0A</vt:lpwstr>
  </property>
  <property fmtid="{D5CDD505-2E9C-101B-9397-08002B2CF9AE}" pid="3" name="KSOProductBuildVer">
    <vt:lpwstr>1033-11.2.0.11417</vt:lpwstr>
  </property>
</Properties>
</file>