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62" y="145914"/>
            <a:ext cx="11557895" cy="63124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44160" y="2810636"/>
            <a:ext cx="150367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910038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5336" y="645413"/>
            <a:ext cx="402132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3873" y="2893313"/>
            <a:ext cx="4944110" cy="270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8121903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3352" y="1242186"/>
            <a:ext cx="730567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430020" marR="5080" indent="-1417955">
              <a:lnSpc>
                <a:spcPts val="6480"/>
              </a:lnSpc>
              <a:spcBef>
                <a:spcPts val="915"/>
              </a:spcBef>
            </a:pPr>
            <a:r>
              <a:rPr sz="6000" b="1" spc="-5" dirty="0">
                <a:latin typeface="Arial"/>
                <a:cs typeface="Arial"/>
              </a:rPr>
              <a:t>INVESTIGACIÓN</a:t>
            </a:r>
            <a:r>
              <a:rPr sz="6000" b="1" spc="-45" dirty="0">
                <a:latin typeface="Arial"/>
                <a:cs typeface="Arial"/>
              </a:rPr>
              <a:t> </a:t>
            </a:r>
            <a:r>
              <a:rPr sz="6000" b="1" spc="-5" dirty="0">
                <a:latin typeface="Arial"/>
                <a:cs typeface="Arial"/>
              </a:rPr>
              <a:t>DE </a:t>
            </a:r>
            <a:r>
              <a:rPr sz="6000" b="1" spc="-1655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MERCADOS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5066" y="3078620"/>
            <a:ext cx="580390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latin typeface="Arial MT"/>
                <a:cs typeface="Arial MT"/>
              </a:rPr>
              <a:t>UNIDAD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IV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Arial MT"/>
                <a:cs typeface="Arial MT"/>
              </a:rPr>
              <a:t>Investigación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Mercados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Internacionales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Medición</a:t>
            </a:r>
            <a:r>
              <a:rPr spc="-95" dirty="0"/>
              <a:t> </a:t>
            </a:r>
            <a:r>
              <a:rPr dirty="0"/>
              <a:t>y</a:t>
            </a:r>
            <a:r>
              <a:rPr spc="-60" dirty="0"/>
              <a:t> </a:t>
            </a:r>
            <a:r>
              <a:rPr spc="-35" dirty="0"/>
              <a:t>escalamiento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708" y="1716023"/>
            <a:ext cx="9244584" cy="3712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Medición</a:t>
            </a:r>
            <a:r>
              <a:rPr spc="-95" dirty="0"/>
              <a:t> </a:t>
            </a:r>
            <a:r>
              <a:rPr dirty="0"/>
              <a:t>y</a:t>
            </a:r>
            <a:r>
              <a:rPr spc="-60" dirty="0"/>
              <a:t> </a:t>
            </a:r>
            <a:r>
              <a:rPr spc="-35" dirty="0"/>
              <a:t>escalamiento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733" y="1806955"/>
            <a:ext cx="633412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Equivalencia </a:t>
            </a:r>
            <a:r>
              <a:rPr sz="2200" b="1" spc="-5" dirty="0">
                <a:latin typeface="Calibri"/>
                <a:cs typeface="Calibri"/>
              </a:rPr>
              <a:t>del </a:t>
            </a:r>
            <a:r>
              <a:rPr sz="2200" b="1" spc="-10" dirty="0">
                <a:latin typeface="Calibri"/>
                <a:cs typeface="Calibri"/>
              </a:rPr>
              <a:t>constructo: </a:t>
            </a:r>
            <a:r>
              <a:rPr sz="2200" spc="5" dirty="0">
                <a:latin typeface="Calibri"/>
                <a:cs typeface="Calibri"/>
              </a:rPr>
              <a:t>se </a:t>
            </a:r>
            <a:r>
              <a:rPr sz="2200" spc="-15" dirty="0">
                <a:latin typeface="Calibri"/>
                <a:cs typeface="Calibri"/>
              </a:rPr>
              <a:t>refiere </a:t>
            </a:r>
            <a:r>
              <a:rPr sz="2200" spc="-5" dirty="0">
                <a:latin typeface="Calibri"/>
                <a:cs typeface="Calibri"/>
              </a:rPr>
              <a:t>a la </a:t>
            </a:r>
            <a:r>
              <a:rPr sz="2200" spc="-10" dirty="0">
                <a:latin typeface="Calibri"/>
                <a:cs typeface="Calibri"/>
              </a:rPr>
              <a:t>cuestión 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 </a:t>
            </a:r>
            <a:r>
              <a:rPr sz="2200" spc="-5" dirty="0">
                <a:latin typeface="Calibri"/>
                <a:cs typeface="Calibri"/>
              </a:rPr>
              <a:t>los </a:t>
            </a:r>
            <a:r>
              <a:rPr sz="2200" spc="-10" dirty="0">
                <a:latin typeface="Calibri"/>
                <a:cs typeface="Calibri"/>
              </a:rPr>
              <a:t>constructos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marketing </a:t>
            </a:r>
            <a:r>
              <a:rPr sz="2200" spc="-10" dirty="0">
                <a:latin typeface="Calibri"/>
                <a:cs typeface="Calibri"/>
              </a:rPr>
              <a:t>(por ejemplo, </a:t>
            </a:r>
            <a:r>
              <a:rPr sz="2200" spc="-15" dirty="0">
                <a:latin typeface="Calibri"/>
                <a:cs typeface="Calibri"/>
              </a:rPr>
              <a:t>liderazgo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opinión,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variedad</a:t>
            </a:r>
            <a:r>
              <a:rPr sz="2200" spc="-5" dirty="0">
                <a:latin typeface="Calibri"/>
                <a:cs typeface="Calibri"/>
              </a:rPr>
              <a:t> 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lealtad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marca)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tienen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 </a:t>
            </a:r>
            <a:r>
              <a:rPr sz="2200" spc="-5" dirty="0">
                <a:latin typeface="Calibri"/>
                <a:cs typeface="Calibri"/>
              </a:rPr>
              <a:t> mismo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significado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importancia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diferentes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naciones. </a:t>
            </a:r>
            <a:r>
              <a:rPr sz="2200" spc="-10" dirty="0">
                <a:latin typeface="Calibri"/>
                <a:cs typeface="Calibri"/>
              </a:rPr>
              <a:t>En </a:t>
            </a:r>
            <a:r>
              <a:rPr sz="2200" spc="-5" dirty="0">
                <a:latin typeface="Calibri"/>
                <a:cs typeface="Calibri"/>
              </a:rPr>
              <a:t>muchos países </a:t>
            </a:r>
            <a:r>
              <a:rPr sz="2200" spc="-15" dirty="0">
                <a:latin typeface="Calibri"/>
                <a:cs typeface="Calibri"/>
              </a:rPr>
              <a:t>hay </a:t>
            </a:r>
            <a:r>
              <a:rPr sz="2200" spc="-5" dirty="0">
                <a:latin typeface="Calibri"/>
                <a:cs typeface="Calibri"/>
              </a:rPr>
              <a:t>un </a:t>
            </a:r>
            <a:r>
              <a:rPr sz="2200" spc="-15" dirty="0">
                <a:latin typeface="Calibri"/>
                <a:cs typeface="Calibri"/>
              </a:rPr>
              <a:t>número </a:t>
            </a:r>
            <a:r>
              <a:rPr sz="2200" spc="-10" dirty="0">
                <a:latin typeface="Calibri"/>
                <a:cs typeface="Calibri"/>
              </a:rPr>
              <a:t>limitado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marcas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disponibles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determinadas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categorías</a:t>
            </a:r>
            <a:r>
              <a:rPr sz="2200" spc="-10" dirty="0">
                <a:latin typeface="Calibri"/>
                <a:cs typeface="Calibri"/>
              </a:rPr>
              <a:t> 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productos;</a:t>
            </a:r>
            <a:r>
              <a:rPr sz="2200" spc="-5" dirty="0">
                <a:latin typeface="Calibri"/>
                <a:cs typeface="Calibri"/>
              </a:rPr>
              <a:t> 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tanto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otros,</a:t>
            </a:r>
            <a:r>
              <a:rPr sz="2200" spc="-5" dirty="0">
                <a:latin typeface="Calibri"/>
                <a:cs typeface="Calibri"/>
              </a:rPr>
              <a:t> las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marcas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dominantes </a:t>
            </a:r>
            <a:r>
              <a:rPr sz="2200" dirty="0">
                <a:latin typeface="Calibri"/>
                <a:cs typeface="Calibri"/>
              </a:rPr>
              <a:t>se </a:t>
            </a:r>
            <a:r>
              <a:rPr sz="2200" spc="-10" dirty="0">
                <a:latin typeface="Calibri"/>
                <a:cs typeface="Calibri"/>
              </a:rPr>
              <a:t>han </a:t>
            </a:r>
            <a:r>
              <a:rPr sz="2200" spc="-15" dirty="0">
                <a:latin typeface="Calibri"/>
                <a:cs typeface="Calibri"/>
              </a:rPr>
              <a:t>convertido </a:t>
            </a:r>
            <a:r>
              <a:rPr sz="2200" spc="-5" dirty="0">
                <a:latin typeface="Calibri"/>
                <a:cs typeface="Calibri"/>
              </a:rPr>
              <a:t>en </a:t>
            </a:r>
            <a:r>
              <a:rPr sz="2200" spc="-10" dirty="0">
                <a:latin typeface="Calibri"/>
                <a:cs typeface="Calibri"/>
              </a:rPr>
              <a:t>etiquetas genéricas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 </a:t>
            </a:r>
            <a:r>
              <a:rPr sz="2200" spc="-5" dirty="0">
                <a:latin typeface="Calibri"/>
                <a:cs typeface="Calibri"/>
              </a:rPr>
              <a:t>simbolizan la </a:t>
            </a:r>
            <a:r>
              <a:rPr sz="2200" spc="-15" dirty="0">
                <a:latin typeface="Calibri"/>
                <a:cs typeface="Calibri"/>
              </a:rPr>
              <a:t>categoría </a:t>
            </a:r>
            <a:r>
              <a:rPr sz="2200" spc="-5" dirty="0">
                <a:latin typeface="Calibri"/>
                <a:cs typeface="Calibri"/>
              </a:rPr>
              <a:t>del </a:t>
            </a:r>
            <a:r>
              <a:rPr sz="2200" spc="-15" dirty="0">
                <a:latin typeface="Calibri"/>
                <a:cs typeface="Calibri"/>
              </a:rPr>
              <a:t>producto. </a:t>
            </a:r>
            <a:r>
              <a:rPr sz="2200" spc="-20" dirty="0">
                <a:latin typeface="Calibri"/>
                <a:cs typeface="Calibri"/>
              </a:rPr>
              <a:t>Por tanto, </a:t>
            </a:r>
            <a:r>
              <a:rPr sz="2200" spc="-10" dirty="0">
                <a:latin typeface="Calibri"/>
                <a:cs typeface="Calibri"/>
              </a:rPr>
              <a:t>en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estos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países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tendría</a:t>
            </a:r>
            <a:r>
              <a:rPr sz="2200" spc="-5" dirty="0">
                <a:latin typeface="Calibri"/>
                <a:cs typeface="Calibri"/>
              </a:rPr>
              <a:t> que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adoptarse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perspectiva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diferente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sobre</a:t>
            </a:r>
            <a:r>
              <a:rPr sz="2200" spc="-5" dirty="0">
                <a:latin typeface="Calibri"/>
                <a:cs typeface="Calibri"/>
              </a:rPr>
              <a:t> la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lealtad </a:t>
            </a:r>
            <a:r>
              <a:rPr sz="2200" spc="-5" dirty="0">
                <a:latin typeface="Calibri"/>
                <a:cs typeface="Calibri"/>
              </a:rPr>
              <a:t>a la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marca.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7931" y="1571244"/>
            <a:ext cx="3003804" cy="4259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Medición</a:t>
            </a:r>
            <a:r>
              <a:rPr spc="-95" dirty="0"/>
              <a:t> </a:t>
            </a:r>
            <a:r>
              <a:rPr dirty="0"/>
              <a:t>y</a:t>
            </a:r>
            <a:r>
              <a:rPr spc="-60" dirty="0"/>
              <a:t> </a:t>
            </a:r>
            <a:r>
              <a:rPr spc="-35" dirty="0"/>
              <a:t>escalamiento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660" y="1475993"/>
            <a:ext cx="10267950" cy="405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96240" algn="l"/>
                <a:tab pos="1943735" algn="l"/>
                <a:tab pos="2425065" algn="l"/>
                <a:tab pos="3766185" algn="l"/>
                <a:tab pos="5196205" algn="l"/>
                <a:tab pos="5528310" algn="l"/>
                <a:tab pos="7077075" algn="l"/>
                <a:tab pos="8524875" algn="l"/>
                <a:tab pos="9711055" algn="l"/>
                <a:tab pos="9970135" algn="l"/>
              </a:tabLst>
            </a:pPr>
            <a:r>
              <a:rPr sz="2200" spc="-5" dirty="0">
                <a:latin typeface="Calibri"/>
                <a:cs typeface="Calibri"/>
              </a:rPr>
              <a:t>La	equi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ale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cia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ruc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mp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ende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equi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alencia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ce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tual,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fu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  </a:t>
            </a:r>
            <a:r>
              <a:rPr sz="2200" spc="-15" dirty="0">
                <a:latin typeface="Calibri"/>
                <a:cs typeface="Calibri"/>
              </a:rPr>
              <a:t>categoría.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3335" marR="3937000" algn="just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La </a:t>
            </a:r>
            <a:r>
              <a:rPr sz="2000" b="1" spc="-5" dirty="0">
                <a:latin typeface="Calibri"/>
                <a:cs typeface="Calibri"/>
              </a:rPr>
              <a:t>equivalencia conceptual </a:t>
            </a:r>
            <a:r>
              <a:rPr sz="2000" spc="-10" dirty="0">
                <a:latin typeface="Calibri"/>
                <a:cs typeface="Calibri"/>
              </a:rPr>
              <a:t>se </a:t>
            </a:r>
            <a:r>
              <a:rPr sz="2000" spc="-15" dirty="0">
                <a:latin typeface="Calibri"/>
                <a:cs typeface="Calibri"/>
              </a:rPr>
              <a:t>refiere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spc="-10" dirty="0">
                <a:latin typeface="Calibri"/>
                <a:cs typeface="Calibri"/>
              </a:rPr>
              <a:t>interpretación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marcas, </a:t>
            </a:r>
            <a:r>
              <a:rPr sz="2000" spc="-10" dirty="0">
                <a:latin typeface="Calibri"/>
                <a:cs typeface="Calibri"/>
              </a:rPr>
              <a:t>productos, comportamiento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los </a:t>
            </a:r>
            <a:r>
              <a:rPr sz="2000" spc="-10" dirty="0">
                <a:latin typeface="Calibri"/>
                <a:cs typeface="Calibri"/>
              </a:rPr>
              <a:t>consumidores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esfuerzos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marketing.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ejemplo,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promociones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ventas</a:t>
            </a:r>
            <a:r>
              <a:rPr sz="2000" spc="-5" dirty="0">
                <a:latin typeface="Calibri"/>
                <a:cs typeface="Calibri"/>
              </a:rPr>
              <a:t> son</a:t>
            </a:r>
            <a:r>
              <a:rPr sz="2000" dirty="0">
                <a:latin typeface="Calibri"/>
                <a:cs typeface="Calibri"/>
              </a:rPr>
              <a:t> un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componente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integral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campañas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marketing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10" dirty="0">
                <a:latin typeface="Calibri"/>
                <a:cs typeface="Calibri"/>
              </a:rPr>
              <a:t>Estados </a:t>
            </a:r>
            <a:r>
              <a:rPr sz="2000" spc="-5" dirty="0">
                <a:latin typeface="Calibri"/>
                <a:cs typeface="Calibri"/>
              </a:rPr>
              <a:t>Unidos. </a:t>
            </a:r>
            <a:r>
              <a:rPr sz="2000" spc="-15" dirty="0">
                <a:latin typeface="Calibri"/>
                <a:cs typeface="Calibri"/>
              </a:rPr>
              <a:t>Por otro </a:t>
            </a:r>
            <a:r>
              <a:rPr sz="2000" spc="-10" dirty="0">
                <a:latin typeface="Calibri"/>
                <a:cs typeface="Calibri"/>
              </a:rPr>
              <a:t>lado, en </a:t>
            </a:r>
            <a:r>
              <a:rPr sz="2000" spc="-5" dirty="0">
                <a:latin typeface="Calibri"/>
                <a:cs typeface="Calibri"/>
              </a:rPr>
              <a:t>países </a:t>
            </a:r>
            <a:r>
              <a:rPr sz="2000" spc="-10" dirty="0">
                <a:latin typeface="Calibri"/>
                <a:cs typeface="Calibri"/>
              </a:rPr>
              <a:t>con </a:t>
            </a:r>
            <a:r>
              <a:rPr sz="2000" spc="-5" dirty="0">
                <a:latin typeface="Calibri"/>
                <a:cs typeface="Calibri"/>
              </a:rPr>
              <a:t> economías reducidas, donde </a:t>
            </a:r>
            <a:r>
              <a:rPr sz="2000" dirty="0">
                <a:latin typeface="Calibri"/>
                <a:cs typeface="Calibri"/>
              </a:rPr>
              <a:t>los </a:t>
            </a:r>
            <a:r>
              <a:rPr sz="2000" spc="-5" dirty="0">
                <a:latin typeface="Calibri"/>
                <a:cs typeface="Calibri"/>
              </a:rPr>
              <a:t>mercados son </a:t>
            </a:r>
            <a:r>
              <a:rPr sz="2000" spc="-10" dirty="0">
                <a:latin typeface="Calibri"/>
                <a:cs typeface="Calibri"/>
              </a:rPr>
              <a:t>controlados </a:t>
            </a:r>
            <a:r>
              <a:rPr sz="2000" spc="-5" dirty="0">
                <a:latin typeface="Calibri"/>
                <a:cs typeface="Calibri"/>
              </a:rPr>
              <a:t> por </a:t>
            </a:r>
            <a:r>
              <a:rPr sz="2000" dirty="0">
                <a:latin typeface="Calibri"/>
                <a:cs typeface="Calibri"/>
              </a:rPr>
              <a:t>los </a:t>
            </a:r>
            <a:r>
              <a:rPr sz="2000" spc="-10" dirty="0">
                <a:latin typeface="Calibri"/>
                <a:cs typeface="Calibri"/>
              </a:rPr>
              <a:t>comerciantes, </a:t>
            </a:r>
            <a:r>
              <a:rPr sz="2000" dirty="0">
                <a:latin typeface="Calibri"/>
                <a:cs typeface="Calibri"/>
              </a:rPr>
              <a:t>los </a:t>
            </a:r>
            <a:r>
              <a:rPr sz="2000" spc="-10" dirty="0">
                <a:latin typeface="Calibri"/>
                <a:cs typeface="Calibri"/>
              </a:rPr>
              <a:t>compradores ven </a:t>
            </a:r>
            <a:r>
              <a:rPr sz="2000" dirty="0">
                <a:latin typeface="Calibri"/>
                <a:cs typeface="Calibri"/>
              </a:rPr>
              <a:t>las </a:t>
            </a:r>
            <a:r>
              <a:rPr sz="2000" spc="-15" dirty="0">
                <a:latin typeface="Calibri"/>
                <a:cs typeface="Calibri"/>
              </a:rPr>
              <a:t>ofertas </a:t>
            </a:r>
            <a:r>
              <a:rPr sz="2000" dirty="0">
                <a:latin typeface="Calibri"/>
                <a:cs typeface="Calibri"/>
              </a:rPr>
              <a:t>con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suspicacia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porque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creen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producto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promueve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baja calidad.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3111" y="2671572"/>
            <a:ext cx="3925824" cy="29352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Medición</a:t>
            </a:r>
            <a:r>
              <a:rPr spc="-95" dirty="0"/>
              <a:t> </a:t>
            </a:r>
            <a:r>
              <a:rPr dirty="0"/>
              <a:t>y</a:t>
            </a:r>
            <a:r>
              <a:rPr spc="-60" dirty="0"/>
              <a:t> </a:t>
            </a:r>
            <a:r>
              <a:rPr spc="-35" dirty="0"/>
              <a:t>escalamiento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660" y="1475993"/>
            <a:ext cx="10267950" cy="3945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96240" algn="l"/>
                <a:tab pos="1943735" algn="l"/>
                <a:tab pos="2425065" algn="l"/>
                <a:tab pos="3766185" algn="l"/>
                <a:tab pos="5196205" algn="l"/>
                <a:tab pos="5528310" algn="l"/>
                <a:tab pos="7077075" algn="l"/>
                <a:tab pos="8524875" algn="l"/>
                <a:tab pos="9711055" algn="l"/>
                <a:tab pos="9970135" algn="l"/>
              </a:tabLst>
            </a:pPr>
            <a:r>
              <a:rPr sz="2200" spc="-5" dirty="0">
                <a:latin typeface="Calibri"/>
                <a:cs typeface="Calibri"/>
              </a:rPr>
              <a:t>La	equi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ale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cia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ruc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mp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ende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equi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alencia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ce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tual,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fu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  </a:t>
            </a:r>
            <a:r>
              <a:rPr sz="2200" spc="-15" dirty="0">
                <a:latin typeface="Calibri"/>
                <a:cs typeface="Calibri"/>
              </a:rPr>
              <a:t>categoría.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Calibri"/>
              <a:cs typeface="Calibri"/>
            </a:endParaRPr>
          </a:p>
          <a:p>
            <a:pPr marL="13335" marR="3429635" algn="just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La </a:t>
            </a:r>
            <a:r>
              <a:rPr sz="2000" b="1" spc="-5" dirty="0">
                <a:latin typeface="Calibri"/>
                <a:cs typeface="Calibri"/>
              </a:rPr>
              <a:t>equivalencia funcional </a:t>
            </a:r>
            <a:r>
              <a:rPr sz="2000" spc="-15" dirty="0">
                <a:latin typeface="Calibri"/>
                <a:cs typeface="Calibri"/>
              </a:rPr>
              <a:t>examina </a:t>
            </a:r>
            <a:r>
              <a:rPr sz="2000" dirty="0">
                <a:latin typeface="Calibri"/>
                <a:cs typeface="Calibri"/>
              </a:rPr>
              <a:t>si un </a:t>
            </a:r>
            <a:r>
              <a:rPr sz="2000" spc="-5" dirty="0">
                <a:latin typeface="Calibri"/>
                <a:cs typeface="Calibri"/>
              </a:rPr>
              <a:t>determinado </a:t>
            </a:r>
            <a:r>
              <a:rPr sz="2000" spc="-10" dirty="0">
                <a:latin typeface="Calibri"/>
                <a:cs typeface="Calibri"/>
              </a:rPr>
              <a:t>concepto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conducta </a:t>
            </a:r>
            <a:r>
              <a:rPr sz="2000" dirty="0">
                <a:latin typeface="Calibri"/>
                <a:cs typeface="Calibri"/>
              </a:rPr>
              <a:t>desempeñan </a:t>
            </a:r>
            <a:r>
              <a:rPr sz="2000" spc="-5" dirty="0">
                <a:latin typeface="Calibri"/>
                <a:cs typeface="Calibri"/>
              </a:rPr>
              <a:t>el mismo </a:t>
            </a:r>
            <a:r>
              <a:rPr sz="2000" dirty="0">
                <a:latin typeface="Calibri"/>
                <a:cs typeface="Calibri"/>
              </a:rPr>
              <a:t>papel o </a:t>
            </a:r>
            <a:r>
              <a:rPr sz="2000" spc="-5" dirty="0">
                <a:latin typeface="Calibri"/>
                <a:cs typeface="Calibri"/>
              </a:rPr>
              <a:t>función en </a:t>
            </a:r>
            <a:r>
              <a:rPr sz="2000" spc="-15" dirty="0">
                <a:latin typeface="Calibri"/>
                <a:cs typeface="Calibri"/>
              </a:rPr>
              <a:t>diferentes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países.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Por</a:t>
            </a:r>
            <a:r>
              <a:rPr sz="2000" spc="-10" dirty="0">
                <a:latin typeface="Calibri"/>
                <a:cs typeface="Calibri"/>
              </a:rPr>
              <a:t> ejemplo,</a:t>
            </a:r>
            <a:r>
              <a:rPr sz="2000" spc="-5" dirty="0">
                <a:latin typeface="Calibri"/>
                <a:cs typeface="Calibri"/>
              </a:rPr>
              <a:t> 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Europa,</a:t>
            </a:r>
            <a:r>
              <a:rPr sz="2000" spc="-5" dirty="0">
                <a:latin typeface="Calibri"/>
                <a:cs typeface="Calibri"/>
              </a:rPr>
              <a:t> la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bicicleta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medio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predominante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transporte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más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esparcimiento.</a:t>
            </a:r>
            <a:r>
              <a:rPr sz="2000" dirty="0">
                <a:latin typeface="Calibri"/>
                <a:cs typeface="Calibri"/>
              </a:rPr>
              <a:t> 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comparación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</a:t>
            </a:r>
            <a:r>
              <a:rPr sz="2000" spc="-5" dirty="0">
                <a:latin typeface="Calibri"/>
                <a:cs typeface="Calibri"/>
              </a:rPr>
              <a:t> lo</a:t>
            </a:r>
            <a:r>
              <a:rPr sz="2000" dirty="0">
                <a:latin typeface="Calibri"/>
                <a:cs typeface="Calibri"/>
              </a:rPr>
              <a:t> que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haría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Estados</a:t>
            </a:r>
            <a:r>
              <a:rPr sz="2000" spc="-5" dirty="0">
                <a:latin typeface="Calibri"/>
                <a:cs typeface="Calibri"/>
              </a:rPr>
              <a:t> Unidos,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esos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países </a:t>
            </a:r>
            <a:r>
              <a:rPr sz="2000" dirty="0">
                <a:latin typeface="Calibri"/>
                <a:cs typeface="Calibri"/>
              </a:rPr>
              <a:t>las </a:t>
            </a:r>
            <a:r>
              <a:rPr sz="2000" spc="-10" dirty="0">
                <a:latin typeface="Calibri"/>
                <a:cs typeface="Calibri"/>
              </a:rPr>
              <a:t>investigaciones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mercados relacionadas </a:t>
            </a:r>
            <a:r>
              <a:rPr sz="2000" spc="-10" dirty="0">
                <a:latin typeface="Calibri"/>
                <a:cs typeface="Calibri"/>
              </a:rPr>
              <a:t>con el </a:t>
            </a:r>
            <a:r>
              <a:rPr sz="2000" spc="-5" dirty="0">
                <a:latin typeface="Calibri"/>
                <a:cs typeface="Calibri"/>
              </a:rPr>
              <a:t>uso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bicicleta</a:t>
            </a:r>
            <a:r>
              <a:rPr sz="2000" spc="-5" dirty="0">
                <a:latin typeface="Calibri"/>
                <a:cs typeface="Calibri"/>
              </a:rPr>
              <a:t> deben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examinar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diferentes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motivos,</a:t>
            </a:r>
            <a:r>
              <a:rPr sz="2000" dirty="0">
                <a:latin typeface="Calibri"/>
                <a:cs typeface="Calibri"/>
              </a:rPr>
              <a:t> actitudes,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comportamientos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hasta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diferentes</a:t>
            </a:r>
            <a:r>
              <a:rPr sz="2000" spc="-10" dirty="0">
                <a:latin typeface="Calibri"/>
                <a:cs typeface="Calibri"/>
              </a:rPr>
              <a:t> productos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la 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competencia.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4631" y="1959864"/>
            <a:ext cx="2106168" cy="42123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Medición</a:t>
            </a:r>
            <a:r>
              <a:rPr spc="-95" dirty="0"/>
              <a:t> </a:t>
            </a:r>
            <a:r>
              <a:rPr dirty="0"/>
              <a:t>y</a:t>
            </a:r>
            <a:r>
              <a:rPr spc="-60" dirty="0"/>
              <a:t> </a:t>
            </a:r>
            <a:r>
              <a:rPr spc="-35" dirty="0"/>
              <a:t>escalamiento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660" y="1475993"/>
            <a:ext cx="10267950" cy="3945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96240" algn="l"/>
                <a:tab pos="1943735" algn="l"/>
                <a:tab pos="2425065" algn="l"/>
                <a:tab pos="3766185" algn="l"/>
                <a:tab pos="5196205" algn="l"/>
                <a:tab pos="5528310" algn="l"/>
                <a:tab pos="7077075" algn="l"/>
                <a:tab pos="8524875" algn="l"/>
                <a:tab pos="9711055" algn="l"/>
                <a:tab pos="9970135" algn="l"/>
              </a:tabLst>
            </a:pPr>
            <a:r>
              <a:rPr sz="2200" spc="-5" dirty="0">
                <a:latin typeface="Calibri"/>
                <a:cs typeface="Calibri"/>
              </a:rPr>
              <a:t>La	equi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ale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cia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ruc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mp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ende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equi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alencia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ce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tual,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fu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  </a:t>
            </a:r>
            <a:r>
              <a:rPr sz="2200" spc="-15" dirty="0">
                <a:latin typeface="Calibri"/>
                <a:cs typeface="Calibri"/>
              </a:rPr>
              <a:t>categoría.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Calibri"/>
              <a:cs typeface="Calibri"/>
            </a:endParaRPr>
          </a:p>
          <a:p>
            <a:pPr marL="13335" marR="4709795" algn="just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La </a:t>
            </a:r>
            <a:r>
              <a:rPr sz="2000" b="1" spc="-5" dirty="0">
                <a:latin typeface="Calibri"/>
                <a:cs typeface="Calibri"/>
              </a:rPr>
              <a:t>equivalencia </a:t>
            </a:r>
            <a:r>
              <a:rPr sz="2000" b="1" dirty="0">
                <a:latin typeface="Calibri"/>
                <a:cs typeface="Calibri"/>
              </a:rPr>
              <a:t>de </a:t>
            </a:r>
            <a:r>
              <a:rPr sz="2000" b="1" spc="-10" dirty="0">
                <a:latin typeface="Calibri"/>
                <a:cs typeface="Calibri"/>
              </a:rPr>
              <a:t>categoría </a:t>
            </a:r>
            <a:r>
              <a:rPr sz="2000" spc="-5" dirty="0">
                <a:latin typeface="Calibri"/>
                <a:cs typeface="Calibri"/>
              </a:rPr>
              <a:t>se </a:t>
            </a:r>
            <a:r>
              <a:rPr sz="2000" spc="-15" dirty="0">
                <a:latin typeface="Calibri"/>
                <a:cs typeface="Calibri"/>
              </a:rPr>
              <a:t>refiere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spc="-10" dirty="0">
                <a:latin typeface="Calibri"/>
                <a:cs typeface="Calibri"/>
              </a:rPr>
              <a:t>categoría </a:t>
            </a:r>
            <a:r>
              <a:rPr sz="2000" spc="-5" dirty="0">
                <a:latin typeface="Calibri"/>
                <a:cs typeface="Calibri"/>
              </a:rPr>
              <a:t> 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agrupan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estímulos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productos,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marcas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comportamientos.</a:t>
            </a:r>
            <a:r>
              <a:rPr sz="2000" spc="-5" dirty="0">
                <a:latin typeface="Calibri"/>
                <a:cs typeface="Calibri"/>
              </a:rPr>
              <a:t> 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Estados</a:t>
            </a:r>
            <a:r>
              <a:rPr sz="2000" dirty="0">
                <a:latin typeface="Calibri"/>
                <a:cs typeface="Calibri"/>
              </a:rPr>
              <a:t> Unidos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categoría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principales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compradores</a:t>
            </a:r>
            <a:r>
              <a:rPr sz="2000" spc="-5" dirty="0">
                <a:latin typeface="Calibri"/>
                <a:cs typeface="Calibri"/>
              </a:rPr>
              <a:t> puede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definirse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jefes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familia,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hombres</a:t>
            </a:r>
            <a:r>
              <a:rPr sz="2000" dirty="0">
                <a:latin typeface="Calibri"/>
                <a:cs typeface="Calibri"/>
              </a:rPr>
              <a:t> 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mujeres. </a:t>
            </a:r>
            <a:r>
              <a:rPr sz="2000" spc="-15" dirty="0">
                <a:latin typeface="Calibri"/>
                <a:cs typeface="Calibri"/>
              </a:rPr>
              <a:t>Esta </a:t>
            </a:r>
            <a:r>
              <a:rPr sz="2000" spc="-10" dirty="0">
                <a:latin typeface="Calibri"/>
                <a:cs typeface="Calibri"/>
              </a:rPr>
              <a:t>categoría quizá resulte </a:t>
            </a:r>
            <a:r>
              <a:rPr sz="2000" spc="-5" dirty="0">
                <a:latin typeface="Calibri"/>
                <a:cs typeface="Calibri"/>
              </a:rPr>
              <a:t>inapropiada 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culturas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donde</a:t>
            </a:r>
            <a:r>
              <a:rPr sz="2000" dirty="0">
                <a:latin typeface="Calibri"/>
                <a:cs typeface="Calibri"/>
              </a:rPr>
              <a:t> las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compras</a:t>
            </a:r>
            <a:r>
              <a:rPr sz="2000" spc="-5" dirty="0">
                <a:latin typeface="Calibri"/>
                <a:cs typeface="Calibri"/>
              </a:rPr>
              <a:t> diarias</a:t>
            </a:r>
            <a:r>
              <a:rPr sz="2000" dirty="0">
                <a:latin typeface="Calibri"/>
                <a:cs typeface="Calibri"/>
              </a:rPr>
              <a:t> las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realiza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empleada doméstica. </a:t>
            </a:r>
            <a:r>
              <a:rPr sz="2000" dirty="0">
                <a:latin typeface="Calibri"/>
                <a:cs typeface="Calibri"/>
              </a:rPr>
              <a:t>Además, </a:t>
            </a:r>
            <a:r>
              <a:rPr sz="2000" spc="-5" dirty="0">
                <a:latin typeface="Calibri"/>
                <a:cs typeface="Calibri"/>
              </a:rPr>
              <a:t>la </a:t>
            </a:r>
            <a:r>
              <a:rPr sz="2000" spc="-10" dirty="0">
                <a:latin typeface="Calibri"/>
                <a:cs typeface="Calibri"/>
              </a:rPr>
              <a:t>categoría </a:t>
            </a:r>
            <a:r>
              <a:rPr sz="2000" dirty="0">
                <a:latin typeface="Calibri"/>
                <a:cs typeface="Calibri"/>
              </a:rPr>
              <a:t>“hogar”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varía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diferentes</a:t>
            </a:r>
            <a:r>
              <a:rPr sz="2000" spc="-5" dirty="0">
                <a:latin typeface="Calibri"/>
                <a:cs typeface="Calibri"/>
              </a:rPr>
              <a:t> países.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3492" y="2535935"/>
            <a:ext cx="4783836" cy="29961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Medición</a:t>
            </a:r>
            <a:r>
              <a:rPr spc="-95" dirty="0"/>
              <a:t> </a:t>
            </a:r>
            <a:r>
              <a:rPr dirty="0"/>
              <a:t>y</a:t>
            </a:r>
            <a:r>
              <a:rPr spc="-60" dirty="0"/>
              <a:t> </a:t>
            </a:r>
            <a:r>
              <a:rPr spc="-35" dirty="0"/>
              <a:t>escalamiento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733" y="1806955"/>
            <a:ext cx="5534660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libri"/>
                <a:cs typeface="Calibri"/>
              </a:rPr>
              <a:t>La equivalencia </a:t>
            </a:r>
            <a:r>
              <a:rPr sz="2200" b="1" spc="-10" dirty="0">
                <a:latin typeface="Calibri"/>
                <a:cs typeface="Calibri"/>
              </a:rPr>
              <a:t>operacional </a:t>
            </a:r>
            <a:r>
              <a:rPr sz="2200" spc="-15" dirty="0">
                <a:latin typeface="Calibri"/>
                <a:cs typeface="Calibri"/>
              </a:rPr>
              <a:t>atañe </a:t>
            </a:r>
            <a:r>
              <a:rPr sz="2200" spc="-5" dirty="0">
                <a:latin typeface="Calibri"/>
                <a:cs typeface="Calibri"/>
              </a:rPr>
              <a:t>a la </a:t>
            </a:r>
            <a:r>
              <a:rPr sz="2200" spc="-10" dirty="0">
                <a:latin typeface="Calibri"/>
                <a:cs typeface="Calibri"/>
              </a:rPr>
              <a:t>forma en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 </a:t>
            </a:r>
            <a:r>
              <a:rPr sz="2200" dirty="0">
                <a:latin typeface="Calibri"/>
                <a:cs typeface="Calibri"/>
              </a:rPr>
              <a:t>se </a:t>
            </a:r>
            <a:r>
              <a:rPr sz="2200" spc="-10" dirty="0">
                <a:latin typeface="Calibri"/>
                <a:cs typeface="Calibri"/>
              </a:rPr>
              <a:t>operacionalizan </a:t>
            </a:r>
            <a:r>
              <a:rPr sz="2200" spc="-5" dirty="0">
                <a:latin typeface="Calibri"/>
                <a:cs typeface="Calibri"/>
              </a:rPr>
              <a:t>los </a:t>
            </a:r>
            <a:r>
              <a:rPr sz="2200" spc="-15" dirty="0">
                <a:latin typeface="Calibri"/>
                <a:cs typeface="Calibri"/>
              </a:rPr>
              <a:t>constructos </a:t>
            </a:r>
            <a:r>
              <a:rPr sz="2200" spc="-10" dirty="0">
                <a:latin typeface="Calibri"/>
                <a:cs typeface="Calibri"/>
              </a:rPr>
              <a:t>teóricos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hacer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mediciones.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Estados</a:t>
            </a:r>
            <a:r>
              <a:rPr sz="2200" spc="-5" dirty="0">
                <a:latin typeface="Calibri"/>
                <a:cs typeface="Calibri"/>
              </a:rPr>
              <a:t> Unidos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el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tiempo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libre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puede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operacionalizarse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jugar </a:t>
            </a:r>
            <a:r>
              <a:rPr sz="2200" spc="-35" dirty="0">
                <a:latin typeface="Calibri"/>
                <a:cs typeface="Calibri"/>
              </a:rPr>
              <a:t>golf,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tenis, </a:t>
            </a:r>
            <a:r>
              <a:rPr sz="2200" spc="-5" dirty="0">
                <a:latin typeface="Calibri"/>
                <a:cs typeface="Calibri"/>
              </a:rPr>
              <a:t>o cualquier </a:t>
            </a:r>
            <a:r>
              <a:rPr sz="2200" spc="-15" dirty="0">
                <a:latin typeface="Calibri"/>
                <a:cs typeface="Calibri"/>
              </a:rPr>
              <a:t>otro</a:t>
            </a:r>
            <a:r>
              <a:rPr sz="2200" spc="-10" dirty="0">
                <a:latin typeface="Calibri"/>
                <a:cs typeface="Calibri"/>
              </a:rPr>
              <a:t> deporte, </a:t>
            </a:r>
            <a:r>
              <a:rPr sz="2200" spc="-5" dirty="0">
                <a:latin typeface="Calibri"/>
                <a:cs typeface="Calibri"/>
              </a:rPr>
              <a:t>ver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televisión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10" dirty="0">
                <a:latin typeface="Calibri"/>
                <a:cs typeface="Calibri"/>
              </a:rPr>
              <a:t>tomar </a:t>
            </a:r>
            <a:r>
              <a:rPr sz="2200" spc="-5" dirty="0">
                <a:latin typeface="Calibri"/>
                <a:cs typeface="Calibri"/>
              </a:rPr>
              <a:t>el sol. </a:t>
            </a:r>
            <a:r>
              <a:rPr sz="2200" spc="-15" dirty="0">
                <a:latin typeface="Calibri"/>
                <a:cs typeface="Calibri"/>
              </a:rPr>
              <a:t>Esta </a:t>
            </a:r>
            <a:r>
              <a:rPr sz="2200" spc="-10" dirty="0">
                <a:latin typeface="Calibri"/>
                <a:cs typeface="Calibri"/>
              </a:rPr>
              <a:t>operacionalización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tal </a:t>
            </a:r>
            <a:r>
              <a:rPr sz="2200" spc="-20" dirty="0">
                <a:latin typeface="Calibri"/>
                <a:cs typeface="Calibri"/>
              </a:rPr>
              <a:t>vez </a:t>
            </a:r>
            <a:r>
              <a:rPr sz="2200" spc="-5" dirty="0">
                <a:latin typeface="Calibri"/>
                <a:cs typeface="Calibri"/>
              </a:rPr>
              <a:t>no sea </a:t>
            </a:r>
            <a:r>
              <a:rPr sz="2200" spc="-15" dirty="0">
                <a:latin typeface="Calibri"/>
                <a:cs typeface="Calibri"/>
              </a:rPr>
              <a:t>pertinente </a:t>
            </a:r>
            <a:r>
              <a:rPr sz="2200" spc="-5" dirty="0">
                <a:latin typeface="Calibri"/>
                <a:cs typeface="Calibri"/>
              </a:rPr>
              <a:t>en </a:t>
            </a:r>
            <a:r>
              <a:rPr sz="2200" spc="-10" dirty="0">
                <a:latin typeface="Calibri"/>
                <a:cs typeface="Calibri"/>
              </a:rPr>
              <a:t>naciones donde </a:t>
            </a: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practica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deportes</a:t>
            </a:r>
            <a:r>
              <a:rPr sz="2200" spc="-5" dirty="0">
                <a:latin typeface="Calibri"/>
                <a:cs typeface="Calibri"/>
              </a:rPr>
              <a:t> 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transmisión </a:t>
            </a:r>
            <a:r>
              <a:rPr sz="2200" spc="-5" dirty="0">
                <a:latin typeface="Calibri"/>
                <a:cs typeface="Calibri"/>
              </a:rPr>
              <a:t>de señal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televisión las 24 </a:t>
            </a:r>
            <a:r>
              <a:rPr sz="2200" spc="-10" dirty="0">
                <a:latin typeface="Calibri"/>
                <a:cs typeface="Calibri"/>
              </a:rPr>
              <a:t>horas.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Tomar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</a:t>
            </a:r>
            <a:r>
              <a:rPr sz="2200" dirty="0">
                <a:latin typeface="Calibri"/>
                <a:cs typeface="Calibri"/>
              </a:rPr>
              <a:t> sol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práctica</a:t>
            </a:r>
            <a:r>
              <a:rPr sz="2200" spc="-10" dirty="0">
                <a:latin typeface="Calibri"/>
                <a:cs typeface="Calibri"/>
              </a:rPr>
              <a:t> común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lugares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climas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cálidos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donde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3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gente</a:t>
            </a:r>
            <a:r>
              <a:rPr sz="2200" spc="3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piel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morena.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9356" y="2572511"/>
            <a:ext cx="4364736" cy="24566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Medición</a:t>
            </a:r>
            <a:r>
              <a:rPr spc="-95" dirty="0"/>
              <a:t> </a:t>
            </a:r>
            <a:r>
              <a:rPr dirty="0"/>
              <a:t>y</a:t>
            </a:r>
            <a:r>
              <a:rPr spc="-60" dirty="0"/>
              <a:t> </a:t>
            </a:r>
            <a:r>
              <a:rPr spc="-35" dirty="0"/>
              <a:t>escalamiento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733" y="1807844"/>
            <a:ext cx="55314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240" algn="l"/>
                <a:tab pos="1979930" algn="l"/>
                <a:tab pos="2992120" algn="l"/>
                <a:tab pos="3368675" algn="l"/>
                <a:tab pos="4589780" algn="l"/>
              </a:tabLst>
            </a:pPr>
            <a:r>
              <a:rPr sz="2200" b="1" spc="-5" dirty="0">
                <a:latin typeface="Calibri"/>
                <a:cs typeface="Calibri"/>
              </a:rPr>
              <a:t>La	</a:t>
            </a:r>
            <a:r>
              <a:rPr sz="2200" b="1" spc="-10" dirty="0">
                <a:latin typeface="Calibri"/>
                <a:cs typeface="Calibri"/>
              </a:rPr>
              <a:t>equivalencia	</a:t>
            </a:r>
            <a:r>
              <a:rPr sz="2200" b="1" spc="-5" dirty="0">
                <a:latin typeface="Calibri"/>
                <a:cs typeface="Calibri"/>
              </a:rPr>
              <a:t>escalar</a:t>
            </a:r>
            <a:r>
              <a:rPr sz="2200" spc="-5" dirty="0">
                <a:latin typeface="Calibri"/>
                <a:cs typeface="Calibri"/>
              </a:rPr>
              <a:t>,	es	necesario	</a:t>
            </a:r>
            <a:r>
              <a:rPr sz="2200" spc="-15" dirty="0">
                <a:latin typeface="Calibri"/>
                <a:cs typeface="Calibri"/>
              </a:rPr>
              <a:t>alcanzar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4870" y="2143505"/>
            <a:ext cx="2921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5344" algn="l"/>
                <a:tab pos="1421765" algn="l"/>
              </a:tabLst>
            </a:pPr>
            <a:r>
              <a:rPr sz="2200" spc="-5" dirty="0">
                <a:latin typeface="Calibri"/>
                <a:cs typeface="Calibri"/>
              </a:rPr>
              <a:t>tipos	de	</a:t>
            </a:r>
            <a:r>
              <a:rPr sz="2200" spc="-10" dirty="0">
                <a:latin typeface="Calibri"/>
                <a:cs typeface="Calibri"/>
              </a:rPr>
              <a:t>equivalencia.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5430" y="2478786"/>
            <a:ext cx="18599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5800" algn="l"/>
              </a:tabLst>
            </a:pPr>
            <a:r>
              <a:rPr sz="2200" spc="-10" dirty="0">
                <a:latin typeface="Calibri"/>
                <a:cs typeface="Calibri"/>
              </a:rPr>
              <a:t>do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i</a:t>
            </a:r>
            <a:r>
              <a:rPr sz="2200" spc="-10" dirty="0">
                <a:latin typeface="Calibri"/>
                <a:cs typeface="Calibri"/>
              </a:rPr>
              <a:t>ndi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iduos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4134" y="2814066"/>
            <a:ext cx="8382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mismo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leal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1084" y="2814066"/>
            <a:ext cx="6648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valor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hacia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7733" y="2143505"/>
            <a:ext cx="228409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15950" algn="l"/>
                <a:tab pos="1209040" algn="l"/>
                <a:tab pos="1385570" algn="l"/>
                <a:tab pos="1460500" algn="l"/>
                <a:tab pos="2024380" algn="l"/>
                <a:tab pos="2073275" algn="l"/>
              </a:tabLst>
            </a:pPr>
            <a:r>
              <a:rPr sz="2200" spc="-5" dirty="0">
                <a:latin typeface="Calibri"/>
                <a:cs typeface="Calibri"/>
              </a:rPr>
              <a:t>los	</a:t>
            </a:r>
            <a:r>
              <a:rPr sz="2200" spc="-10" dirty="0">
                <a:latin typeface="Calibri"/>
                <a:cs typeface="Calibri"/>
              </a:rPr>
              <a:t>otros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demostrar			</a:t>
            </a:r>
            <a:r>
              <a:rPr sz="2200" spc="-10" dirty="0">
                <a:latin typeface="Calibri"/>
                <a:cs typeface="Calibri"/>
              </a:rPr>
              <a:t>que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diferentes		</a:t>
            </a:r>
            <a:r>
              <a:rPr sz="2200" spc="-10" dirty="0">
                <a:latin typeface="Calibri"/>
                <a:cs typeface="Calibri"/>
              </a:rPr>
              <a:t>con	el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ar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le,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mo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5" dirty="0">
                <a:latin typeface="Calibri"/>
                <a:cs typeface="Calibri"/>
              </a:rPr>
              <a:t>la  </a:t>
            </a:r>
            <a:r>
              <a:rPr sz="2200" spc="-15" dirty="0">
                <a:latin typeface="Calibri"/>
                <a:cs typeface="Calibri"/>
              </a:rPr>
              <a:t>calificarán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1614" y="3484321"/>
            <a:ext cx="2389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9584" algn="l"/>
                <a:tab pos="882650" algn="l"/>
                <a:tab pos="1839595" algn="l"/>
              </a:tabLst>
            </a:pP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mo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ni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6092" y="2143505"/>
            <a:ext cx="164465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724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Supone</a:t>
            </a:r>
            <a:endParaRPr sz="2200">
              <a:latin typeface="Calibri"/>
              <a:cs typeface="Calibri"/>
            </a:endParaRPr>
          </a:p>
          <a:p>
            <a:pPr marL="361315" marR="5080" indent="13335" algn="just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países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alguna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2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marca,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spc="9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9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misma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7733" y="3820159"/>
            <a:ext cx="553339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prueba.</a:t>
            </a:r>
            <a:r>
              <a:rPr sz="2200" spc="-5" dirty="0">
                <a:latin typeface="Calibri"/>
                <a:cs typeface="Calibri"/>
              </a:rPr>
              <a:t> La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equivalencia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escalar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tiene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 </a:t>
            </a:r>
            <a:r>
              <a:rPr sz="2200" spc="-5" dirty="0">
                <a:latin typeface="Calibri"/>
                <a:cs typeface="Calibri"/>
              </a:rPr>
              <a:t> aspectos: debe </a:t>
            </a:r>
            <a:r>
              <a:rPr sz="2200" spc="-10" dirty="0">
                <a:latin typeface="Calibri"/>
                <a:cs typeface="Calibri"/>
              </a:rPr>
              <a:t>haber equivalencia </a:t>
            </a:r>
            <a:r>
              <a:rPr sz="2200" spc="-5" dirty="0">
                <a:latin typeface="Calibri"/>
                <a:cs typeface="Calibri"/>
              </a:rPr>
              <a:t>en </a:t>
            </a:r>
            <a:r>
              <a:rPr sz="2200" dirty="0">
                <a:latin typeface="Calibri"/>
                <a:cs typeface="Calibri"/>
              </a:rPr>
              <a:t>la </a:t>
            </a:r>
            <a:r>
              <a:rPr sz="2200" spc="-10" dirty="0">
                <a:latin typeface="Calibri"/>
                <a:cs typeface="Calibri"/>
              </a:rPr>
              <a:t>escala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 </a:t>
            </a:r>
            <a:r>
              <a:rPr sz="2200" spc="-15" dirty="0">
                <a:latin typeface="Calibri"/>
                <a:cs typeface="Calibri"/>
              </a:rPr>
              <a:t>procedimiento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calificación específico </a:t>
            </a:r>
            <a:r>
              <a:rPr sz="2200" dirty="0">
                <a:latin typeface="Calibri"/>
                <a:cs typeface="Calibri"/>
              </a:rPr>
              <a:t>que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utilizó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establecer</a:t>
            </a:r>
            <a:r>
              <a:rPr sz="2200" spc="-5" dirty="0">
                <a:latin typeface="Calibri"/>
                <a:cs typeface="Calibri"/>
              </a:rPr>
              <a:t> la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medida,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debe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considerarse </a:t>
            </a: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spc="-10" dirty="0">
                <a:latin typeface="Calibri"/>
                <a:cs typeface="Calibri"/>
              </a:rPr>
              <a:t>equivalencia </a:t>
            </a:r>
            <a:r>
              <a:rPr sz="2200" spc="-5" dirty="0">
                <a:latin typeface="Calibri"/>
                <a:cs typeface="Calibri"/>
              </a:rPr>
              <a:t>de la </a:t>
            </a:r>
            <a:r>
              <a:rPr sz="2200" spc="-10" dirty="0">
                <a:latin typeface="Calibri"/>
                <a:cs typeface="Calibri"/>
              </a:rPr>
              <a:t>respuesta que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 </a:t>
            </a:r>
            <a:r>
              <a:rPr sz="2200" spc="-5" dirty="0">
                <a:latin typeface="Calibri"/>
                <a:cs typeface="Calibri"/>
              </a:rPr>
              <a:t>dio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una medida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 </a:t>
            </a:r>
            <a:r>
              <a:rPr sz="2200" spc="-20" dirty="0">
                <a:latin typeface="Calibri"/>
                <a:cs typeface="Calibri"/>
              </a:rPr>
              <a:t>diferentes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países.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9356" y="2519172"/>
            <a:ext cx="4198620" cy="27995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Medición</a:t>
            </a:r>
            <a:r>
              <a:rPr spc="-95" dirty="0"/>
              <a:t> </a:t>
            </a:r>
            <a:r>
              <a:rPr dirty="0"/>
              <a:t>y</a:t>
            </a:r>
            <a:r>
              <a:rPr spc="-60" dirty="0"/>
              <a:t> </a:t>
            </a:r>
            <a:r>
              <a:rPr spc="-35" dirty="0"/>
              <a:t>escalamiento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733" y="2214752"/>
            <a:ext cx="553339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libri"/>
                <a:cs typeface="Calibri"/>
              </a:rPr>
              <a:t>La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equivalencia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lingüística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refiera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formas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idioma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hablado</a:t>
            </a:r>
            <a:r>
              <a:rPr sz="2200" spc="-5" dirty="0">
                <a:latin typeface="Calibri"/>
                <a:cs typeface="Calibri"/>
              </a:rPr>
              <a:t> 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escrito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se 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utilizan</a:t>
            </a:r>
            <a:r>
              <a:rPr sz="2200" spc="-5" dirty="0">
                <a:latin typeface="Calibri"/>
                <a:cs typeface="Calibri"/>
              </a:rPr>
              <a:t> 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escalas,</a:t>
            </a:r>
            <a:r>
              <a:rPr sz="2200" spc="-5" dirty="0">
                <a:latin typeface="Calibri"/>
                <a:cs typeface="Calibri"/>
              </a:rPr>
              <a:t> cuestionarios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encuestas.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escalas</a:t>
            </a:r>
            <a:r>
              <a:rPr sz="2200" spc="-5" dirty="0">
                <a:latin typeface="Calibri"/>
                <a:cs typeface="Calibri"/>
              </a:rPr>
              <a:t> 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otros</a:t>
            </a:r>
            <a:r>
              <a:rPr sz="2200" spc="-5" dirty="0">
                <a:latin typeface="Calibri"/>
                <a:cs typeface="Calibri"/>
              </a:rPr>
              <a:t> estímulos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verbales</a:t>
            </a:r>
            <a:r>
              <a:rPr sz="2200" spc="-5" dirty="0">
                <a:latin typeface="Calibri"/>
                <a:cs typeface="Calibri"/>
              </a:rPr>
              <a:t> deben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traducirse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manera</a:t>
            </a:r>
            <a:r>
              <a:rPr sz="2200" spc="-5" dirty="0">
                <a:latin typeface="Calibri"/>
                <a:cs typeface="Calibri"/>
              </a:rPr>
              <a:t> que</a:t>
            </a:r>
            <a:r>
              <a:rPr sz="2200" dirty="0">
                <a:latin typeface="Calibri"/>
                <a:cs typeface="Calibri"/>
              </a:rPr>
              <a:t> su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significado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sea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equivalente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 su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comprensión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resulte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sencilla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encuestados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diferentes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culturas.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9356" y="2357627"/>
            <a:ext cx="4021836" cy="21427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521" y="741426"/>
            <a:ext cx="4600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Calibri"/>
                <a:cs typeface="Calibri"/>
              </a:rPr>
              <a:t>Traducción</a:t>
            </a:r>
            <a:r>
              <a:rPr spc="-5" dirty="0">
                <a:latin typeface="Calibri"/>
                <a:cs typeface="Calibri"/>
              </a:rPr>
              <a:t> del </a:t>
            </a:r>
            <a:r>
              <a:rPr spc="-10" dirty="0">
                <a:latin typeface="Calibri"/>
                <a:cs typeface="Calibri"/>
              </a:rPr>
              <a:t>Cuestionario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733" y="2214752"/>
            <a:ext cx="5536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54050" algn="l"/>
                <a:tab pos="2068830" algn="l"/>
                <a:tab pos="3067050" algn="l"/>
                <a:tab pos="4479925" algn="l"/>
                <a:tab pos="5266055" algn="l"/>
              </a:tabLst>
            </a:pPr>
            <a:r>
              <a:rPr sz="2200" spc="-10" dirty="0">
                <a:latin typeface="Calibri"/>
                <a:cs typeface="Calibri"/>
              </a:rPr>
              <a:t>La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egu</a:t>
            </a:r>
            <a:r>
              <a:rPr sz="2200" spc="-35" dirty="0">
                <a:latin typeface="Calibri"/>
                <a:cs typeface="Calibri"/>
              </a:rPr>
              <a:t>nt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debe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aduci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pa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su  </a:t>
            </a:r>
            <a:r>
              <a:rPr sz="2200" spc="-10" dirty="0">
                <a:latin typeface="Calibri"/>
                <a:cs typeface="Calibri"/>
              </a:rPr>
              <a:t>aplicación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diferentes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culturas.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común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1070" y="2885312"/>
            <a:ext cx="1229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aduc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ión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010" y="2885312"/>
            <a:ext cx="2553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8390" algn="l"/>
                <a:tab pos="1594485" algn="l"/>
                <a:tab pos="2248535" algn="l"/>
              </a:tabLst>
            </a:pPr>
            <a:r>
              <a:rPr sz="2200" spc="-10" dirty="0">
                <a:latin typeface="Calibri"/>
                <a:cs typeface="Calibri"/>
              </a:rPr>
              <a:t>di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qu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un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733" y="2885312"/>
            <a:ext cx="22561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36905" algn="l"/>
                <a:tab pos="1144905" algn="l"/>
                <a:tab pos="1343025" algn="l"/>
              </a:tabLst>
            </a:pPr>
            <a:r>
              <a:rPr sz="2200" spc="-10" dirty="0">
                <a:latin typeface="Calibri"/>
                <a:cs typeface="Calibri"/>
              </a:rPr>
              <a:t>uso	</a:t>
            </a:r>
            <a:r>
              <a:rPr sz="2200" spc="-5" dirty="0">
                <a:latin typeface="Calibri"/>
                <a:cs typeface="Calibri"/>
              </a:rPr>
              <a:t>de	la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aduc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10" dirty="0">
                <a:latin typeface="Calibri"/>
                <a:cs typeface="Calibri"/>
              </a:rPr>
              <a:t>bilin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üe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5951" y="3220592"/>
            <a:ext cx="30359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8080" algn="l"/>
                <a:tab pos="1617345" algn="l"/>
              </a:tabLst>
            </a:pPr>
            <a:r>
              <a:rPr sz="2200" spc="-10" dirty="0">
                <a:latin typeface="Calibri"/>
                <a:cs typeface="Calibri"/>
              </a:rPr>
              <a:t>traduce	</a:t>
            </a:r>
            <a:r>
              <a:rPr sz="2200" spc="-5" dirty="0">
                <a:latin typeface="Calibri"/>
                <a:cs typeface="Calibri"/>
              </a:rPr>
              <a:t>el	cuestionario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7733" y="3555568"/>
            <a:ext cx="5534025" cy="1702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directamente </a:t>
            </a:r>
            <a:r>
              <a:rPr sz="2200" spc="-5" dirty="0">
                <a:latin typeface="Calibri"/>
                <a:cs typeface="Calibri"/>
              </a:rPr>
              <a:t>del idioma </a:t>
            </a:r>
            <a:r>
              <a:rPr sz="2200" spc="-10" dirty="0">
                <a:latin typeface="Calibri"/>
                <a:cs typeface="Calibri"/>
              </a:rPr>
              <a:t>original </a:t>
            </a:r>
            <a:r>
              <a:rPr sz="2200" spc="-5" dirty="0">
                <a:latin typeface="Calibri"/>
                <a:cs typeface="Calibri"/>
              </a:rPr>
              <a:t>al </a:t>
            </a:r>
            <a:r>
              <a:rPr sz="2200" spc="-10" dirty="0">
                <a:latin typeface="Calibri"/>
                <a:cs typeface="Calibri"/>
              </a:rPr>
              <a:t>idioma del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encuestado.</a:t>
            </a:r>
            <a:r>
              <a:rPr sz="2200" spc="-5" dirty="0">
                <a:latin typeface="Calibri"/>
                <a:cs typeface="Calibri"/>
              </a:rPr>
              <a:t> Sin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embargo,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traductor</a:t>
            </a:r>
            <a:r>
              <a:rPr sz="2200" spc="-10" dirty="0">
                <a:latin typeface="Calibri"/>
                <a:cs typeface="Calibri"/>
              </a:rPr>
              <a:t> no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domina </a:t>
            </a:r>
            <a:r>
              <a:rPr sz="2200" spc="-5" dirty="0">
                <a:latin typeface="Calibri"/>
                <a:cs typeface="Calibri"/>
              </a:rPr>
              <a:t>ambos idiomas y no </a:t>
            </a:r>
            <a:r>
              <a:rPr sz="2200" spc="-15" dirty="0">
                <a:latin typeface="Calibri"/>
                <a:cs typeface="Calibri"/>
              </a:rPr>
              <a:t>está </a:t>
            </a:r>
            <a:r>
              <a:rPr sz="2200" spc="-10" dirty="0">
                <a:latin typeface="Calibri"/>
                <a:cs typeface="Calibri"/>
              </a:rPr>
              <a:t>familiarizado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ambas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culturas,</a:t>
            </a:r>
            <a:r>
              <a:rPr sz="2200" spc="-5" dirty="0">
                <a:latin typeface="Calibri"/>
                <a:cs typeface="Calibri"/>
              </a:rPr>
              <a:t> la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traducción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directa</a:t>
            </a:r>
            <a:r>
              <a:rPr sz="2200" spc="-10" dirty="0">
                <a:latin typeface="Calibri"/>
                <a:cs typeface="Calibri"/>
              </a:rPr>
              <a:t> 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ciertas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palabras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frases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puede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errónea.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9356" y="2731007"/>
            <a:ext cx="4175759" cy="2087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521" y="741426"/>
            <a:ext cx="4600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Calibri"/>
                <a:cs typeface="Calibri"/>
              </a:rPr>
              <a:t>Traducción</a:t>
            </a:r>
            <a:r>
              <a:rPr spc="-5" dirty="0">
                <a:latin typeface="Calibri"/>
                <a:cs typeface="Calibri"/>
              </a:rPr>
              <a:t> del </a:t>
            </a:r>
            <a:r>
              <a:rPr spc="-10" dirty="0">
                <a:latin typeface="Calibri"/>
                <a:cs typeface="Calibri"/>
              </a:rPr>
              <a:t>Cuestionario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733" y="2084069"/>
            <a:ext cx="5534025" cy="3713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41045" algn="l"/>
                <a:tab pos="1617345" algn="l"/>
                <a:tab pos="2355215" algn="l"/>
                <a:tab pos="3403600" algn="l"/>
                <a:tab pos="3883660" algn="l"/>
                <a:tab pos="4540885" algn="l"/>
              </a:tabLst>
            </a:pPr>
            <a:r>
              <a:rPr sz="2200" spc="-5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vi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er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	s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ha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su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erido  </a:t>
            </a:r>
            <a:r>
              <a:rPr sz="2200" spc="-10" dirty="0">
                <a:latin typeface="Calibri"/>
                <a:cs typeface="Calibri"/>
              </a:rPr>
              <a:t>procedimientos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como: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603885" algn="l"/>
                <a:tab pos="1042669" algn="l"/>
                <a:tab pos="1402715" algn="l"/>
                <a:tab pos="1643380" algn="l"/>
                <a:tab pos="1771650" algn="l"/>
                <a:tab pos="2000250" algn="l"/>
                <a:tab pos="2236470" algn="l"/>
                <a:tab pos="2444750" algn="l"/>
                <a:tab pos="2827655" algn="l"/>
                <a:tab pos="2885440" algn="l"/>
                <a:tab pos="3431540" algn="l"/>
                <a:tab pos="3679825" algn="l"/>
                <a:tab pos="3917315" algn="l"/>
                <a:tab pos="4513580" algn="l"/>
                <a:tab pos="4548505" algn="l"/>
                <a:tab pos="4982845" algn="l"/>
                <a:tab pos="5168900" algn="l"/>
                <a:tab pos="5321300" algn="l"/>
              </a:tabLst>
            </a:pPr>
            <a:r>
              <a:rPr sz="2200" b="1" spc="-110" dirty="0">
                <a:latin typeface="Calibri"/>
                <a:cs typeface="Calibri"/>
              </a:rPr>
              <a:t>T</a:t>
            </a:r>
            <a:r>
              <a:rPr sz="2200" b="1" spc="-55" dirty="0">
                <a:latin typeface="Calibri"/>
                <a:cs typeface="Calibri"/>
              </a:rPr>
              <a:t>r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spc="-20" dirty="0">
                <a:latin typeface="Calibri"/>
                <a:cs typeface="Calibri"/>
              </a:rPr>
              <a:t>d</a:t>
            </a:r>
            <a:r>
              <a:rPr sz="2200" b="1" spc="-5" dirty="0">
                <a:latin typeface="Calibri"/>
                <a:cs typeface="Calibri"/>
              </a:rPr>
              <a:t>ucción</a:t>
            </a:r>
            <a:r>
              <a:rPr sz="2200" b="1" dirty="0">
                <a:latin typeface="Calibri"/>
                <a:cs typeface="Calibri"/>
              </a:rPr>
              <a:t>	i</a:t>
            </a:r>
            <a:r>
              <a:rPr sz="2200" b="1" spc="-45" dirty="0">
                <a:latin typeface="Calibri"/>
                <a:cs typeface="Calibri"/>
              </a:rPr>
              <a:t>n</a:t>
            </a:r>
            <a:r>
              <a:rPr sz="2200" b="1" spc="-30" dirty="0">
                <a:latin typeface="Calibri"/>
                <a:cs typeface="Calibri"/>
              </a:rPr>
              <a:t>v</a:t>
            </a:r>
            <a:r>
              <a:rPr sz="2200" b="1" spc="-10" dirty="0">
                <a:latin typeface="Calibri"/>
                <a:cs typeface="Calibri"/>
              </a:rPr>
              <a:t>e</a:t>
            </a:r>
            <a:r>
              <a:rPr sz="2200" b="1" spc="-35" dirty="0">
                <a:latin typeface="Calibri"/>
                <a:cs typeface="Calibri"/>
              </a:rPr>
              <a:t>r</a:t>
            </a:r>
            <a:r>
              <a:rPr sz="2200" b="1" dirty="0">
                <a:latin typeface="Calibri"/>
                <a:cs typeface="Calibri"/>
              </a:rPr>
              <a:t>s</a:t>
            </a:r>
            <a:r>
              <a:rPr sz="2200" b="1" spc="5" dirty="0">
                <a:latin typeface="Calibri"/>
                <a:cs typeface="Calibri"/>
              </a:rPr>
              <a:t>a</a:t>
            </a:r>
            <a:r>
              <a:rPr sz="2200" b="1" spc="-5" dirty="0">
                <a:latin typeface="Calibri"/>
                <a:cs typeface="Calibri"/>
              </a:rPr>
              <a:t>: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dirty="0">
                <a:latin typeface="Calibri"/>
                <a:cs typeface="Calibri"/>
              </a:rPr>
              <a:t>	p</a:t>
            </a:r>
            <a:r>
              <a:rPr sz="2200" spc="-10" dirty="0">
                <a:latin typeface="Calibri"/>
                <a:cs typeface="Calibri"/>
              </a:rPr>
              <a:t>ue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d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fini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45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om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la 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éc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pa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aducir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5" dirty="0">
                <a:latin typeface="Calibri"/>
                <a:cs typeface="Calibri"/>
              </a:rPr>
              <a:t>los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cu</a:t>
            </a:r>
            <a:r>
              <a:rPr sz="2200" spc="-15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tionarios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  idioma</a:t>
            </a:r>
            <a:r>
              <a:rPr sz="2200" spc="2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origen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traductor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cuya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lengua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materna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-10" dirty="0">
                <a:latin typeface="Calibri"/>
                <a:cs typeface="Calibri"/>
              </a:rPr>
              <a:t> que</a:t>
            </a:r>
            <a:r>
              <a:rPr sz="2200" dirty="0">
                <a:latin typeface="Calibri"/>
                <a:cs typeface="Calibri"/>
              </a:rPr>
              <a:t> 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traduce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cuestionario.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Traducción</a:t>
            </a:r>
            <a:r>
              <a:rPr sz="2200" b="1" spc="39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paralela:</a:t>
            </a:r>
            <a:r>
              <a:rPr sz="2200" b="1" spc="3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método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traducción</a:t>
            </a:r>
            <a:r>
              <a:rPr sz="2200" spc="3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6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é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adu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q</a:t>
            </a:r>
            <a:r>
              <a:rPr sz="2200" spc="-5" dirty="0">
                <a:latin typeface="Calibri"/>
                <a:cs typeface="Calibri"/>
              </a:rPr>
              <a:t>ue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dominan  cada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menos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idiomas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analiza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versiones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ern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tionario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hace  </a:t>
            </a:r>
            <a:r>
              <a:rPr sz="2200" spc="-5" dirty="0">
                <a:latin typeface="Calibri"/>
                <a:cs typeface="Calibri"/>
              </a:rPr>
              <a:t>modificaciones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hasta alcanzar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consenso.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086355"/>
            <a:ext cx="3628644" cy="3628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308" y="342645"/>
            <a:ext cx="648843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013585" marR="5080" indent="-2001520">
              <a:lnSpc>
                <a:spcPts val="3460"/>
              </a:lnSpc>
              <a:spcBef>
                <a:spcPts val="535"/>
              </a:spcBef>
            </a:pPr>
            <a:r>
              <a:rPr spc="-5" dirty="0"/>
              <a:t>La</a:t>
            </a:r>
            <a:r>
              <a:rPr spc="-75" dirty="0"/>
              <a:t> </a:t>
            </a:r>
            <a:r>
              <a:rPr spc="-35" dirty="0"/>
              <a:t>investigación</a:t>
            </a:r>
            <a:r>
              <a:rPr spc="-90" dirty="0"/>
              <a:t> </a:t>
            </a:r>
            <a:r>
              <a:rPr spc="-25" dirty="0"/>
              <a:t>tradicional</a:t>
            </a:r>
            <a:r>
              <a:rPr spc="-70" dirty="0"/>
              <a:t> </a:t>
            </a:r>
            <a:r>
              <a:rPr spc="-15" dirty="0"/>
              <a:t>en</a:t>
            </a:r>
            <a:r>
              <a:rPr spc="-55" dirty="0"/>
              <a:t> </a:t>
            </a:r>
            <a:r>
              <a:rPr spc="-35" dirty="0"/>
              <a:t>mercados </a:t>
            </a:r>
            <a:r>
              <a:rPr spc="-710" dirty="0"/>
              <a:t> </a:t>
            </a:r>
            <a:r>
              <a:rPr spc="-25" dirty="0"/>
              <a:t>internacionales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8562" y="2309240"/>
            <a:ext cx="480568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desarrollo</a:t>
            </a:r>
            <a:r>
              <a:rPr sz="2400" spc="-5" dirty="0">
                <a:latin typeface="Calibri"/>
                <a:cs typeface="Calibri"/>
              </a:rPr>
              <a:t> 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encuestas</a:t>
            </a:r>
            <a:r>
              <a:rPr sz="2400" spc="-5" dirty="0">
                <a:latin typeface="Calibri"/>
                <a:cs typeface="Calibri"/>
              </a:rPr>
              <a:t> globales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trae </a:t>
            </a:r>
            <a:r>
              <a:rPr sz="2400" spc="-5" dirty="0">
                <a:latin typeface="Calibri"/>
                <a:cs typeface="Calibri"/>
              </a:rPr>
              <a:t>ciertas dificultades </a:t>
            </a:r>
            <a:r>
              <a:rPr sz="2400" spc="-15" dirty="0">
                <a:latin typeface="Calibri"/>
                <a:cs typeface="Calibri"/>
              </a:rPr>
              <a:t>sobre </a:t>
            </a:r>
            <a:r>
              <a:rPr sz="2400" spc="-10" dirty="0">
                <a:latin typeface="Calibri"/>
                <a:cs typeface="Calibri"/>
              </a:rPr>
              <a:t>todo </a:t>
            </a:r>
            <a:r>
              <a:rPr sz="2400" dirty="0">
                <a:latin typeface="Calibri"/>
                <a:cs typeface="Calibri"/>
              </a:rPr>
              <a:t>al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intentar</a:t>
            </a:r>
            <a:r>
              <a:rPr sz="2400" spc="-10" dirty="0">
                <a:latin typeface="Calibri"/>
                <a:cs typeface="Calibri"/>
              </a:rPr>
              <a:t> compararlas</a:t>
            </a:r>
            <a:r>
              <a:rPr sz="2400" spc="-5" dirty="0">
                <a:latin typeface="Calibri"/>
                <a:cs typeface="Calibri"/>
              </a:rPr>
              <a:t> pues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existen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diferencias</a:t>
            </a:r>
            <a:r>
              <a:rPr sz="2400" spc="-5" dirty="0">
                <a:latin typeface="Calibri"/>
                <a:cs typeface="Calibri"/>
              </a:rPr>
              <a:t> 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hacen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complicada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evaluación. Los ingresos </a:t>
            </a:r>
            <a:r>
              <a:rPr sz="2400" spc="-10" dirty="0">
                <a:latin typeface="Calibri"/>
                <a:cs typeface="Calibri"/>
              </a:rPr>
              <a:t>económicos,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5" dirty="0">
                <a:latin typeface="Calibri"/>
                <a:cs typeface="Calibri"/>
              </a:rPr>
              <a:t>capacidad adquisitiva, </a:t>
            </a:r>
            <a:r>
              <a:rPr sz="2400" dirty="0">
                <a:latin typeface="Calibri"/>
                <a:cs typeface="Calibri"/>
              </a:rPr>
              <a:t>los </a:t>
            </a:r>
            <a:r>
              <a:rPr sz="2400" spc="-10" dirty="0">
                <a:latin typeface="Calibri"/>
                <a:cs typeface="Calibri"/>
              </a:rPr>
              <a:t>hábitos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cultura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ciertas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barreras.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7064" y="2042160"/>
            <a:ext cx="4794503" cy="3183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334" y="645413"/>
            <a:ext cx="3803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Métodos</a:t>
            </a:r>
            <a:r>
              <a:rPr spc="-90" dirty="0"/>
              <a:t> </a:t>
            </a:r>
            <a:r>
              <a:rPr spc="-15" dirty="0"/>
              <a:t>por</a:t>
            </a:r>
            <a:r>
              <a:rPr spc="-75" dirty="0"/>
              <a:t> </a:t>
            </a:r>
            <a:r>
              <a:rPr spc="-35" dirty="0"/>
              <a:t>encuestas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706625"/>
            <a:ext cx="1169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cue</a:t>
            </a:r>
            <a:r>
              <a:rPr sz="2200" b="1" spc="-20" dirty="0">
                <a:latin typeface="Calibri"/>
                <a:cs typeface="Calibri"/>
              </a:rPr>
              <a:t>s</a:t>
            </a:r>
            <a:r>
              <a:rPr sz="2200" b="1" spc="-35" dirty="0">
                <a:latin typeface="Calibri"/>
                <a:cs typeface="Calibri"/>
              </a:rPr>
              <a:t>t</a:t>
            </a:r>
            <a:r>
              <a:rPr sz="2200" b="1" spc="-5" dirty="0"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5857" y="1706625"/>
            <a:ext cx="1285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5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el</a:t>
            </a:r>
            <a:r>
              <a:rPr sz="2200" b="1" spc="-20" dirty="0">
                <a:latin typeface="Calibri"/>
                <a:cs typeface="Calibri"/>
              </a:rPr>
              <a:t>e</a:t>
            </a:r>
            <a:r>
              <a:rPr sz="2200" b="1" spc="-30" dirty="0">
                <a:latin typeface="Calibri"/>
                <a:cs typeface="Calibri"/>
              </a:rPr>
              <a:t>f</a:t>
            </a:r>
            <a:r>
              <a:rPr sz="2200" b="1" spc="-5" dirty="0">
                <a:latin typeface="Calibri"/>
                <a:cs typeface="Calibri"/>
              </a:rPr>
              <a:t>ó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-5" dirty="0">
                <a:latin typeface="Calibri"/>
                <a:cs typeface="Calibri"/>
              </a:rPr>
              <a:t>icas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873" y="2041601"/>
            <a:ext cx="255270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libri"/>
                <a:cs typeface="Calibri"/>
              </a:rPr>
              <a:t>computadora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43255" algn="l"/>
                <a:tab pos="2044064" algn="l"/>
              </a:tabLst>
            </a:pPr>
            <a:r>
              <a:rPr sz="2200" spc="-5" dirty="0">
                <a:latin typeface="Calibri"/>
                <a:cs typeface="Calibri"/>
              </a:rPr>
              <a:t>La	en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st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17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1945" y="1706625"/>
            <a:ext cx="223583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5"/>
              </a:spcBef>
              <a:tabLst>
                <a:tab pos="535305" algn="l"/>
                <a:tab pos="1821814" algn="l"/>
              </a:tabLst>
            </a:pPr>
            <a:r>
              <a:rPr sz="2200" b="1" spc="-5" dirty="0">
                <a:latin typeface="Calibri"/>
                <a:cs typeface="Calibri"/>
              </a:rPr>
              <a:t>y	asi</a:t>
            </a:r>
            <a:r>
              <a:rPr sz="2200" b="1" spc="-35" dirty="0">
                <a:latin typeface="Calibri"/>
                <a:cs typeface="Calibri"/>
              </a:rPr>
              <a:t>s</a:t>
            </a:r>
            <a:r>
              <a:rPr sz="2200" b="1" spc="-5" dirty="0">
                <a:latin typeface="Calibri"/>
                <a:cs typeface="Calibri"/>
              </a:rPr>
              <a:t>ti</a:t>
            </a:r>
            <a:r>
              <a:rPr sz="2200" b="1" spc="-15" dirty="0">
                <a:latin typeface="Calibri"/>
                <a:cs typeface="Calibri"/>
              </a:rPr>
              <a:t>d</a:t>
            </a:r>
            <a:r>
              <a:rPr sz="2200" b="1" spc="-5" dirty="0">
                <a:latin typeface="Calibri"/>
                <a:cs typeface="Calibri"/>
              </a:rPr>
              <a:t>as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5" dirty="0">
                <a:latin typeface="Calibri"/>
                <a:cs typeface="Calibri"/>
              </a:rPr>
              <a:t>por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(Computer-assisted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3873" y="2712847"/>
            <a:ext cx="29940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23670" algn="l"/>
                <a:tab pos="1649095" algn="l"/>
              </a:tabLst>
            </a:pPr>
            <a:r>
              <a:rPr sz="2200" spc="-25" dirty="0">
                <a:latin typeface="Calibri"/>
                <a:cs typeface="Calibri"/>
              </a:rPr>
              <a:t>Telephone	</a:t>
            </a:r>
            <a:r>
              <a:rPr sz="2200" spc="-10" dirty="0">
                <a:latin typeface="Calibri"/>
                <a:cs typeface="Calibri"/>
              </a:rPr>
              <a:t>Interviewing)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50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ación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cua</a:t>
            </a:r>
            <a:r>
              <a:rPr sz="2200" spc="-3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2069" y="2712847"/>
            <a:ext cx="20046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95"/>
              </a:spcBef>
              <a:tabLst>
                <a:tab pos="497205" algn="l"/>
                <a:tab pos="614680" algn="l"/>
                <a:tab pos="1021715" algn="l"/>
                <a:tab pos="1705610" algn="l"/>
              </a:tabLst>
            </a:pP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tipo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  qu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nsi</a:t>
            </a:r>
            <a:r>
              <a:rPr sz="2200" spc="-25" dirty="0">
                <a:latin typeface="Calibri"/>
                <a:cs typeface="Calibri"/>
              </a:rPr>
              <a:t>st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3873" y="3383407"/>
            <a:ext cx="514477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realizar </a:t>
            </a:r>
            <a:r>
              <a:rPr sz="2200" spc="-15" dirty="0">
                <a:latin typeface="Calibri"/>
                <a:cs typeface="Calibri"/>
              </a:rPr>
              <a:t>entrevistas telefónicas </a:t>
            </a:r>
            <a:r>
              <a:rPr sz="2200" spc="-10" dirty="0">
                <a:latin typeface="Calibri"/>
                <a:cs typeface="Calibri"/>
              </a:rPr>
              <a:t>utilizando una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computadora </a:t>
            </a:r>
            <a:r>
              <a:rPr sz="2200" spc="-5" dirty="0">
                <a:latin typeface="Calibri"/>
                <a:cs typeface="Calibri"/>
              </a:rPr>
              <a:t>en un </a:t>
            </a:r>
            <a:r>
              <a:rPr sz="2200" spc="-15" dirty="0">
                <a:latin typeface="Calibri"/>
                <a:cs typeface="Calibri"/>
              </a:rPr>
              <a:t>programa </a:t>
            </a:r>
            <a:r>
              <a:rPr sz="2200" spc="-10" dirty="0">
                <a:latin typeface="Calibri"/>
                <a:cs typeface="Calibri"/>
              </a:rPr>
              <a:t>especialmente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creado </a:t>
            </a:r>
            <a:r>
              <a:rPr sz="2200" spc="-15" dirty="0">
                <a:latin typeface="Calibri"/>
                <a:cs typeface="Calibri"/>
              </a:rPr>
              <a:t>para </a:t>
            </a:r>
            <a:r>
              <a:rPr sz="2200" spc="-5" dirty="0">
                <a:latin typeface="Calibri"/>
                <a:cs typeface="Calibri"/>
              </a:rPr>
              <a:t>el estudio. </a:t>
            </a:r>
            <a:r>
              <a:rPr sz="2200" spc="-15" dirty="0">
                <a:latin typeface="Calibri"/>
                <a:cs typeface="Calibri"/>
              </a:rPr>
              <a:t>Esta </a:t>
            </a:r>
            <a:r>
              <a:rPr sz="2200" spc="-5" dirty="0">
                <a:latin typeface="Calibri"/>
                <a:cs typeface="Calibri"/>
              </a:rPr>
              <a:t>hace posible </a:t>
            </a:r>
            <a:r>
              <a:rPr sz="2200" spc="-10" dirty="0">
                <a:latin typeface="Calibri"/>
                <a:cs typeface="Calibri"/>
              </a:rPr>
              <a:t>que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los </a:t>
            </a:r>
            <a:r>
              <a:rPr sz="2200" spc="-15" dirty="0">
                <a:latin typeface="Calibri"/>
                <a:cs typeface="Calibri"/>
              </a:rPr>
              <a:t>investigadores tengan </a:t>
            </a:r>
            <a:r>
              <a:rPr sz="2200" spc="-10" dirty="0">
                <a:latin typeface="Calibri"/>
                <a:cs typeface="Calibri"/>
              </a:rPr>
              <a:t>una </a:t>
            </a:r>
            <a:r>
              <a:rPr sz="2200" spc="-15" dirty="0">
                <a:latin typeface="Calibri"/>
                <a:cs typeface="Calibri"/>
              </a:rPr>
              <a:t>gran </a:t>
            </a:r>
            <a:r>
              <a:rPr sz="2200" spc="-10" dirty="0">
                <a:latin typeface="Calibri"/>
                <a:cs typeface="Calibri"/>
              </a:rPr>
              <a:t>cantidad </a:t>
            </a:r>
            <a:r>
              <a:rPr sz="2200" spc="-5" dirty="0">
                <a:latin typeface="Calibri"/>
                <a:cs typeface="Calibri"/>
              </a:rPr>
              <a:t> de </a:t>
            </a:r>
            <a:r>
              <a:rPr sz="2200" spc="-10" dirty="0">
                <a:latin typeface="Calibri"/>
                <a:cs typeface="Calibri"/>
              </a:rPr>
              <a:t>información que </a:t>
            </a:r>
            <a:r>
              <a:rPr sz="2200" spc="-5" dirty="0">
                <a:latin typeface="Calibri"/>
                <a:cs typeface="Calibri"/>
              </a:rPr>
              <a:t>queda </a:t>
            </a:r>
            <a:r>
              <a:rPr sz="2200" spc="-10" dirty="0">
                <a:latin typeface="Calibri"/>
                <a:cs typeface="Calibri"/>
              </a:rPr>
              <a:t>resguardada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análisis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temprano</a:t>
            </a:r>
            <a:r>
              <a:rPr sz="2200" spc="-10" dirty="0">
                <a:latin typeface="Calibri"/>
                <a:cs typeface="Calibri"/>
              </a:rPr>
              <a:t> gracias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automatización.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996" y="2214372"/>
            <a:ext cx="4600956" cy="31059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334" y="645413"/>
            <a:ext cx="3803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Métodos</a:t>
            </a:r>
            <a:r>
              <a:rPr spc="-90" dirty="0"/>
              <a:t> </a:t>
            </a:r>
            <a:r>
              <a:rPr spc="-15" dirty="0"/>
              <a:t>por</a:t>
            </a:r>
            <a:r>
              <a:rPr spc="-75" dirty="0"/>
              <a:t> </a:t>
            </a:r>
            <a:r>
              <a:rPr spc="-35" dirty="0"/>
              <a:t>encuestas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2395219"/>
            <a:ext cx="494347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Encuestas</a:t>
            </a:r>
            <a:r>
              <a:rPr sz="2200" b="1" spc="-5" dirty="0">
                <a:latin typeface="Calibri"/>
                <a:cs typeface="Calibri"/>
              </a:rPr>
              <a:t> en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centros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comerciales</a:t>
            </a:r>
            <a:r>
              <a:rPr sz="2200" b="1" spc="-5" dirty="0">
                <a:latin typeface="Calibri"/>
                <a:cs typeface="Calibri"/>
              </a:rPr>
              <a:t> y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asistidas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por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computadora</a:t>
            </a: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tabLst>
                <a:tab pos="1929764" algn="l"/>
                <a:tab pos="3467735" algn="l"/>
              </a:tabLst>
            </a:pPr>
            <a:r>
              <a:rPr sz="2200" spc="-10" dirty="0">
                <a:latin typeface="Calibri"/>
                <a:cs typeface="Calibri"/>
              </a:rPr>
              <a:t>Muchas </a:t>
            </a:r>
            <a:r>
              <a:rPr sz="2200" spc="-15" dirty="0">
                <a:latin typeface="Calibri"/>
                <a:cs typeface="Calibri"/>
              </a:rPr>
              <a:t>organizaciones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investigación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ad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tienen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ala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iones  </a:t>
            </a:r>
            <a:r>
              <a:rPr sz="2200" spc="-10" dirty="0">
                <a:latin typeface="Calibri"/>
                <a:cs typeface="Calibri"/>
              </a:rPr>
              <a:t>permanentes</a:t>
            </a:r>
            <a:r>
              <a:rPr sz="2200" spc="-5" dirty="0">
                <a:latin typeface="Calibri"/>
                <a:cs typeface="Calibri"/>
              </a:rPr>
              <a:t> 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centros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comerciales,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están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equipadas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</a:t>
            </a:r>
            <a:r>
              <a:rPr sz="2200" spc="-10" dirty="0">
                <a:latin typeface="Calibri"/>
                <a:cs typeface="Calibri"/>
              </a:rPr>
              <a:t> cuartos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encuestas, </a:t>
            </a:r>
            <a:r>
              <a:rPr sz="2200" spc="-5" dirty="0">
                <a:latin typeface="Calibri"/>
                <a:cs typeface="Calibri"/>
              </a:rPr>
              <a:t>cocinas, </a:t>
            </a:r>
            <a:r>
              <a:rPr sz="2200" spc="-10" dirty="0">
                <a:latin typeface="Calibri"/>
                <a:cs typeface="Calibri"/>
              </a:rPr>
              <a:t>áreas </a:t>
            </a:r>
            <a:r>
              <a:rPr sz="2200" spc="-5" dirty="0">
                <a:latin typeface="Calibri"/>
                <a:cs typeface="Calibri"/>
              </a:rPr>
              <a:t>de observación y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otros</a:t>
            </a:r>
            <a:r>
              <a:rPr sz="2200" spc="-5" dirty="0">
                <a:latin typeface="Calibri"/>
                <a:cs typeface="Calibri"/>
              </a:rPr>
              <a:t> dispositivos.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5956" y="2378964"/>
            <a:ext cx="4349496" cy="27980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334" y="645413"/>
            <a:ext cx="3803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Métodos</a:t>
            </a:r>
            <a:r>
              <a:rPr spc="-90" dirty="0"/>
              <a:t> </a:t>
            </a:r>
            <a:r>
              <a:rPr spc="-15" dirty="0"/>
              <a:t>por</a:t>
            </a:r>
            <a:r>
              <a:rPr spc="-75" dirty="0"/>
              <a:t> </a:t>
            </a:r>
            <a:r>
              <a:rPr spc="-35" dirty="0"/>
              <a:t>encuestas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887092"/>
            <a:ext cx="494284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libri"/>
                <a:cs typeface="Calibri"/>
              </a:rPr>
              <a:t>Encuestas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por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correo</a:t>
            </a: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En </a:t>
            </a:r>
            <a:r>
              <a:rPr sz="2200" spc="-5" dirty="0">
                <a:latin typeface="Calibri"/>
                <a:cs typeface="Calibri"/>
              </a:rPr>
              <a:t>ella </a:t>
            </a:r>
            <a:r>
              <a:rPr sz="2200" spc="5" dirty="0">
                <a:latin typeface="Calibri"/>
                <a:cs typeface="Calibri"/>
              </a:rPr>
              <a:t>se </a:t>
            </a:r>
            <a:r>
              <a:rPr sz="2200" spc="-5" dirty="0">
                <a:latin typeface="Calibri"/>
                <a:cs typeface="Calibri"/>
              </a:rPr>
              <a:t>emplea el </a:t>
            </a:r>
            <a:r>
              <a:rPr sz="2200" dirty="0">
                <a:latin typeface="Calibri"/>
                <a:cs typeface="Calibri"/>
              </a:rPr>
              <a:t>servicio </a:t>
            </a:r>
            <a:r>
              <a:rPr sz="2200" spc="-15" dirty="0">
                <a:latin typeface="Calibri"/>
                <a:cs typeface="Calibri"/>
              </a:rPr>
              <a:t>postal como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medio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envío</a:t>
            </a:r>
            <a:r>
              <a:rPr sz="2200" spc="-5" dirty="0">
                <a:latin typeface="Calibri"/>
                <a:cs typeface="Calibri"/>
              </a:rPr>
              <a:t> 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recepción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información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través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un cuestionario. </a:t>
            </a:r>
            <a:r>
              <a:rPr sz="2200" spc="-10" dirty="0">
                <a:latin typeface="Calibri"/>
                <a:cs typeface="Calibri"/>
              </a:rPr>
              <a:t>El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número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preguntas</a:t>
            </a:r>
            <a:r>
              <a:rPr sz="2200" spc="-10" dirty="0">
                <a:latin typeface="Calibri"/>
                <a:cs typeface="Calibri"/>
              </a:rPr>
              <a:t> que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se  </a:t>
            </a:r>
            <a:r>
              <a:rPr sz="2200" spc="-10" dirty="0">
                <a:latin typeface="Calibri"/>
                <a:cs typeface="Calibri"/>
              </a:rPr>
              <a:t>formulan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debe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breve,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las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preguntas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cerradas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873" y="3898849"/>
            <a:ext cx="4944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64590" algn="l"/>
                <a:tab pos="1654175" algn="l"/>
                <a:tab pos="3056255" algn="l"/>
                <a:tab pos="3462020" algn="l"/>
              </a:tabLst>
            </a:pPr>
            <a:r>
              <a:rPr sz="2200" spc="-5" dirty="0">
                <a:latin typeface="Calibri"/>
                <a:cs typeface="Calibri"/>
              </a:rPr>
              <a:t>sencillas	de	</a:t>
            </a:r>
            <a:r>
              <a:rPr sz="2200" spc="-35" dirty="0">
                <a:latin typeface="Calibri"/>
                <a:cs typeface="Calibri"/>
              </a:rPr>
              <a:t>completar.	</a:t>
            </a:r>
            <a:r>
              <a:rPr sz="2200" spc="-10" dirty="0">
                <a:latin typeface="Calibri"/>
                <a:cs typeface="Calibri"/>
              </a:rPr>
              <a:t>El	cuestionario,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además,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6485" y="4234688"/>
            <a:ext cx="1216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1525" algn="l"/>
              </a:tabLst>
            </a:pPr>
            <a:r>
              <a:rPr sz="2200" spc="-5" dirty="0">
                <a:latin typeface="Calibri"/>
                <a:cs typeface="Calibri"/>
              </a:rPr>
              <a:t>tiene	</a:t>
            </a:r>
            <a:r>
              <a:rPr sz="2200" spc="-10" dirty="0">
                <a:latin typeface="Calibri"/>
                <a:cs typeface="Calibri"/>
              </a:rPr>
              <a:t>que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5036" y="4234688"/>
            <a:ext cx="1543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6575" algn="l"/>
              </a:tabLst>
            </a:pPr>
            <a:r>
              <a:rPr sz="2200" spc="-10" dirty="0">
                <a:latin typeface="Calibri"/>
                <a:cs typeface="Calibri"/>
              </a:rPr>
              <a:t>se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acti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3873" y="4569967"/>
            <a:ext cx="1496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ación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9885" y="4569967"/>
            <a:ext cx="1555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</a:tabLst>
            </a:pPr>
            <a:r>
              <a:rPr sz="2200" spc="-5" dirty="0">
                <a:latin typeface="Calibri"/>
                <a:cs typeface="Calibri"/>
              </a:rPr>
              <a:t>y	</a:t>
            </a:r>
            <a:r>
              <a:rPr sz="2200" spc="-15" dirty="0">
                <a:latin typeface="Calibri"/>
                <a:cs typeface="Calibri"/>
              </a:rPr>
              <a:t>contenido,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6497" y="4905247"/>
            <a:ext cx="867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facilitar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6958" y="4234688"/>
            <a:ext cx="15506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4545" algn="r">
              <a:lnSpc>
                <a:spcPct val="100000"/>
              </a:lnSpc>
              <a:spcBef>
                <a:spcPts val="95"/>
              </a:spcBef>
              <a:tabLst>
                <a:tab pos="347345" algn="l"/>
                <a:tab pos="1242060" algn="l"/>
                <a:tab pos="1280160" algn="l"/>
              </a:tabLst>
            </a:pP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	su 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luir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un</a:t>
            </a:r>
            <a:endParaRPr sz="22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la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3873" y="4905247"/>
            <a:ext cx="31921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4569" algn="l"/>
                <a:tab pos="2675255" algn="l"/>
              </a:tabLst>
            </a:pP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quead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devolución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mismo.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2019300"/>
            <a:ext cx="4800600" cy="35234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334" y="645413"/>
            <a:ext cx="3803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Métodos</a:t>
            </a:r>
            <a:r>
              <a:rPr spc="-90" dirty="0"/>
              <a:t> </a:t>
            </a:r>
            <a:r>
              <a:rPr spc="-15" dirty="0"/>
              <a:t>por</a:t>
            </a:r>
            <a:r>
              <a:rPr spc="-75" dirty="0"/>
              <a:t> </a:t>
            </a:r>
            <a:r>
              <a:rPr spc="-35" dirty="0"/>
              <a:t>encuestas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887092"/>
            <a:ext cx="2196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libri"/>
                <a:cs typeface="Calibri"/>
              </a:rPr>
              <a:t>Paneles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por </a:t>
            </a:r>
            <a:r>
              <a:rPr sz="2200" b="1" spc="-15" dirty="0">
                <a:latin typeface="Calibri"/>
                <a:cs typeface="Calibri"/>
              </a:rPr>
              <a:t>correo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3197" y="2222068"/>
            <a:ext cx="11531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5344" algn="l"/>
              </a:tabLst>
            </a:pP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-2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873" y="2222068"/>
            <a:ext cx="433070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6725" algn="l"/>
                <a:tab pos="968375" algn="l"/>
                <a:tab pos="1629410" algn="l"/>
                <a:tab pos="2123440" algn="l"/>
              </a:tabLst>
            </a:pPr>
            <a:r>
              <a:rPr sz="2200" spc="-10" dirty="0">
                <a:latin typeface="Calibri"/>
                <a:cs typeface="Calibri"/>
              </a:rPr>
              <a:t>Es	</a:t>
            </a:r>
            <a:r>
              <a:rPr sz="2200" spc="-5" dirty="0">
                <a:latin typeface="Calibri"/>
                <a:cs typeface="Calibri"/>
              </a:rPr>
              <a:t>un	tipo	de	</a:t>
            </a:r>
            <a:r>
              <a:rPr sz="2200" spc="-15" dirty="0">
                <a:latin typeface="Calibri"/>
                <a:cs typeface="Calibri"/>
              </a:rPr>
              <a:t>investigación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90625" algn="l"/>
                <a:tab pos="2798445" algn="l"/>
                <a:tab pos="3275329" algn="l"/>
                <a:tab pos="3748404" algn="l"/>
              </a:tabLst>
            </a:pP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ác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longitudinal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914" y="2558033"/>
            <a:ext cx="374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del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tiempo).</a:t>
            </a:r>
            <a:r>
              <a:rPr dirty="0"/>
              <a:t> </a:t>
            </a:r>
            <a:r>
              <a:rPr spc="-5" dirty="0"/>
              <a:t>Los</a:t>
            </a:r>
            <a:r>
              <a:rPr dirty="0"/>
              <a:t> </a:t>
            </a:r>
            <a:r>
              <a:rPr spc="-5" dirty="0"/>
              <a:t>estudios</a:t>
            </a:r>
            <a:r>
              <a:rPr dirty="0"/>
              <a:t> </a:t>
            </a:r>
            <a:r>
              <a:rPr spc="-5" dirty="0"/>
              <a:t>longitudinales</a:t>
            </a:r>
            <a:r>
              <a:rPr dirty="0"/>
              <a:t> </a:t>
            </a:r>
            <a:r>
              <a:rPr spc="-5" dirty="0"/>
              <a:t>son </a:t>
            </a:r>
            <a:r>
              <a:rPr dirty="0"/>
              <a:t> </a:t>
            </a:r>
            <a:r>
              <a:rPr spc="-5" dirty="0"/>
              <a:t>aquellos en </a:t>
            </a:r>
            <a:r>
              <a:rPr dirty="0"/>
              <a:t>los </a:t>
            </a:r>
            <a:r>
              <a:rPr spc="-10" dirty="0"/>
              <a:t>que </a:t>
            </a:r>
            <a:r>
              <a:rPr dirty="0"/>
              <a:t>se </a:t>
            </a:r>
            <a:r>
              <a:rPr spc="-20" dirty="0"/>
              <a:t>investiga </a:t>
            </a:r>
            <a:r>
              <a:rPr spc="-5" dirty="0"/>
              <a:t>(en </a:t>
            </a:r>
            <a:r>
              <a:rPr spc="-15" dirty="0"/>
              <a:t>nuestro </a:t>
            </a:r>
            <a:r>
              <a:rPr spc="-484" dirty="0"/>
              <a:t> </a:t>
            </a:r>
            <a:r>
              <a:rPr spc="-10" dirty="0"/>
              <a:t>caso</a:t>
            </a:r>
            <a:r>
              <a:rPr spc="459" dirty="0"/>
              <a:t> </a:t>
            </a:r>
            <a:r>
              <a:rPr spc="-10" dirty="0"/>
              <a:t>mediante</a:t>
            </a:r>
            <a:r>
              <a:rPr spc="475" dirty="0"/>
              <a:t> </a:t>
            </a:r>
            <a:r>
              <a:rPr spc="-10" dirty="0"/>
              <a:t>encuestas)</a:t>
            </a:r>
            <a:r>
              <a:rPr spc="450" dirty="0"/>
              <a:t> </a:t>
            </a:r>
            <a:r>
              <a:rPr spc="-5" dirty="0"/>
              <a:t>a</a:t>
            </a:r>
            <a:r>
              <a:rPr spc="459" dirty="0"/>
              <a:t> </a:t>
            </a:r>
            <a:r>
              <a:rPr spc="-5" dirty="0"/>
              <a:t>un</a:t>
            </a:r>
            <a:r>
              <a:rPr spc="465" dirty="0"/>
              <a:t> </a:t>
            </a:r>
            <a:r>
              <a:rPr spc="-5" dirty="0"/>
              <a:t>grupo</a:t>
            </a:r>
            <a:r>
              <a:rPr spc="455" dirty="0"/>
              <a:t> </a:t>
            </a:r>
            <a:r>
              <a:rPr spc="-10" dirty="0"/>
              <a:t>de </a:t>
            </a:r>
            <a:r>
              <a:rPr spc="-484" dirty="0"/>
              <a:t> </a:t>
            </a:r>
            <a:r>
              <a:rPr spc="-10" dirty="0"/>
              <a:t>personas</a:t>
            </a:r>
            <a:r>
              <a:rPr spc="-5" dirty="0"/>
              <a:t> </a:t>
            </a:r>
            <a:r>
              <a:rPr spc="-10" dirty="0"/>
              <a:t>(las</a:t>
            </a:r>
            <a:r>
              <a:rPr spc="-5" dirty="0"/>
              <a:t> mismas)</a:t>
            </a:r>
            <a:r>
              <a:rPr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lo</a:t>
            </a:r>
            <a:r>
              <a:rPr dirty="0"/>
              <a:t> </a:t>
            </a:r>
            <a:r>
              <a:rPr spc="-15" dirty="0"/>
              <a:t>largo</a:t>
            </a:r>
            <a:r>
              <a:rPr spc="470" dirty="0"/>
              <a:t> </a:t>
            </a:r>
            <a:r>
              <a:rPr spc="-10" dirty="0"/>
              <a:t>del </a:t>
            </a:r>
            <a:r>
              <a:rPr spc="-5" dirty="0"/>
              <a:t> tiempo.</a:t>
            </a:r>
            <a:r>
              <a:rPr dirty="0"/>
              <a:t> </a:t>
            </a:r>
            <a:r>
              <a:rPr spc="-10" dirty="0"/>
              <a:t>Las</a:t>
            </a:r>
            <a:r>
              <a:rPr spc="-5" dirty="0"/>
              <a:t> mediciones</a:t>
            </a:r>
            <a:r>
              <a:rPr dirty="0"/>
              <a:t> </a:t>
            </a:r>
            <a:r>
              <a:rPr spc="-15" dirty="0"/>
              <a:t>deberán</a:t>
            </a:r>
            <a:r>
              <a:rPr spc="-10" dirty="0"/>
              <a:t> ser </a:t>
            </a:r>
            <a:r>
              <a:rPr spc="-5" dirty="0"/>
              <a:t> </a:t>
            </a:r>
            <a:r>
              <a:rPr spc="-10" dirty="0"/>
              <a:t>sucesivas</a:t>
            </a:r>
            <a:r>
              <a:rPr spc="-5" dirty="0"/>
              <a:t> y</a:t>
            </a:r>
            <a:r>
              <a:rPr dirty="0"/>
              <a:t> </a:t>
            </a:r>
            <a:r>
              <a:rPr spc="-20" dirty="0"/>
              <a:t>preferentemente</a:t>
            </a:r>
            <a:r>
              <a:rPr spc="-1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0" dirty="0"/>
              <a:t>intervalos </a:t>
            </a:r>
            <a:r>
              <a:rPr spc="-5" dirty="0"/>
              <a:t> </a:t>
            </a:r>
            <a:r>
              <a:rPr spc="-10" dirty="0"/>
              <a:t>regulares. </a:t>
            </a:r>
            <a:r>
              <a:rPr spc="-15" dirty="0"/>
              <a:t>Están </a:t>
            </a:r>
            <a:r>
              <a:rPr spc="-10" dirty="0"/>
              <a:t>siendo reemplazados por </a:t>
            </a:r>
            <a:r>
              <a:rPr spc="-5" dirty="0"/>
              <a:t> los </a:t>
            </a:r>
            <a:r>
              <a:rPr spc="-10" dirty="0"/>
              <a:t>paneles</a:t>
            </a:r>
            <a:r>
              <a:rPr spc="15" dirty="0"/>
              <a:t> </a:t>
            </a:r>
            <a:r>
              <a:rPr spc="-5" dirty="0"/>
              <a:t>por </a:t>
            </a:r>
            <a:r>
              <a:rPr spc="-15" dirty="0"/>
              <a:t>Internet.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996" y="2101595"/>
            <a:ext cx="4296155" cy="3354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334" y="645413"/>
            <a:ext cx="3803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Métodos</a:t>
            </a:r>
            <a:r>
              <a:rPr spc="-90" dirty="0"/>
              <a:t> </a:t>
            </a:r>
            <a:r>
              <a:rPr spc="-15" dirty="0"/>
              <a:t>por</a:t>
            </a:r>
            <a:r>
              <a:rPr spc="-75" dirty="0"/>
              <a:t> </a:t>
            </a:r>
            <a:r>
              <a:rPr spc="-35" dirty="0"/>
              <a:t>encuestas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873" y="1887092"/>
            <a:ext cx="2624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libri"/>
                <a:cs typeface="Calibri"/>
              </a:rPr>
              <a:t>Encuestas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electrónicas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8041" y="2222068"/>
            <a:ext cx="1256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2019" algn="l"/>
              </a:tabLst>
            </a:pPr>
            <a:r>
              <a:rPr sz="2200" spc="-10" dirty="0">
                <a:latin typeface="Calibri"/>
                <a:cs typeface="Calibri"/>
              </a:rPr>
              <a:t>qu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873" y="2222068"/>
            <a:ext cx="352996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1225" algn="l"/>
                <a:tab pos="1815464" algn="l"/>
              </a:tabLst>
            </a:pPr>
            <a:r>
              <a:rPr sz="2200" spc="-5" dirty="0">
                <a:latin typeface="Calibri"/>
                <a:cs typeface="Calibri"/>
              </a:rPr>
              <a:t>Son	una	</a:t>
            </a:r>
            <a:r>
              <a:rPr sz="2200" spc="-10" dirty="0">
                <a:latin typeface="Calibri"/>
                <a:cs typeface="Calibri"/>
              </a:rPr>
              <a:t>herramienta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917700" algn="l"/>
                <a:tab pos="3011805" algn="l"/>
              </a:tabLst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50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ado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uti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z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pa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5578" y="2558033"/>
            <a:ext cx="1162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recolectar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3873" y="2893313"/>
            <a:ext cx="3710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2895" algn="l"/>
                <a:tab pos="1905635" algn="l"/>
                <a:tab pos="2787650" algn="l"/>
                <a:tab pos="3270885" algn="l"/>
              </a:tabLst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ormación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és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5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una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6161" y="2893313"/>
            <a:ext cx="1058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0730" algn="l"/>
              </a:tabLst>
            </a:pPr>
            <a:r>
              <a:rPr sz="2200" spc="1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erie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7344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preguntas</a:t>
            </a:r>
            <a:r>
              <a:rPr spc="-10" dirty="0"/>
              <a:t> utilizando</a:t>
            </a:r>
            <a:r>
              <a:rPr spc="-5" dirty="0"/>
              <a:t> el</a:t>
            </a:r>
            <a:r>
              <a:rPr dirty="0"/>
              <a:t> </a:t>
            </a:r>
            <a:r>
              <a:rPr spc="-15" dirty="0"/>
              <a:t>internet</a:t>
            </a:r>
            <a:r>
              <a:rPr spc="-10" dirty="0"/>
              <a:t> como </a:t>
            </a:r>
            <a:r>
              <a:rPr spc="-5" dirty="0"/>
              <a:t> medio de difusión. Dichas </a:t>
            </a:r>
            <a:r>
              <a:rPr spc="-15" dirty="0"/>
              <a:t>preguntas, </a:t>
            </a:r>
            <a:r>
              <a:rPr spc="-10" dirty="0"/>
              <a:t>como </a:t>
            </a:r>
            <a:r>
              <a:rPr spc="-484" dirty="0"/>
              <a:t> </a:t>
            </a:r>
            <a:r>
              <a:rPr spc="-5" dirty="0"/>
              <a:t>una</a:t>
            </a:r>
            <a:r>
              <a:rPr dirty="0"/>
              <a:t> </a:t>
            </a:r>
            <a:r>
              <a:rPr spc="-10" dirty="0"/>
              <a:t>encuesta</a:t>
            </a:r>
            <a:r>
              <a:rPr spc="-5" dirty="0"/>
              <a:t> </a:t>
            </a:r>
            <a:r>
              <a:rPr spc="-10" dirty="0"/>
              <a:t>tradicional,</a:t>
            </a:r>
            <a:r>
              <a:rPr spc="-5" dirty="0"/>
              <a:t> </a:t>
            </a:r>
            <a:r>
              <a:rPr spc="-15" dirty="0"/>
              <a:t>van</a:t>
            </a:r>
            <a:r>
              <a:rPr spc="-10" dirty="0"/>
              <a:t> dirigidas</a:t>
            </a:r>
            <a:r>
              <a:rPr spc="-5" dirty="0"/>
              <a:t> a </a:t>
            </a:r>
            <a:r>
              <a:rPr dirty="0"/>
              <a:t> </a:t>
            </a:r>
            <a:r>
              <a:rPr spc="-10" dirty="0"/>
              <a:t>una </a:t>
            </a:r>
            <a:r>
              <a:rPr spc="-15" dirty="0"/>
              <a:t>muestra representativa </a:t>
            </a:r>
            <a:r>
              <a:rPr spc="-5" dirty="0"/>
              <a:t>de la población </a:t>
            </a:r>
            <a:r>
              <a:rPr spc="-484" dirty="0"/>
              <a:t> </a:t>
            </a:r>
            <a:r>
              <a:rPr spc="-15" dirty="0"/>
              <a:t>con</a:t>
            </a:r>
            <a:r>
              <a:rPr spc="-10" dirty="0"/>
              <a:t> </a:t>
            </a:r>
            <a:r>
              <a:rPr spc="-5" dirty="0"/>
              <a:t>el</a:t>
            </a:r>
            <a:r>
              <a:rPr dirty="0"/>
              <a:t> </a:t>
            </a:r>
            <a:r>
              <a:rPr spc="-5" dirty="0"/>
              <a:t>fin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0" dirty="0"/>
              <a:t>conocer</a:t>
            </a:r>
            <a:r>
              <a:rPr spc="-5" dirty="0"/>
              <a:t> </a:t>
            </a:r>
            <a:r>
              <a:rPr spc="-10" dirty="0"/>
              <a:t>tendencias</a:t>
            </a:r>
            <a:r>
              <a:rPr spc="-5" dirty="0"/>
              <a:t> y </a:t>
            </a:r>
            <a:r>
              <a:rPr dirty="0"/>
              <a:t> </a:t>
            </a:r>
            <a:r>
              <a:rPr spc="-5" dirty="0"/>
              <a:t>opiniones.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1871472"/>
            <a:ext cx="4561332" cy="34762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Medición</a:t>
            </a:r>
            <a:r>
              <a:rPr spc="-95" dirty="0"/>
              <a:t> </a:t>
            </a:r>
            <a:r>
              <a:rPr dirty="0"/>
              <a:t>y</a:t>
            </a:r>
            <a:r>
              <a:rPr spc="-60" dirty="0"/>
              <a:t> </a:t>
            </a:r>
            <a:r>
              <a:rPr spc="-35" dirty="0"/>
              <a:t>escalamiento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660" y="1887092"/>
            <a:ext cx="4944110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En </a:t>
            </a:r>
            <a:r>
              <a:rPr sz="2200" spc="-10" dirty="0">
                <a:latin typeface="Calibri"/>
                <a:cs typeface="Calibri"/>
              </a:rPr>
              <a:t>muchos </a:t>
            </a:r>
            <a:r>
              <a:rPr sz="2200" dirty="0">
                <a:latin typeface="Calibri"/>
                <a:cs typeface="Calibri"/>
              </a:rPr>
              <a:t>países </a:t>
            </a:r>
            <a:r>
              <a:rPr sz="2200" spc="-10" dirty="0">
                <a:latin typeface="Calibri"/>
                <a:cs typeface="Calibri"/>
              </a:rPr>
              <a:t>desarrollados, </a:t>
            </a:r>
            <a:r>
              <a:rPr sz="2200" spc="-15" dirty="0">
                <a:latin typeface="Calibri"/>
                <a:cs typeface="Calibri"/>
              </a:rPr>
              <a:t>gracias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mayores</a:t>
            </a:r>
            <a:r>
              <a:rPr sz="2200" spc="-10" dirty="0">
                <a:latin typeface="Calibri"/>
                <a:cs typeface="Calibri"/>
              </a:rPr>
              <a:t> niveles</a:t>
            </a:r>
            <a:r>
              <a:rPr sz="2200" spc="-5" dirty="0">
                <a:latin typeface="Calibri"/>
                <a:cs typeface="Calibri"/>
              </a:rPr>
              <a:t> 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educación</a:t>
            </a:r>
            <a:r>
              <a:rPr sz="2200" spc="-5" dirty="0">
                <a:latin typeface="Calibri"/>
                <a:cs typeface="Calibri"/>
              </a:rPr>
              <a:t> 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 esnobismo por </a:t>
            </a:r>
            <a:r>
              <a:rPr sz="2200" spc="-10" dirty="0">
                <a:latin typeface="Calibri"/>
                <a:cs typeface="Calibri"/>
              </a:rPr>
              <a:t>parte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dirty="0">
                <a:latin typeface="Calibri"/>
                <a:cs typeface="Calibri"/>
              </a:rPr>
              <a:t>los </a:t>
            </a:r>
            <a:r>
              <a:rPr sz="2200" spc="-10" dirty="0">
                <a:latin typeface="Calibri"/>
                <a:cs typeface="Calibri"/>
              </a:rPr>
              <a:t>consumidores, </a:t>
            </a:r>
            <a:r>
              <a:rPr sz="2200" spc="-5" dirty="0">
                <a:latin typeface="Calibri"/>
                <a:cs typeface="Calibri"/>
              </a:rPr>
              <a:t> los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encuestados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están</a:t>
            </a:r>
            <a:r>
              <a:rPr sz="2200" spc="-10" dirty="0">
                <a:latin typeface="Calibri"/>
                <a:cs typeface="Calibri"/>
              </a:rPr>
              <a:t> acostumbrados</a:t>
            </a:r>
            <a:r>
              <a:rPr sz="2200" spc="-5" dirty="0">
                <a:latin typeface="Calibri"/>
                <a:cs typeface="Calibri"/>
              </a:rPr>
              <a:t> a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responder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escalas</a:t>
            </a:r>
            <a:r>
              <a:rPr sz="2200" spc="-5" dirty="0">
                <a:latin typeface="Calibri"/>
                <a:cs typeface="Calibri"/>
              </a:rPr>
              <a:t> 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intervalo</a:t>
            </a:r>
            <a:r>
              <a:rPr sz="2200" spc="-5" dirty="0">
                <a:latin typeface="Calibri"/>
                <a:cs typeface="Calibri"/>
              </a:rPr>
              <a:t> 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de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razón. Por </a:t>
            </a:r>
            <a:r>
              <a:rPr sz="2200" spc="-10" dirty="0">
                <a:latin typeface="Calibri"/>
                <a:cs typeface="Calibri"/>
              </a:rPr>
              <a:t>otro lado, </a:t>
            </a:r>
            <a:r>
              <a:rPr sz="2200" spc="-5" dirty="0">
                <a:latin typeface="Calibri"/>
                <a:cs typeface="Calibri"/>
              </a:rPr>
              <a:t>en algunos países </a:t>
            </a:r>
            <a:r>
              <a:rPr sz="2200" spc="-10" dirty="0">
                <a:latin typeface="Calibri"/>
                <a:cs typeface="Calibri"/>
              </a:rPr>
              <a:t>en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desarrollo </a:t>
            </a: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spc="-15" dirty="0">
                <a:latin typeface="Calibri"/>
                <a:cs typeface="Calibri"/>
              </a:rPr>
              <a:t>formación </a:t>
            </a:r>
            <a:r>
              <a:rPr sz="2200" spc="-5" dirty="0">
                <a:latin typeface="Calibri"/>
                <a:cs typeface="Calibri"/>
              </a:rPr>
              <a:t>de opinión no </a:t>
            </a:r>
            <a:r>
              <a:rPr sz="2200" spc="-15" dirty="0">
                <a:latin typeface="Calibri"/>
                <a:cs typeface="Calibri"/>
              </a:rPr>
              <a:t>está </a:t>
            </a:r>
            <a:r>
              <a:rPr sz="2200" spc="-10" dirty="0">
                <a:latin typeface="Calibri"/>
                <a:cs typeface="Calibri"/>
              </a:rPr>
              <a:t> bien cristalizada, </a:t>
            </a:r>
            <a:r>
              <a:rPr sz="2200" spc="-5" dirty="0">
                <a:latin typeface="Calibri"/>
                <a:cs typeface="Calibri"/>
              </a:rPr>
              <a:t>lo cual </a:t>
            </a:r>
            <a:r>
              <a:rPr sz="2200" spc="-10" dirty="0">
                <a:latin typeface="Calibri"/>
                <a:cs typeface="Calibri"/>
              </a:rPr>
              <a:t>hace difícil que </a:t>
            </a:r>
            <a:r>
              <a:rPr sz="2200" spc="-5" dirty="0">
                <a:latin typeface="Calibri"/>
                <a:cs typeface="Calibri"/>
              </a:rPr>
              <a:t>los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encuestados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expresen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respuesta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requerida </a:t>
            </a:r>
            <a:r>
              <a:rPr sz="2200" spc="-10" dirty="0">
                <a:latin typeface="Calibri"/>
                <a:cs typeface="Calibri"/>
              </a:rPr>
              <a:t>por </a:t>
            </a:r>
            <a:r>
              <a:rPr sz="2200" spc="-5" dirty="0">
                <a:latin typeface="Calibri"/>
                <a:cs typeface="Calibri"/>
              </a:rPr>
              <a:t>las </a:t>
            </a:r>
            <a:r>
              <a:rPr sz="2200" spc="-10" dirty="0">
                <a:latin typeface="Calibri"/>
                <a:cs typeface="Calibri"/>
              </a:rPr>
              <a:t>escalas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intervalo </a:t>
            </a:r>
            <a:r>
              <a:rPr sz="2200" spc="-5" dirty="0">
                <a:latin typeface="Calibri"/>
                <a:cs typeface="Calibri"/>
              </a:rPr>
              <a:t>y </a:t>
            </a:r>
            <a:r>
              <a:rPr sz="2200" spc="-1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razón. </a:t>
            </a:r>
            <a:r>
              <a:rPr sz="2200" spc="-10" dirty="0">
                <a:latin typeface="Calibri"/>
                <a:cs typeface="Calibri"/>
              </a:rPr>
              <a:t>En tales casos </a:t>
            </a:r>
            <a:r>
              <a:rPr sz="2200" spc="5" dirty="0">
                <a:latin typeface="Calibri"/>
                <a:cs typeface="Calibri"/>
              </a:rPr>
              <a:t>se </a:t>
            </a:r>
            <a:r>
              <a:rPr sz="2200" spc="-5" dirty="0">
                <a:latin typeface="Calibri"/>
                <a:cs typeface="Calibri"/>
              </a:rPr>
              <a:t>ha </a:t>
            </a:r>
            <a:r>
              <a:rPr sz="2200" spc="-10" dirty="0">
                <a:latin typeface="Calibri"/>
                <a:cs typeface="Calibri"/>
              </a:rPr>
              <a:t>recomendado el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escalas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binarias.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9132" y="2540507"/>
            <a:ext cx="5631179" cy="28148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Medición</a:t>
            </a:r>
            <a:r>
              <a:rPr spc="-95" dirty="0"/>
              <a:t> </a:t>
            </a:r>
            <a:r>
              <a:rPr dirty="0"/>
              <a:t>y</a:t>
            </a:r>
            <a:r>
              <a:rPr spc="-60" dirty="0"/>
              <a:t> </a:t>
            </a:r>
            <a:r>
              <a:rPr spc="-35" dirty="0"/>
              <a:t>escalamiento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660" y="2733801"/>
            <a:ext cx="494474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investigación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mercados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internacionales </a:t>
            </a:r>
            <a:r>
              <a:rPr sz="2200" spc="-5" dirty="0">
                <a:latin typeface="Calibri"/>
                <a:cs typeface="Calibri"/>
              </a:rPr>
              <a:t>es </a:t>
            </a:r>
            <a:r>
              <a:rPr sz="2200" spc="-10" dirty="0">
                <a:latin typeface="Calibri"/>
                <a:cs typeface="Calibri"/>
              </a:rPr>
              <a:t>importante establecer </a:t>
            </a: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equivalencia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escalas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medidas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usadas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obtener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datos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diferentes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países.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Esto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requiere</a:t>
            </a:r>
            <a:r>
              <a:rPr sz="2200" spc="-5" dirty="0">
                <a:latin typeface="Calibri"/>
                <a:cs typeface="Calibri"/>
              </a:rPr>
              <a:t> un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examen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 </a:t>
            </a:r>
            <a:r>
              <a:rPr sz="2200" spc="-5" dirty="0">
                <a:latin typeface="Calibri"/>
                <a:cs typeface="Calibri"/>
              </a:rPr>
              <a:t> equivalencia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constructo,</a:t>
            </a:r>
            <a:r>
              <a:rPr sz="2200" spc="-10" dirty="0">
                <a:latin typeface="Calibri"/>
                <a:cs typeface="Calibri"/>
              </a:rPr>
              <a:t> operacional,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escalar 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lingüística.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3223" y="2607564"/>
            <a:ext cx="5221224" cy="2593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</TotalTime>
  <Words>1429</Words>
  <Application>Microsoft Office PowerPoint</Application>
  <PresentationFormat>Panorámica</PresentationFormat>
  <Paragraphs>95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Office Theme</vt:lpstr>
      <vt:lpstr>INVESTIGACIÓN DE  MERCADOS</vt:lpstr>
      <vt:lpstr>La investigación tradicional en mercados  internacionales</vt:lpstr>
      <vt:lpstr>Métodos por encuestas</vt:lpstr>
      <vt:lpstr>Métodos por encuestas</vt:lpstr>
      <vt:lpstr>Métodos por encuestas</vt:lpstr>
      <vt:lpstr>Métodos por encuestas</vt:lpstr>
      <vt:lpstr>Métodos por encuestas</vt:lpstr>
      <vt:lpstr>Medición y escalamiento</vt:lpstr>
      <vt:lpstr>Medición y escalamiento</vt:lpstr>
      <vt:lpstr>Medición y escalamiento</vt:lpstr>
      <vt:lpstr>Medición y escalamiento</vt:lpstr>
      <vt:lpstr>Medición y escalamiento</vt:lpstr>
      <vt:lpstr>Medición y escalamiento</vt:lpstr>
      <vt:lpstr>Medición y escalamiento</vt:lpstr>
      <vt:lpstr>Medición y escalamiento</vt:lpstr>
      <vt:lpstr>Medición y escalamiento</vt:lpstr>
      <vt:lpstr>Medición y escalamiento</vt:lpstr>
      <vt:lpstr>Traducción del Cuestionario</vt:lpstr>
      <vt:lpstr>Traducción del Cuestionario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ALUMNO - YOSELYN GIOVANNA PEREZ CHUQUILLANQUI</cp:lastModifiedBy>
  <cp:revision>1</cp:revision>
  <dcterms:created xsi:type="dcterms:W3CDTF">2022-06-27T15:29:44Z</dcterms:created>
  <dcterms:modified xsi:type="dcterms:W3CDTF">2022-06-28T18:50:36Z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2022-06-27T00:00:00Z</vt:filetime>
  </property>
</Properties>
</file>