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6"/>
  </p:notesMasterIdLst>
  <p:sldIdLst>
    <p:sldId id="256" r:id="rId2"/>
    <p:sldId id="281" r:id="rId3"/>
    <p:sldId id="284" r:id="rId4"/>
    <p:sldId id="282" r:id="rId5"/>
    <p:sldId id="285" r:id="rId6"/>
    <p:sldId id="286" r:id="rId7"/>
    <p:sldId id="287" r:id="rId8"/>
    <p:sldId id="288" r:id="rId9"/>
    <p:sldId id="289" r:id="rId10"/>
    <p:sldId id="290" r:id="rId11"/>
    <p:sldId id="291" r:id="rId12"/>
    <p:sldId id="292" r:id="rId13"/>
    <p:sldId id="265" r:id="rId14"/>
    <p:sldId id="293" r:id="rId15"/>
    <p:sldId id="294" r:id="rId16"/>
    <p:sldId id="295" r:id="rId17"/>
    <p:sldId id="297" r:id="rId18"/>
    <p:sldId id="296" r:id="rId19"/>
    <p:sldId id="298" r:id="rId20"/>
    <p:sldId id="299" r:id="rId21"/>
    <p:sldId id="300" r:id="rId22"/>
    <p:sldId id="302" r:id="rId23"/>
    <p:sldId id="303" r:id="rId24"/>
    <p:sldId id="304" r:id="rId25"/>
    <p:sldId id="305" r:id="rId26"/>
    <p:sldId id="306" r:id="rId27"/>
    <p:sldId id="307" r:id="rId28"/>
    <p:sldId id="308" r:id="rId29"/>
    <p:sldId id="310" r:id="rId30"/>
    <p:sldId id="309" r:id="rId31"/>
    <p:sldId id="311" r:id="rId32"/>
    <p:sldId id="312" r:id="rId33"/>
    <p:sldId id="313" r:id="rId34"/>
    <p:sldId id="314" r:id="rId35"/>
  </p:sldIdLst>
  <p:sldSz cx="12188825" cy="6858000"/>
  <p:notesSz cx="6858000" cy="9144000"/>
  <p:embeddedFontLst>
    <p:embeddedFont>
      <p:font typeface="Raleway" panose="020B0604020202020204" charset="0"/>
      <p:regular r:id="rId37"/>
      <p:bold r:id="rId38"/>
      <p:italic r:id="rId39"/>
      <p:boldItalic r:id="rId40"/>
    </p:embeddedFont>
    <p:embeddedFont>
      <p:font typeface="Raleway Thin" panose="020B0604020202020204" charset="0"/>
      <p:bold r:id="rId41"/>
      <p:boldItalic r:id="rId42"/>
    </p:embeddedFont>
    <p:embeddedFont>
      <p:font typeface="Calibri" panose="020F0502020204030204" pitchFamily="34" charset="0"/>
      <p:regular r:id="rId43"/>
      <p:bold r:id="rId44"/>
      <p:italic r:id="rId45"/>
      <p:boldItalic r:id="rId46"/>
    </p:embeddedFont>
    <p:embeddedFont>
      <p:font typeface="Arial Narrow" panose="020B060602020203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30">
          <p15:clr>
            <a:srgbClr val="000000"/>
          </p15:clr>
        </p15:guide>
        <p15:guide id="2" orient="horz" pos="937">
          <p15:clr>
            <a:srgbClr val="000000"/>
          </p15:clr>
        </p15:guide>
        <p15:guide id="3" pos="595">
          <p15:clr>
            <a:srgbClr val="000000"/>
          </p15:clr>
        </p15:guide>
        <p15:guide id="4" pos="144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44AEB7-423E-44DE-9A2F-C7F727C37A55}">
  <a:tblStyle styleId="{8B44AEB7-423E-44DE-9A2F-C7F727C37A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CBE1D5-BC1E-42D5-854A-E460BC1353FF}"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F44693A-5618-4DA5-A12C-62726CBEAACF}"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3530"/>
        <p:guide orient="horz" pos="937"/>
        <p:guide pos="595"/>
        <p:guide pos="14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52400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9b8d7491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79b8d7491c_0_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8926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2372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378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32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9b8d7491c_0_26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g79b8d7491c_0_268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074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5108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7045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9514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9b8d7491c_0_26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g79b8d7491c_0_268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980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6020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2424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448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7989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2202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7383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6484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0809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8519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6788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2325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0908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7368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6751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9b8d7491c_0_26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g79b8d7491c_0_268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9008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9783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62676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1615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6222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916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1685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6281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3949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0531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3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Hoja en blanco">
  <p:cSld name="Hoja en blanco">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terior sin encabezado">
  <p:cSld name="Interior sin encabezado">
    <p:spTree>
      <p:nvGrpSpPr>
        <p:cNvPr id="1" name="Shape 149"/>
        <p:cNvGrpSpPr/>
        <p:nvPr/>
      </p:nvGrpSpPr>
      <p:grpSpPr>
        <a:xfrm>
          <a:off x="0" y="0"/>
          <a:ext cx="0" cy="0"/>
          <a:chOff x="0" y="0"/>
          <a:chExt cx="0" cy="0"/>
        </a:xfrm>
      </p:grpSpPr>
      <p:cxnSp>
        <p:nvCxnSpPr>
          <p:cNvPr id="150" name="Google Shape;150;p11"/>
          <p:cNvCxnSpPr/>
          <p:nvPr/>
        </p:nvCxnSpPr>
        <p:spPr>
          <a:xfrm>
            <a:off x="11817818" y="6580692"/>
            <a:ext cx="0" cy="179325"/>
          </a:xfrm>
          <a:prstGeom prst="straightConnector1">
            <a:avLst/>
          </a:prstGeom>
          <a:noFill/>
          <a:ln w="12700" cap="flat" cmpd="sng">
            <a:solidFill>
              <a:srgbClr val="7F7F7F"/>
            </a:solidFill>
            <a:prstDash val="solid"/>
            <a:round/>
            <a:headEnd type="none" w="sm" len="sm"/>
            <a:tailEnd type="none" w="sm" len="sm"/>
          </a:ln>
        </p:spPr>
      </p:cxnSp>
      <p:sp>
        <p:nvSpPr>
          <p:cNvPr id="151" name="Google Shape;151;p11"/>
          <p:cNvSpPr txBox="1"/>
          <p:nvPr/>
        </p:nvSpPr>
        <p:spPr>
          <a:xfrm>
            <a:off x="11884723" y="6532213"/>
            <a:ext cx="332533" cy="252341"/>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None/>
            </a:pPr>
            <a:fld id="{00000000-1234-1234-1234-123412341234}" type="slidenum">
              <a:rPr lang="es-AR" sz="1000" b="0" i="0">
                <a:solidFill>
                  <a:srgbClr val="7F7F7F"/>
                </a:solidFill>
                <a:latin typeface="Raleway"/>
                <a:ea typeface="Raleway"/>
                <a:cs typeface="Raleway"/>
                <a:sym typeface="Raleway"/>
              </a:rPr>
              <a:t>‹Nº›</a:t>
            </a:fld>
            <a:endParaRPr sz="1000" b="0" i="0">
              <a:solidFill>
                <a:srgbClr val="7F7F7F"/>
              </a:solidFill>
              <a:latin typeface="Raleway"/>
              <a:ea typeface="Raleway"/>
              <a:cs typeface="Raleway"/>
              <a:sym typeface="Raleway"/>
            </a:endParaRPr>
          </a:p>
        </p:txBody>
      </p:sp>
      <p:sp>
        <p:nvSpPr>
          <p:cNvPr id="152" name="Google Shape;152;p11"/>
          <p:cNvSpPr txBox="1"/>
          <p:nvPr/>
        </p:nvSpPr>
        <p:spPr>
          <a:xfrm>
            <a:off x="11086578" y="6545088"/>
            <a:ext cx="654265" cy="226591"/>
          </a:xfrm>
          <a:prstGeom prst="rect">
            <a:avLst/>
          </a:prstGeom>
          <a:noFill/>
          <a:ln>
            <a:noFill/>
          </a:ln>
        </p:spPr>
        <p:txBody>
          <a:bodyPr spcFirstLastPara="1" wrap="square" lIns="36000" tIns="36000" rIns="36000" bIns="36000" anchor="t" anchorCtr="0">
            <a:spAutoFit/>
          </a:bodyPr>
          <a:lstStyle/>
          <a:p>
            <a:pPr marL="0" marR="0" lvl="0" indent="0" algn="r" rtl="0">
              <a:spcBef>
                <a:spcPts val="0"/>
              </a:spcBef>
              <a:spcAft>
                <a:spcPts val="0"/>
              </a:spcAft>
              <a:buNone/>
            </a:pPr>
            <a:r>
              <a:rPr lang="es-AR" sz="1000" b="1">
                <a:solidFill>
                  <a:srgbClr val="7F7F7F"/>
                </a:solidFill>
                <a:latin typeface="Raleway"/>
                <a:ea typeface="Raleway"/>
                <a:cs typeface="Raleway"/>
                <a:sym typeface="Raleway"/>
              </a:rPr>
              <a:t>SECPECG</a:t>
            </a:r>
            <a:endParaRPr sz="1000" b="1">
              <a:solidFill>
                <a:srgbClr val="7F7F7F"/>
              </a:solidFill>
              <a:latin typeface="Raleway"/>
              <a:ea typeface="Raleway"/>
              <a:cs typeface="Raleway"/>
              <a:sym typeface="Raleway"/>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erre">
  <p:cSld name="Cierre">
    <p:spTree>
      <p:nvGrpSpPr>
        <p:cNvPr id="1" name="Shape 153"/>
        <p:cNvGrpSpPr/>
        <p:nvPr/>
      </p:nvGrpSpPr>
      <p:grpSpPr>
        <a:xfrm>
          <a:off x="0" y="0"/>
          <a:ext cx="0" cy="0"/>
          <a:chOff x="0" y="0"/>
          <a:chExt cx="0" cy="0"/>
        </a:xfrm>
      </p:grpSpPr>
      <p:sp>
        <p:nvSpPr>
          <p:cNvPr id="154" name="Google Shape;154;p12"/>
          <p:cNvSpPr/>
          <p:nvPr/>
        </p:nvSpPr>
        <p:spPr>
          <a:xfrm rot="2700000">
            <a:off x="8040778" y="2658720"/>
            <a:ext cx="104048" cy="857802"/>
          </a:xfrm>
          <a:prstGeom prst="round2SameRect">
            <a:avLst>
              <a:gd name="adj1" fmla="val 50000"/>
              <a:gd name="adj2" fmla="val 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2"/>
          <p:cNvSpPr/>
          <p:nvPr/>
        </p:nvSpPr>
        <p:spPr>
          <a:xfrm>
            <a:off x="-1338797" y="-1201368"/>
            <a:ext cx="3491999" cy="3491999"/>
          </a:xfrm>
          <a:prstGeom prst="blockArc">
            <a:avLst>
              <a:gd name="adj1" fmla="val 19273545"/>
              <a:gd name="adj2" fmla="val 7048766"/>
              <a:gd name="adj3" fmla="val 23691"/>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2"/>
          <p:cNvSpPr/>
          <p:nvPr/>
        </p:nvSpPr>
        <p:spPr>
          <a:xfrm>
            <a:off x="3825536" y="1899304"/>
            <a:ext cx="811307" cy="811307"/>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12"/>
          <p:cNvSpPr/>
          <p:nvPr/>
        </p:nvSpPr>
        <p:spPr>
          <a:xfrm>
            <a:off x="9597810" y="246289"/>
            <a:ext cx="1871999" cy="1871999"/>
          </a:xfrm>
          <a:prstGeom prst="donut">
            <a:avLst>
              <a:gd name="adj" fmla="val 20781"/>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158" name="Google Shape;158;p12"/>
          <p:cNvGrpSpPr/>
          <p:nvPr/>
        </p:nvGrpSpPr>
        <p:grpSpPr>
          <a:xfrm>
            <a:off x="7517118" y="831802"/>
            <a:ext cx="399240" cy="72000"/>
            <a:chOff x="9191813" y="2068542"/>
            <a:chExt cx="399240" cy="72000"/>
          </a:xfrm>
        </p:grpSpPr>
        <p:sp>
          <p:nvSpPr>
            <p:cNvPr id="159" name="Google Shape;159;p12"/>
            <p:cNvSpPr/>
            <p:nvPr/>
          </p:nvSpPr>
          <p:spPr>
            <a:xfrm>
              <a:off x="9191813" y="2068542"/>
              <a:ext cx="72000" cy="72000"/>
            </a:xfrm>
            <a:prstGeom prst="ellipse">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12"/>
            <p:cNvSpPr/>
            <p:nvPr/>
          </p:nvSpPr>
          <p:spPr>
            <a:xfrm>
              <a:off x="9355433" y="2068542"/>
              <a:ext cx="72000" cy="72000"/>
            </a:xfrm>
            <a:prstGeom prst="ellipse">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12"/>
            <p:cNvSpPr/>
            <p:nvPr/>
          </p:nvSpPr>
          <p:spPr>
            <a:xfrm>
              <a:off x="9519053" y="2068542"/>
              <a:ext cx="72000" cy="72000"/>
            </a:xfrm>
            <a:prstGeom prst="ellipse">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62" name="Google Shape;162;p12"/>
          <p:cNvSpPr/>
          <p:nvPr/>
        </p:nvSpPr>
        <p:spPr>
          <a:xfrm>
            <a:off x="8513582" y="796289"/>
            <a:ext cx="1400175" cy="130175"/>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12"/>
          <p:cNvSpPr/>
          <p:nvPr/>
        </p:nvSpPr>
        <p:spPr>
          <a:xfrm rot="-2700000">
            <a:off x="11076494" y="946836"/>
            <a:ext cx="1367993" cy="57510"/>
          </a:xfrm>
          <a:prstGeom prst="roundRect">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64" name="Google Shape;164;p12"/>
          <p:cNvGrpSpPr/>
          <p:nvPr/>
        </p:nvGrpSpPr>
        <p:grpSpPr>
          <a:xfrm rot="5400000">
            <a:off x="10764459" y="4325819"/>
            <a:ext cx="399240" cy="72000"/>
            <a:chOff x="9191813" y="2068542"/>
            <a:chExt cx="399240" cy="72000"/>
          </a:xfrm>
        </p:grpSpPr>
        <p:sp>
          <p:nvSpPr>
            <p:cNvPr id="165" name="Google Shape;165;p12"/>
            <p:cNvSpPr/>
            <p:nvPr/>
          </p:nvSpPr>
          <p:spPr>
            <a:xfrm>
              <a:off x="919181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12"/>
            <p:cNvSpPr/>
            <p:nvPr/>
          </p:nvSpPr>
          <p:spPr>
            <a:xfrm>
              <a:off x="935543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12"/>
            <p:cNvSpPr/>
            <p:nvPr/>
          </p:nvSpPr>
          <p:spPr>
            <a:xfrm>
              <a:off x="951905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68" name="Google Shape;168;p12"/>
          <p:cNvSpPr/>
          <p:nvPr/>
        </p:nvSpPr>
        <p:spPr>
          <a:xfrm>
            <a:off x="10812333" y="3482975"/>
            <a:ext cx="303493" cy="303493"/>
          </a:xfrm>
          <a:prstGeom prst="donut">
            <a:avLst>
              <a:gd name="adj" fmla="val 20309"/>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2"/>
          <p:cNvSpPr/>
          <p:nvPr/>
        </p:nvSpPr>
        <p:spPr>
          <a:xfrm rot="2700000">
            <a:off x="1588010" y="8627"/>
            <a:ext cx="144000" cy="208800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0" name="Google Shape;170;p12"/>
          <p:cNvSpPr/>
          <p:nvPr/>
        </p:nvSpPr>
        <p:spPr>
          <a:xfrm rot="2700000">
            <a:off x="2268097" y="-23843"/>
            <a:ext cx="76332" cy="1458638"/>
          </a:xfrm>
          <a:prstGeom prst="roundRect">
            <a:avLst>
              <a:gd name="adj" fmla="val 50000"/>
            </a:avLst>
          </a:prstGeom>
          <a:solidFill>
            <a:srgbClr val="32AA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1" name="Google Shape;171;p12"/>
          <p:cNvPicPr preferRelativeResize="0"/>
          <p:nvPr/>
        </p:nvPicPr>
        <p:blipFill rotWithShape="1">
          <a:blip r:embed="rId2">
            <a:alphaModFix/>
          </a:blip>
          <a:srcRect/>
          <a:stretch/>
        </p:blipFill>
        <p:spPr>
          <a:xfrm>
            <a:off x="1448263" y="4325819"/>
            <a:ext cx="1400674" cy="1241507"/>
          </a:xfrm>
          <a:prstGeom prst="rect">
            <a:avLst/>
          </a:prstGeom>
          <a:noFill/>
          <a:ln>
            <a:noFill/>
          </a:ln>
        </p:spPr>
      </p:pic>
      <p:grpSp>
        <p:nvGrpSpPr>
          <p:cNvPr id="172" name="Google Shape;172;p12"/>
          <p:cNvGrpSpPr/>
          <p:nvPr/>
        </p:nvGrpSpPr>
        <p:grpSpPr>
          <a:xfrm>
            <a:off x="4231190" y="2304958"/>
            <a:ext cx="4258174" cy="2632407"/>
            <a:chOff x="3688556" y="1741615"/>
            <a:chExt cx="5521833" cy="3413602"/>
          </a:xfrm>
        </p:grpSpPr>
        <p:grpSp>
          <p:nvGrpSpPr>
            <p:cNvPr id="173" name="Google Shape;173;p12"/>
            <p:cNvGrpSpPr/>
            <p:nvPr/>
          </p:nvGrpSpPr>
          <p:grpSpPr>
            <a:xfrm>
              <a:off x="3688556" y="1741615"/>
              <a:ext cx="4814889" cy="2722834"/>
              <a:chOff x="3506786" y="1807308"/>
              <a:chExt cx="4814889" cy="2722834"/>
            </a:xfrm>
          </p:grpSpPr>
          <p:sp>
            <p:nvSpPr>
              <p:cNvPr id="174" name="Google Shape;174;p12"/>
              <p:cNvSpPr/>
              <p:nvPr/>
            </p:nvSpPr>
            <p:spPr>
              <a:xfrm>
                <a:off x="3506786" y="1807308"/>
                <a:ext cx="4814720" cy="2722834"/>
              </a:xfrm>
              <a:prstGeom prst="roundRect">
                <a:avLst>
                  <a:gd name="adj" fmla="val 7321"/>
                </a:avLst>
              </a:prstGeom>
              <a:solidFill>
                <a:srgbClr val="32AA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5" name="Google Shape;175;p12"/>
              <p:cNvSpPr/>
              <p:nvPr/>
            </p:nvSpPr>
            <p:spPr>
              <a:xfrm>
                <a:off x="7756686" y="3962221"/>
                <a:ext cx="564989" cy="567921"/>
              </a:xfrm>
              <a:custGeom>
                <a:avLst/>
                <a:gdLst/>
                <a:ahLst/>
                <a:cxnLst/>
                <a:rect l="l" t="t" r="r" b="b"/>
                <a:pathLst>
                  <a:path w="1151095" h="1157417" extrusionOk="0">
                    <a:moveTo>
                      <a:pt x="0" y="206128"/>
                    </a:moveTo>
                    <a:cubicBezTo>
                      <a:pt x="0" y="92287"/>
                      <a:pt x="92287" y="0"/>
                      <a:pt x="206128" y="0"/>
                    </a:cubicBezTo>
                    <a:lnTo>
                      <a:pt x="1151095" y="0"/>
                    </a:lnTo>
                    <a:lnTo>
                      <a:pt x="0" y="1157417"/>
                    </a:lnTo>
                    <a:lnTo>
                      <a:pt x="0" y="206128"/>
                    </a:lnTo>
                    <a:close/>
                  </a:path>
                </a:pathLst>
              </a:custGeom>
              <a:solidFill>
                <a:srgbClr val="FAB8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176" name="Google Shape;176;p12"/>
            <p:cNvSpPr/>
            <p:nvPr/>
          </p:nvSpPr>
          <p:spPr>
            <a:xfrm rot="-2700000">
              <a:off x="8088718" y="4033545"/>
              <a:ext cx="929223" cy="92922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177" name="Google Shape;177;p12"/>
          <p:cNvSpPr txBox="1"/>
          <p:nvPr/>
        </p:nvSpPr>
        <p:spPr>
          <a:xfrm>
            <a:off x="4854957" y="2747556"/>
            <a:ext cx="2478911"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3600">
                <a:solidFill>
                  <a:schemeClr val="lt1"/>
                </a:solidFill>
                <a:latin typeface="Raleway Thin"/>
                <a:ea typeface="Raleway Thin"/>
                <a:cs typeface="Raleway Thin"/>
                <a:sym typeface="Raleway Thin"/>
              </a:rPr>
              <a:t>¡MUCHAS GRACIAS!</a:t>
            </a:r>
            <a:endParaRPr sz="3600">
              <a:solidFill>
                <a:schemeClr val="lt1"/>
              </a:solidFill>
              <a:latin typeface="Raleway Thin"/>
              <a:ea typeface="Raleway Thin"/>
              <a:cs typeface="Raleway Thin"/>
              <a:sym typeface="Raleway Thin"/>
            </a:endParaRPr>
          </a:p>
        </p:txBody>
      </p:sp>
      <p:sp>
        <p:nvSpPr>
          <p:cNvPr id="178" name="Google Shape;178;p12"/>
          <p:cNvSpPr/>
          <p:nvPr/>
        </p:nvSpPr>
        <p:spPr>
          <a:xfrm rot="-5400000">
            <a:off x="11705855" y="5096724"/>
            <a:ext cx="104048" cy="857802"/>
          </a:xfrm>
          <a:prstGeom prst="round2SameRect">
            <a:avLst>
              <a:gd name="adj1" fmla="val 50000"/>
              <a:gd name="adj2" fmla="val 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12"/>
          <p:cNvSpPr/>
          <p:nvPr/>
        </p:nvSpPr>
        <p:spPr>
          <a:xfrm rot="-5400000">
            <a:off x="11907209" y="5433638"/>
            <a:ext cx="53511" cy="505630"/>
          </a:xfrm>
          <a:prstGeom prst="round2SameRect">
            <a:avLst>
              <a:gd name="adj1" fmla="val 50000"/>
              <a:gd name="adj2" fmla="val 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12"/>
          <p:cNvSpPr/>
          <p:nvPr/>
        </p:nvSpPr>
        <p:spPr>
          <a:xfrm>
            <a:off x="9449556" y="996494"/>
            <a:ext cx="296507" cy="106455"/>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erior 1">
  <p:cSld name="Interior 1">
    <p:spTree>
      <p:nvGrpSpPr>
        <p:cNvPr id="1" name="Shape 11"/>
        <p:cNvGrpSpPr/>
        <p:nvPr/>
      </p:nvGrpSpPr>
      <p:grpSpPr>
        <a:xfrm>
          <a:off x="0" y="0"/>
          <a:ext cx="0" cy="0"/>
          <a:chOff x="0" y="0"/>
          <a:chExt cx="0" cy="0"/>
        </a:xfrm>
      </p:grpSpPr>
      <p:grpSp>
        <p:nvGrpSpPr>
          <p:cNvPr id="12" name="Google Shape;12;p3"/>
          <p:cNvGrpSpPr/>
          <p:nvPr/>
        </p:nvGrpSpPr>
        <p:grpSpPr>
          <a:xfrm>
            <a:off x="10028046" y="-720229"/>
            <a:ext cx="2888483" cy="1623309"/>
            <a:chOff x="9757765" y="-813907"/>
            <a:chExt cx="3248142" cy="1825435"/>
          </a:xfrm>
        </p:grpSpPr>
        <p:sp>
          <p:nvSpPr>
            <p:cNvPr id="13" name="Google Shape;13;p3"/>
            <p:cNvSpPr/>
            <p:nvPr/>
          </p:nvSpPr>
          <p:spPr>
            <a:xfrm rot="-5400000">
              <a:off x="11371743" y="-813907"/>
              <a:ext cx="1634164" cy="1634164"/>
            </a:xfrm>
            <a:prstGeom prst="blockArc">
              <a:avLst>
                <a:gd name="adj1" fmla="val 10800000"/>
                <a:gd name="adj2" fmla="val 16218736"/>
                <a:gd name="adj3" fmla="val 2321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3"/>
            <p:cNvSpPr/>
            <p:nvPr/>
          </p:nvSpPr>
          <p:spPr>
            <a:xfrm rot="5400000">
              <a:off x="10822761" y="-489049"/>
              <a:ext cx="88896" cy="1357268"/>
            </a:xfrm>
            <a:prstGeom prst="roundRect">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5;p3"/>
            <p:cNvSpPr/>
            <p:nvPr/>
          </p:nvSpPr>
          <p:spPr>
            <a:xfrm rot="5400000">
              <a:off x="10896821" y="-55473"/>
              <a:ext cx="41446" cy="755999"/>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6" name="Google Shape;16;p3"/>
            <p:cNvGrpSpPr/>
            <p:nvPr/>
          </p:nvGrpSpPr>
          <p:grpSpPr>
            <a:xfrm>
              <a:off x="10886336" y="548242"/>
              <a:ext cx="287998" cy="50389"/>
              <a:chOff x="5533346" y="803663"/>
              <a:chExt cx="411511" cy="72000"/>
            </a:xfrm>
          </p:grpSpPr>
          <p:sp>
            <p:nvSpPr>
              <p:cNvPr id="17" name="Google Shape;17;p3"/>
              <p:cNvSpPr/>
              <p:nvPr/>
            </p:nvSpPr>
            <p:spPr>
              <a:xfrm>
                <a:off x="5533346"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8;p3"/>
              <p:cNvSpPr/>
              <p:nvPr/>
            </p:nvSpPr>
            <p:spPr>
              <a:xfrm>
                <a:off x="5703101"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9;p3"/>
              <p:cNvSpPr/>
              <p:nvPr/>
            </p:nvSpPr>
            <p:spPr>
              <a:xfrm>
                <a:off x="5872857"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0" name="Google Shape;20;p3"/>
            <p:cNvSpPr/>
            <p:nvPr/>
          </p:nvSpPr>
          <p:spPr>
            <a:xfrm>
              <a:off x="9757765" y="77368"/>
              <a:ext cx="224435" cy="224435"/>
            </a:xfrm>
            <a:prstGeom prst="donut">
              <a:avLst>
                <a:gd name="adj" fmla="val 2064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3"/>
            <p:cNvSpPr/>
            <p:nvPr/>
          </p:nvSpPr>
          <p:spPr>
            <a:xfrm rot="-8100000">
              <a:off x="11961968" y="457724"/>
              <a:ext cx="88896" cy="612000"/>
            </a:xfrm>
            <a:prstGeom prst="round2SameRect">
              <a:avLst>
                <a:gd name="adj1" fmla="val 50000"/>
                <a:gd name="adj2" fmla="val 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3"/>
            <p:cNvSpPr/>
            <p:nvPr/>
          </p:nvSpPr>
          <p:spPr>
            <a:xfrm rot="-8100000">
              <a:off x="12085513" y="719499"/>
              <a:ext cx="45719" cy="287997"/>
            </a:xfrm>
            <a:prstGeom prst="round2SameRect">
              <a:avLst>
                <a:gd name="adj1" fmla="val 50000"/>
                <a:gd name="adj2" fmla="val 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23" name="Google Shape;23;p3"/>
          <p:cNvCxnSpPr/>
          <p:nvPr/>
        </p:nvCxnSpPr>
        <p:spPr>
          <a:xfrm>
            <a:off x="11817818" y="6580692"/>
            <a:ext cx="0" cy="179325"/>
          </a:xfrm>
          <a:prstGeom prst="straightConnector1">
            <a:avLst/>
          </a:prstGeom>
          <a:noFill/>
          <a:ln w="12700" cap="flat" cmpd="sng">
            <a:solidFill>
              <a:srgbClr val="7F7F7F"/>
            </a:solidFill>
            <a:prstDash val="solid"/>
            <a:round/>
            <a:headEnd type="none" w="sm" len="sm"/>
            <a:tailEnd type="none" w="sm" len="sm"/>
          </a:ln>
        </p:spPr>
      </p:cxnSp>
      <p:sp>
        <p:nvSpPr>
          <p:cNvPr id="24" name="Google Shape;24;p3"/>
          <p:cNvSpPr txBox="1"/>
          <p:nvPr/>
        </p:nvSpPr>
        <p:spPr>
          <a:xfrm>
            <a:off x="11884723" y="6532213"/>
            <a:ext cx="332533" cy="252341"/>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None/>
            </a:pPr>
            <a:fld id="{00000000-1234-1234-1234-123412341234}" type="slidenum">
              <a:rPr lang="es-AR" sz="1000" b="0" i="0">
                <a:solidFill>
                  <a:srgbClr val="7F7F7F"/>
                </a:solidFill>
                <a:latin typeface="Raleway"/>
                <a:ea typeface="Raleway"/>
                <a:cs typeface="Raleway"/>
                <a:sym typeface="Raleway"/>
              </a:rPr>
              <a:t>‹Nº›</a:t>
            </a:fld>
            <a:endParaRPr sz="1000" b="0" i="0">
              <a:solidFill>
                <a:srgbClr val="7F7F7F"/>
              </a:solidFill>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erior sin pie">
  <p:cSld name="Interior sin pie">
    <p:spTree>
      <p:nvGrpSpPr>
        <p:cNvPr id="1" name="Shape 25"/>
        <p:cNvGrpSpPr/>
        <p:nvPr/>
      </p:nvGrpSpPr>
      <p:grpSpPr>
        <a:xfrm>
          <a:off x="0" y="0"/>
          <a:ext cx="0" cy="0"/>
          <a:chOff x="0" y="0"/>
          <a:chExt cx="0" cy="0"/>
        </a:xfrm>
      </p:grpSpPr>
      <p:grpSp>
        <p:nvGrpSpPr>
          <p:cNvPr id="26" name="Google Shape;26;p4"/>
          <p:cNvGrpSpPr/>
          <p:nvPr/>
        </p:nvGrpSpPr>
        <p:grpSpPr>
          <a:xfrm>
            <a:off x="10028046" y="-720229"/>
            <a:ext cx="2888483" cy="1623309"/>
            <a:chOff x="9757765" y="-813907"/>
            <a:chExt cx="3248142" cy="1825435"/>
          </a:xfrm>
        </p:grpSpPr>
        <p:sp>
          <p:nvSpPr>
            <p:cNvPr id="27" name="Google Shape;27;p4"/>
            <p:cNvSpPr/>
            <p:nvPr/>
          </p:nvSpPr>
          <p:spPr>
            <a:xfrm rot="-5400000">
              <a:off x="11371743" y="-813907"/>
              <a:ext cx="1634164" cy="1634164"/>
            </a:xfrm>
            <a:prstGeom prst="blockArc">
              <a:avLst>
                <a:gd name="adj1" fmla="val 10800000"/>
                <a:gd name="adj2" fmla="val 16218736"/>
                <a:gd name="adj3" fmla="val 2321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28;p4"/>
            <p:cNvSpPr/>
            <p:nvPr/>
          </p:nvSpPr>
          <p:spPr>
            <a:xfrm rot="5400000">
              <a:off x="10822761" y="-489049"/>
              <a:ext cx="88896" cy="1357268"/>
            </a:xfrm>
            <a:prstGeom prst="roundRect">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 name="Google Shape;29;p4"/>
            <p:cNvSpPr/>
            <p:nvPr/>
          </p:nvSpPr>
          <p:spPr>
            <a:xfrm rot="5400000">
              <a:off x="10896821" y="-55473"/>
              <a:ext cx="41446" cy="755999"/>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0" name="Google Shape;30;p4"/>
            <p:cNvGrpSpPr/>
            <p:nvPr/>
          </p:nvGrpSpPr>
          <p:grpSpPr>
            <a:xfrm>
              <a:off x="10886336" y="548242"/>
              <a:ext cx="287998" cy="50389"/>
              <a:chOff x="5533346" y="803663"/>
              <a:chExt cx="411511" cy="72000"/>
            </a:xfrm>
          </p:grpSpPr>
          <p:sp>
            <p:nvSpPr>
              <p:cNvPr id="31" name="Google Shape;31;p4"/>
              <p:cNvSpPr/>
              <p:nvPr/>
            </p:nvSpPr>
            <p:spPr>
              <a:xfrm>
                <a:off x="5533346"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2;p4"/>
              <p:cNvSpPr/>
              <p:nvPr/>
            </p:nvSpPr>
            <p:spPr>
              <a:xfrm>
                <a:off x="5703101"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 name="Google Shape;33;p4"/>
              <p:cNvSpPr/>
              <p:nvPr/>
            </p:nvSpPr>
            <p:spPr>
              <a:xfrm>
                <a:off x="5872857"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4" name="Google Shape;34;p4"/>
            <p:cNvSpPr/>
            <p:nvPr/>
          </p:nvSpPr>
          <p:spPr>
            <a:xfrm>
              <a:off x="9757765" y="77368"/>
              <a:ext cx="224435" cy="224435"/>
            </a:xfrm>
            <a:prstGeom prst="donut">
              <a:avLst>
                <a:gd name="adj" fmla="val 2064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35;p4"/>
            <p:cNvSpPr/>
            <p:nvPr/>
          </p:nvSpPr>
          <p:spPr>
            <a:xfrm rot="-8100000">
              <a:off x="11961968" y="457724"/>
              <a:ext cx="88896" cy="612000"/>
            </a:xfrm>
            <a:prstGeom prst="round2SameRect">
              <a:avLst>
                <a:gd name="adj1" fmla="val 50000"/>
                <a:gd name="adj2" fmla="val 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4"/>
            <p:cNvSpPr/>
            <p:nvPr/>
          </p:nvSpPr>
          <p:spPr>
            <a:xfrm rot="-8100000">
              <a:off x="12085513" y="719499"/>
              <a:ext cx="45719" cy="287997"/>
            </a:xfrm>
            <a:prstGeom prst="round2SameRect">
              <a:avLst>
                <a:gd name="adj1" fmla="val 50000"/>
                <a:gd name="adj2" fmla="val 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erior 1">
  <p:cSld name="1_Interior 1">
    <p:spTree>
      <p:nvGrpSpPr>
        <p:cNvPr id="1" name="Shape 37"/>
        <p:cNvGrpSpPr/>
        <p:nvPr/>
      </p:nvGrpSpPr>
      <p:grpSpPr>
        <a:xfrm>
          <a:off x="0" y="0"/>
          <a:ext cx="0" cy="0"/>
          <a:chOff x="0" y="0"/>
          <a:chExt cx="0" cy="0"/>
        </a:xfrm>
      </p:grpSpPr>
      <p:grpSp>
        <p:nvGrpSpPr>
          <p:cNvPr id="38" name="Google Shape;38;p5"/>
          <p:cNvGrpSpPr/>
          <p:nvPr/>
        </p:nvGrpSpPr>
        <p:grpSpPr>
          <a:xfrm>
            <a:off x="10028046" y="-720229"/>
            <a:ext cx="2888483" cy="1623309"/>
            <a:chOff x="9757765" y="-813907"/>
            <a:chExt cx="3248142" cy="1825435"/>
          </a:xfrm>
        </p:grpSpPr>
        <p:sp>
          <p:nvSpPr>
            <p:cNvPr id="39" name="Google Shape;39;p5"/>
            <p:cNvSpPr/>
            <p:nvPr/>
          </p:nvSpPr>
          <p:spPr>
            <a:xfrm rot="-5400000">
              <a:off x="11371743" y="-813907"/>
              <a:ext cx="1634164" cy="1634164"/>
            </a:xfrm>
            <a:prstGeom prst="blockArc">
              <a:avLst>
                <a:gd name="adj1" fmla="val 10800000"/>
                <a:gd name="adj2" fmla="val 16218736"/>
                <a:gd name="adj3" fmla="val 2321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Calibri"/>
                <a:ea typeface="Calibri"/>
                <a:cs typeface="Calibri"/>
                <a:sym typeface="Calibri"/>
              </a:endParaRPr>
            </a:p>
          </p:txBody>
        </p:sp>
        <p:sp>
          <p:nvSpPr>
            <p:cNvPr id="40" name="Google Shape;40;p5"/>
            <p:cNvSpPr/>
            <p:nvPr/>
          </p:nvSpPr>
          <p:spPr>
            <a:xfrm rot="5400000">
              <a:off x="10822761" y="-489049"/>
              <a:ext cx="88896" cy="1357268"/>
            </a:xfrm>
            <a:prstGeom prst="roundRect">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41" name="Google Shape;41;p5"/>
            <p:cNvSpPr/>
            <p:nvPr/>
          </p:nvSpPr>
          <p:spPr>
            <a:xfrm rot="5400000">
              <a:off x="10896821" y="-55473"/>
              <a:ext cx="41446" cy="755999"/>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grpSp>
          <p:nvGrpSpPr>
            <p:cNvPr id="42" name="Google Shape;42;p5"/>
            <p:cNvGrpSpPr/>
            <p:nvPr/>
          </p:nvGrpSpPr>
          <p:grpSpPr>
            <a:xfrm>
              <a:off x="10886336" y="548242"/>
              <a:ext cx="287998" cy="50389"/>
              <a:chOff x="5533346" y="803663"/>
              <a:chExt cx="411511" cy="72000"/>
            </a:xfrm>
          </p:grpSpPr>
          <p:sp>
            <p:nvSpPr>
              <p:cNvPr id="43" name="Google Shape;43;p5"/>
              <p:cNvSpPr/>
              <p:nvPr/>
            </p:nvSpPr>
            <p:spPr>
              <a:xfrm>
                <a:off x="5533346"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44" name="Google Shape;44;p5"/>
              <p:cNvSpPr/>
              <p:nvPr/>
            </p:nvSpPr>
            <p:spPr>
              <a:xfrm>
                <a:off x="5703101"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45" name="Google Shape;45;p5"/>
              <p:cNvSpPr/>
              <p:nvPr/>
            </p:nvSpPr>
            <p:spPr>
              <a:xfrm>
                <a:off x="5872857"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grpSp>
        <p:sp>
          <p:nvSpPr>
            <p:cNvPr id="46" name="Google Shape;46;p5"/>
            <p:cNvSpPr/>
            <p:nvPr/>
          </p:nvSpPr>
          <p:spPr>
            <a:xfrm>
              <a:off x="9757765" y="77368"/>
              <a:ext cx="224435" cy="224435"/>
            </a:xfrm>
            <a:prstGeom prst="donut">
              <a:avLst>
                <a:gd name="adj" fmla="val 2064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Calibri"/>
                <a:ea typeface="Calibri"/>
                <a:cs typeface="Calibri"/>
                <a:sym typeface="Calibri"/>
              </a:endParaRPr>
            </a:p>
          </p:txBody>
        </p:sp>
        <p:sp>
          <p:nvSpPr>
            <p:cNvPr id="47" name="Google Shape;47;p5"/>
            <p:cNvSpPr/>
            <p:nvPr/>
          </p:nvSpPr>
          <p:spPr>
            <a:xfrm rot="-8100000">
              <a:off x="11961968" y="457724"/>
              <a:ext cx="88896" cy="612000"/>
            </a:xfrm>
            <a:prstGeom prst="round2SameRect">
              <a:avLst>
                <a:gd name="adj1" fmla="val 50000"/>
                <a:gd name="adj2" fmla="val 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48" name="Google Shape;48;p5"/>
            <p:cNvSpPr/>
            <p:nvPr/>
          </p:nvSpPr>
          <p:spPr>
            <a:xfrm rot="-8100000">
              <a:off x="12085513" y="719499"/>
              <a:ext cx="45719" cy="287997"/>
            </a:xfrm>
            <a:prstGeom prst="round2SameRect">
              <a:avLst>
                <a:gd name="adj1" fmla="val 50000"/>
                <a:gd name="adj2" fmla="val 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grpSp>
      <p:cxnSp>
        <p:nvCxnSpPr>
          <p:cNvPr id="49" name="Google Shape;49;p5"/>
          <p:cNvCxnSpPr/>
          <p:nvPr/>
        </p:nvCxnSpPr>
        <p:spPr>
          <a:xfrm>
            <a:off x="11817818" y="6580692"/>
            <a:ext cx="0" cy="179325"/>
          </a:xfrm>
          <a:prstGeom prst="straightConnector1">
            <a:avLst/>
          </a:prstGeom>
          <a:noFill/>
          <a:ln w="12700" cap="flat" cmpd="sng">
            <a:solidFill>
              <a:srgbClr val="7F7F7F"/>
            </a:solidFill>
            <a:prstDash val="solid"/>
            <a:round/>
            <a:headEnd type="none" w="sm" len="sm"/>
            <a:tailEnd type="none" w="sm" len="sm"/>
          </a:ln>
        </p:spPr>
      </p:cxnSp>
      <p:sp>
        <p:nvSpPr>
          <p:cNvPr id="50" name="Google Shape;50;p5"/>
          <p:cNvSpPr txBox="1"/>
          <p:nvPr/>
        </p:nvSpPr>
        <p:spPr>
          <a:xfrm>
            <a:off x="11884723" y="6532213"/>
            <a:ext cx="332533" cy="252341"/>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Clr>
                <a:srgbClr val="000000"/>
              </a:buClr>
              <a:buSzPts val="1000"/>
              <a:buFont typeface="Arial"/>
              <a:buNone/>
            </a:pPr>
            <a:fld id="{00000000-1234-1234-1234-123412341234}" type="slidenum">
              <a:rPr lang="es-AR" sz="1000">
                <a:solidFill>
                  <a:srgbClr val="7F7F7F"/>
                </a:solidFill>
                <a:latin typeface="Raleway"/>
                <a:ea typeface="Raleway"/>
                <a:cs typeface="Raleway"/>
                <a:sym typeface="Raleway"/>
              </a:rPr>
              <a:t>‹Nº›</a:t>
            </a:fld>
            <a:endParaRPr sz="1000">
              <a:solidFill>
                <a:srgbClr val="7F7F7F"/>
              </a:solidFill>
              <a:latin typeface="Raleway"/>
              <a:ea typeface="Raleway"/>
              <a:cs typeface="Raleway"/>
              <a:sym typeface="Raleway"/>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oja en blanco">
  <p:cSld name="1_Hoja en blanco">
    <p:spTree>
      <p:nvGrpSpPr>
        <p:cNvPr id="1" name="Shape 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ortada 1">
  <p:cSld name="Portada 1">
    <p:spTree>
      <p:nvGrpSpPr>
        <p:cNvPr id="1" name="Shape 52"/>
        <p:cNvGrpSpPr/>
        <p:nvPr/>
      </p:nvGrpSpPr>
      <p:grpSpPr>
        <a:xfrm>
          <a:off x="0" y="0"/>
          <a:ext cx="0" cy="0"/>
          <a:chOff x="0" y="0"/>
          <a:chExt cx="0" cy="0"/>
        </a:xfrm>
      </p:grpSpPr>
      <p:sp>
        <p:nvSpPr>
          <p:cNvPr id="53" name="Google Shape;53;p7"/>
          <p:cNvSpPr/>
          <p:nvPr/>
        </p:nvSpPr>
        <p:spPr>
          <a:xfrm>
            <a:off x="9512703" y="246289"/>
            <a:ext cx="1871999" cy="1871999"/>
          </a:xfrm>
          <a:prstGeom prst="donut">
            <a:avLst>
              <a:gd name="adj" fmla="val 20781"/>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54" name="Google Shape;54;p7"/>
          <p:cNvGrpSpPr/>
          <p:nvPr/>
        </p:nvGrpSpPr>
        <p:grpSpPr>
          <a:xfrm>
            <a:off x="9191813" y="2068542"/>
            <a:ext cx="399240" cy="72000"/>
            <a:chOff x="9191813" y="2068542"/>
            <a:chExt cx="399240" cy="72000"/>
          </a:xfrm>
        </p:grpSpPr>
        <p:sp>
          <p:nvSpPr>
            <p:cNvPr id="55" name="Google Shape;55;p7"/>
            <p:cNvSpPr/>
            <p:nvPr/>
          </p:nvSpPr>
          <p:spPr>
            <a:xfrm>
              <a:off x="919181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 name="Google Shape;56;p7"/>
            <p:cNvSpPr/>
            <p:nvPr/>
          </p:nvSpPr>
          <p:spPr>
            <a:xfrm>
              <a:off x="935543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57;p7"/>
            <p:cNvSpPr/>
            <p:nvPr/>
          </p:nvSpPr>
          <p:spPr>
            <a:xfrm>
              <a:off x="951905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8" name="Google Shape;58;p7"/>
          <p:cNvSpPr/>
          <p:nvPr/>
        </p:nvSpPr>
        <p:spPr>
          <a:xfrm>
            <a:off x="8058149" y="806449"/>
            <a:ext cx="1400175" cy="130175"/>
          </a:xfrm>
          <a:prstGeom prst="roundRect">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 name="Google Shape;59;p7"/>
          <p:cNvSpPr/>
          <p:nvPr/>
        </p:nvSpPr>
        <p:spPr>
          <a:xfrm>
            <a:off x="8563834" y="1005278"/>
            <a:ext cx="863999" cy="5751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0" name="Google Shape;60;p7"/>
          <p:cNvGrpSpPr/>
          <p:nvPr/>
        </p:nvGrpSpPr>
        <p:grpSpPr>
          <a:xfrm rot="5400000">
            <a:off x="10764459" y="4325819"/>
            <a:ext cx="399240" cy="72000"/>
            <a:chOff x="9191813" y="2068542"/>
            <a:chExt cx="399240" cy="72000"/>
          </a:xfrm>
        </p:grpSpPr>
        <p:sp>
          <p:nvSpPr>
            <p:cNvPr id="61" name="Google Shape;61;p7"/>
            <p:cNvSpPr/>
            <p:nvPr/>
          </p:nvSpPr>
          <p:spPr>
            <a:xfrm>
              <a:off x="919181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 name="Google Shape;62;p7"/>
            <p:cNvSpPr/>
            <p:nvPr/>
          </p:nvSpPr>
          <p:spPr>
            <a:xfrm>
              <a:off x="935543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 name="Google Shape;63;p7"/>
            <p:cNvSpPr/>
            <p:nvPr/>
          </p:nvSpPr>
          <p:spPr>
            <a:xfrm>
              <a:off x="951905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4" name="Google Shape;64;p7"/>
          <p:cNvSpPr/>
          <p:nvPr/>
        </p:nvSpPr>
        <p:spPr>
          <a:xfrm>
            <a:off x="10812333" y="3482975"/>
            <a:ext cx="303493" cy="303493"/>
          </a:xfrm>
          <a:prstGeom prst="donut">
            <a:avLst>
              <a:gd name="adj" fmla="val 20309"/>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7"/>
          <p:cNvSpPr/>
          <p:nvPr/>
        </p:nvSpPr>
        <p:spPr>
          <a:xfrm>
            <a:off x="9244980" y="2628850"/>
            <a:ext cx="811307" cy="811307"/>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6" name="Google Shape;66;p7"/>
          <p:cNvGrpSpPr/>
          <p:nvPr/>
        </p:nvGrpSpPr>
        <p:grpSpPr>
          <a:xfrm>
            <a:off x="10139638" y="755063"/>
            <a:ext cx="1810448" cy="1810448"/>
            <a:chOff x="10139638" y="755063"/>
            <a:chExt cx="1810448" cy="1810448"/>
          </a:xfrm>
        </p:grpSpPr>
        <p:sp>
          <p:nvSpPr>
            <p:cNvPr id="67" name="Google Shape;67;p7"/>
            <p:cNvSpPr/>
            <p:nvPr/>
          </p:nvSpPr>
          <p:spPr>
            <a:xfrm rot="-2700000">
              <a:off x="9829769" y="1595199"/>
              <a:ext cx="2430185" cy="130175"/>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 name="Google Shape;68;p7"/>
            <p:cNvSpPr/>
            <p:nvPr/>
          </p:nvSpPr>
          <p:spPr>
            <a:xfrm>
              <a:off x="10199538" y="2432782"/>
              <a:ext cx="72000" cy="72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9" name="Google Shape;69;p7"/>
          <p:cNvSpPr/>
          <p:nvPr/>
        </p:nvSpPr>
        <p:spPr>
          <a:xfrm>
            <a:off x="9248999" y="3126696"/>
            <a:ext cx="1079999" cy="1079999"/>
          </a:xfrm>
          <a:prstGeom prst="ellipse">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 name="Google Shape;70;p7"/>
          <p:cNvSpPr/>
          <p:nvPr/>
        </p:nvSpPr>
        <p:spPr>
          <a:xfrm>
            <a:off x="9331004" y="3208701"/>
            <a:ext cx="915989" cy="91598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 name="Google Shape;71;p7"/>
          <p:cNvSpPr/>
          <p:nvPr/>
        </p:nvSpPr>
        <p:spPr>
          <a:xfrm rot="8100000">
            <a:off x="10102990" y="4017863"/>
            <a:ext cx="179871" cy="107784"/>
          </a:xfrm>
          <a:prstGeom prst="triangle">
            <a:avLst>
              <a:gd name="adj" fmla="val 5000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2" name="Google Shape;72;p7" descr="engranaje.png"/>
          <p:cNvPicPr preferRelativeResize="0"/>
          <p:nvPr/>
        </p:nvPicPr>
        <p:blipFill rotWithShape="1">
          <a:blip r:embed="rId2">
            <a:alphaModFix/>
          </a:blip>
          <a:srcRect/>
          <a:stretch/>
        </p:blipFill>
        <p:spPr>
          <a:xfrm>
            <a:off x="9448087" y="3324695"/>
            <a:ext cx="681822" cy="684000"/>
          </a:xfrm>
          <a:prstGeom prst="rect">
            <a:avLst/>
          </a:prstGeom>
          <a:noFill/>
          <a:ln>
            <a:noFill/>
          </a:ln>
        </p:spPr>
      </p:pic>
      <p:sp>
        <p:nvSpPr>
          <p:cNvPr id="73" name="Google Shape;73;p7"/>
          <p:cNvSpPr/>
          <p:nvPr/>
        </p:nvSpPr>
        <p:spPr>
          <a:xfrm>
            <a:off x="8129266" y="2384697"/>
            <a:ext cx="1411296" cy="1411296"/>
          </a:xfrm>
          <a:prstGeom prst="ellipse">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 name="Google Shape;74;p7"/>
          <p:cNvSpPr/>
          <p:nvPr/>
        </p:nvSpPr>
        <p:spPr>
          <a:xfrm>
            <a:off x="8236427" y="2491858"/>
            <a:ext cx="1196975" cy="119697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 name="Google Shape;75;p7"/>
          <p:cNvSpPr/>
          <p:nvPr/>
        </p:nvSpPr>
        <p:spPr>
          <a:xfrm rot="10800000">
            <a:off x="8717390" y="3771900"/>
            <a:ext cx="235048" cy="140847"/>
          </a:xfrm>
          <a:prstGeom prst="triangle">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 name="Google Shape;76;p7"/>
          <p:cNvSpPr/>
          <p:nvPr/>
        </p:nvSpPr>
        <p:spPr>
          <a:xfrm rot="-8100000" flipH="1">
            <a:off x="9145158" y="1300905"/>
            <a:ext cx="179871" cy="107784"/>
          </a:xfrm>
          <a:prstGeom prst="triangle">
            <a:avLst>
              <a:gd name="adj" fmla="val 50000"/>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 name="Google Shape;77;p7"/>
          <p:cNvSpPr/>
          <p:nvPr/>
        </p:nvSpPr>
        <p:spPr>
          <a:xfrm rot="-2700000">
            <a:off x="11021284" y="1465662"/>
            <a:ext cx="863999" cy="5751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 name="Google Shape;78;p7"/>
          <p:cNvSpPr/>
          <p:nvPr/>
        </p:nvSpPr>
        <p:spPr>
          <a:xfrm rot="8100000">
            <a:off x="11344353" y="2333154"/>
            <a:ext cx="235048" cy="140847"/>
          </a:xfrm>
          <a:prstGeom prst="triangle">
            <a:avLst>
              <a:gd name="adj" fmla="val 5000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 name="Google Shape;79;p7"/>
          <p:cNvSpPr/>
          <p:nvPr/>
        </p:nvSpPr>
        <p:spPr>
          <a:xfrm>
            <a:off x="10228394" y="1168615"/>
            <a:ext cx="1411296" cy="1411296"/>
          </a:xfrm>
          <a:prstGeom prst="ellipse">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p7"/>
          <p:cNvSpPr/>
          <p:nvPr/>
        </p:nvSpPr>
        <p:spPr>
          <a:xfrm>
            <a:off x="10335555" y="1275776"/>
            <a:ext cx="1196975" cy="1196975"/>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1" name="Google Shape;81;p7" descr="planificacion.png"/>
          <p:cNvPicPr preferRelativeResize="0"/>
          <p:nvPr/>
        </p:nvPicPr>
        <p:blipFill rotWithShape="1">
          <a:blip r:embed="rId3">
            <a:alphaModFix/>
          </a:blip>
          <a:srcRect/>
          <a:stretch/>
        </p:blipFill>
        <p:spPr>
          <a:xfrm>
            <a:off x="10487642" y="1456465"/>
            <a:ext cx="892800" cy="756000"/>
          </a:xfrm>
          <a:prstGeom prst="rect">
            <a:avLst/>
          </a:prstGeom>
          <a:noFill/>
          <a:ln>
            <a:noFill/>
          </a:ln>
        </p:spPr>
      </p:pic>
      <p:sp>
        <p:nvSpPr>
          <p:cNvPr id="82" name="Google Shape;82;p7"/>
          <p:cNvSpPr/>
          <p:nvPr/>
        </p:nvSpPr>
        <p:spPr>
          <a:xfrm>
            <a:off x="9102854" y="409739"/>
            <a:ext cx="1079999" cy="1079999"/>
          </a:xfrm>
          <a:prstGeom prst="ellipse">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 name="Google Shape;83;p7"/>
          <p:cNvSpPr/>
          <p:nvPr/>
        </p:nvSpPr>
        <p:spPr>
          <a:xfrm>
            <a:off x="9184859" y="491744"/>
            <a:ext cx="915989" cy="91598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4" name="Google Shape;84;p7" descr="coordinacion.png"/>
          <p:cNvPicPr preferRelativeResize="0"/>
          <p:nvPr/>
        </p:nvPicPr>
        <p:blipFill rotWithShape="1">
          <a:blip r:embed="rId4">
            <a:alphaModFix/>
          </a:blip>
          <a:srcRect/>
          <a:stretch/>
        </p:blipFill>
        <p:spPr>
          <a:xfrm>
            <a:off x="9300853" y="607738"/>
            <a:ext cx="684000" cy="684000"/>
          </a:xfrm>
          <a:prstGeom prst="rect">
            <a:avLst/>
          </a:prstGeom>
          <a:noFill/>
          <a:ln>
            <a:noFill/>
          </a:ln>
        </p:spPr>
      </p:pic>
      <p:sp>
        <p:nvSpPr>
          <p:cNvPr id="85" name="Google Shape;85;p7"/>
          <p:cNvSpPr/>
          <p:nvPr/>
        </p:nvSpPr>
        <p:spPr>
          <a:xfrm rot="-8100000">
            <a:off x="9147859" y="1299774"/>
            <a:ext cx="179871" cy="107784"/>
          </a:xfrm>
          <a:prstGeom prst="triangle">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6" name="Google Shape;86;p7" descr="objetivo.png"/>
          <p:cNvPicPr preferRelativeResize="0"/>
          <p:nvPr/>
        </p:nvPicPr>
        <p:blipFill rotWithShape="1">
          <a:blip r:embed="rId5">
            <a:alphaModFix/>
          </a:blip>
          <a:srcRect/>
          <a:stretch/>
        </p:blipFill>
        <p:spPr>
          <a:xfrm>
            <a:off x="8365161" y="2602184"/>
            <a:ext cx="939506" cy="93950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rtada 2">
  <p:cSld name="Portada 2">
    <p:spTree>
      <p:nvGrpSpPr>
        <p:cNvPr id="1" name="Shape 87"/>
        <p:cNvGrpSpPr/>
        <p:nvPr/>
      </p:nvGrpSpPr>
      <p:grpSpPr>
        <a:xfrm>
          <a:off x="0" y="0"/>
          <a:ext cx="0" cy="0"/>
          <a:chOff x="0" y="0"/>
          <a:chExt cx="0" cy="0"/>
        </a:xfrm>
      </p:grpSpPr>
      <p:sp>
        <p:nvSpPr>
          <p:cNvPr id="88" name="Google Shape;88;p8"/>
          <p:cNvSpPr/>
          <p:nvPr/>
        </p:nvSpPr>
        <p:spPr>
          <a:xfrm>
            <a:off x="9512703" y="246289"/>
            <a:ext cx="1871999" cy="1871999"/>
          </a:xfrm>
          <a:prstGeom prst="donut">
            <a:avLst>
              <a:gd name="adj" fmla="val 20781"/>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89" name="Google Shape;89;p8"/>
          <p:cNvGrpSpPr/>
          <p:nvPr/>
        </p:nvGrpSpPr>
        <p:grpSpPr>
          <a:xfrm>
            <a:off x="9191813" y="2068542"/>
            <a:ext cx="399240" cy="72000"/>
            <a:chOff x="9191813" y="2068542"/>
            <a:chExt cx="399240" cy="72000"/>
          </a:xfrm>
        </p:grpSpPr>
        <p:sp>
          <p:nvSpPr>
            <p:cNvPr id="90" name="Google Shape;90;p8"/>
            <p:cNvSpPr/>
            <p:nvPr/>
          </p:nvSpPr>
          <p:spPr>
            <a:xfrm>
              <a:off x="919181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8"/>
            <p:cNvSpPr/>
            <p:nvPr/>
          </p:nvSpPr>
          <p:spPr>
            <a:xfrm>
              <a:off x="935543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8"/>
            <p:cNvSpPr/>
            <p:nvPr/>
          </p:nvSpPr>
          <p:spPr>
            <a:xfrm>
              <a:off x="951905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3" name="Google Shape;93;p8"/>
          <p:cNvSpPr/>
          <p:nvPr/>
        </p:nvSpPr>
        <p:spPr>
          <a:xfrm>
            <a:off x="8058149" y="806449"/>
            <a:ext cx="1400175" cy="130175"/>
          </a:xfrm>
          <a:prstGeom prst="roundRect">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8"/>
          <p:cNvSpPr/>
          <p:nvPr/>
        </p:nvSpPr>
        <p:spPr>
          <a:xfrm>
            <a:off x="8563834" y="1005278"/>
            <a:ext cx="863999" cy="5751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Google Shape;95;p8"/>
          <p:cNvSpPr/>
          <p:nvPr/>
        </p:nvSpPr>
        <p:spPr>
          <a:xfrm rot="-2700000">
            <a:off x="11021284" y="1465662"/>
            <a:ext cx="863999" cy="5751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6" name="Google Shape;96;p8"/>
          <p:cNvGrpSpPr/>
          <p:nvPr/>
        </p:nvGrpSpPr>
        <p:grpSpPr>
          <a:xfrm rot="5400000">
            <a:off x="10764459" y="4325819"/>
            <a:ext cx="399240" cy="72000"/>
            <a:chOff x="9191813" y="2068542"/>
            <a:chExt cx="399240" cy="72000"/>
          </a:xfrm>
        </p:grpSpPr>
        <p:sp>
          <p:nvSpPr>
            <p:cNvPr id="97" name="Google Shape;97;p8"/>
            <p:cNvSpPr/>
            <p:nvPr/>
          </p:nvSpPr>
          <p:spPr>
            <a:xfrm>
              <a:off x="919181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8"/>
            <p:cNvSpPr/>
            <p:nvPr/>
          </p:nvSpPr>
          <p:spPr>
            <a:xfrm>
              <a:off x="935543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8"/>
            <p:cNvSpPr/>
            <p:nvPr/>
          </p:nvSpPr>
          <p:spPr>
            <a:xfrm>
              <a:off x="951905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0" name="Google Shape;100;p8"/>
          <p:cNvSpPr/>
          <p:nvPr/>
        </p:nvSpPr>
        <p:spPr>
          <a:xfrm>
            <a:off x="10812333" y="3482975"/>
            <a:ext cx="303493" cy="303493"/>
          </a:xfrm>
          <a:prstGeom prst="donut">
            <a:avLst>
              <a:gd name="adj" fmla="val 20309"/>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8"/>
          <p:cNvSpPr/>
          <p:nvPr/>
        </p:nvSpPr>
        <p:spPr>
          <a:xfrm>
            <a:off x="9244980" y="2628850"/>
            <a:ext cx="811307" cy="811307"/>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2" name="Google Shape;102;p8"/>
          <p:cNvGrpSpPr/>
          <p:nvPr/>
        </p:nvGrpSpPr>
        <p:grpSpPr>
          <a:xfrm>
            <a:off x="10139638" y="755063"/>
            <a:ext cx="1810448" cy="1810448"/>
            <a:chOff x="10139638" y="755063"/>
            <a:chExt cx="1810448" cy="1810448"/>
          </a:xfrm>
        </p:grpSpPr>
        <p:sp>
          <p:nvSpPr>
            <p:cNvPr id="103" name="Google Shape;103;p8"/>
            <p:cNvSpPr/>
            <p:nvPr/>
          </p:nvSpPr>
          <p:spPr>
            <a:xfrm rot="-2700000">
              <a:off x="9829769" y="1595199"/>
              <a:ext cx="2430185" cy="130175"/>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8"/>
            <p:cNvSpPr/>
            <p:nvPr/>
          </p:nvSpPr>
          <p:spPr>
            <a:xfrm>
              <a:off x="10199538" y="2432782"/>
              <a:ext cx="72000" cy="72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05" name="Google Shape;105;p8"/>
          <p:cNvGrpSpPr/>
          <p:nvPr/>
        </p:nvGrpSpPr>
        <p:grpSpPr>
          <a:xfrm>
            <a:off x="9248999" y="3126696"/>
            <a:ext cx="1079999" cy="1079999"/>
            <a:chOff x="9248999" y="3126696"/>
            <a:chExt cx="1079999" cy="1079999"/>
          </a:xfrm>
        </p:grpSpPr>
        <p:sp>
          <p:nvSpPr>
            <p:cNvPr id="106" name="Google Shape;106;p8"/>
            <p:cNvSpPr/>
            <p:nvPr/>
          </p:nvSpPr>
          <p:spPr>
            <a:xfrm>
              <a:off x="9248999" y="3126696"/>
              <a:ext cx="1079999" cy="1079999"/>
            </a:xfrm>
            <a:prstGeom prst="ellipse">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8"/>
            <p:cNvSpPr/>
            <p:nvPr/>
          </p:nvSpPr>
          <p:spPr>
            <a:xfrm rot="8100000">
              <a:off x="10102990" y="4017863"/>
              <a:ext cx="179871" cy="107784"/>
            </a:xfrm>
            <a:prstGeom prst="triangle">
              <a:avLst>
                <a:gd name="adj" fmla="val 5000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8" name="Google Shape;108;p8"/>
            <p:cNvPicPr preferRelativeResize="0"/>
            <p:nvPr/>
          </p:nvPicPr>
          <p:blipFill rotWithShape="1">
            <a:blip r:embed="rId2">
              <a:alphaModFix/>
            </a:blip>
            <a:srcRect/>
            <a:stretch/>
          </p:blipFill>
          <p:spPr>
            <a:xfrm>
              <a:off x="9448087" y="3324695"/>
              <a:ext cx="681821" cy="684000"/>
            </a:xfrm>
            <a:prstGeom prst="rect">
              <a:avLst/>
            </a:prstGeom>
            <a:noFill/>
            <a:ln>
              <a:noFill/>
            </a:ln>
          </p:spPr>
        </p:pic>
      </p:grpSp>
      <p:sp>
        <p:nvSpPr>
          <p:cNvPr id="109" name="Google Shape;109;p8"/>
          <p:cNvSpPr/>
          <p:nvPr/>
        </p:nvSpPr>
        <p:spPr>
          <a:xfrm>
            <a:off x="8129266" y="2384697"/>
            <a:ext cx="1411296" cy="1411296"/>
          </a:xfrm>
          <a:prstGeom prst="ellipse">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p8"/>
          <p:cNvSpPr/>
          <p:nvPr/>
        </p:nvSpPr>
        <p:spPr>
          <a:xfrm rot="10800000">
            <a:off x="8717390" y="3771900"/>
            <a:ext cx="235048" cy="140847"/>
          </a:xfrm>
          <a:prstGeom prst="triangle">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8"/>
          <p:cNvSpPr/>
          <p:nvPr/>
        </p:nvSpPr>
        <p:spPr>
          <a:xfrm rot="-8100000" flipH="1">
            <a:off x="9145158" y="1300905"/>
            <a:ext cx="179871" cy="107784"/>
          </a:xfrm>
          <a:prstGeom prst="triangle">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12" name="Google Shape;112;p8"/>
          <p:cNvGrpSpPr/>
          <p:nvPr/>
        </p:nvGrpSpPr>
        <p:grpSpPr>
          <a:xfrm>
            <a:off x="9102854" y="409739"/>
            <a:ext cx="1079999" cy="1079999"/>
            <a:chOff x="9102854" y="409739"/>
            <a:chExt cx="1079999" cy="1079999"/>
          </a:xfrm>
        </p:grpSpPr>
        <p:sp>
          <p:nvSpPr>
            <p:cNvPr id="113" name="Google Shape;113;p8"/>
            <p:cNvSpPr/>
            <p:nvPr/>
          </p:nvSpPr>
          <p:spPr>
            <a:xfrm>
              <a:off x="9102854" y="409739"/>
              <a:ext cx="1079999" cy="1079999"/>
            </a:xfrm>
            <a:prstGeom prst="ellipse">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4" name="Google Shape;114;p8"/>
            <p:cNvPicPr preferRelativeResize="0"/>
            <p:nvPr/>
          </p:nvPicPr>
          <p:blipFill rotWithShape="1">
            <a:blip r:embed="rId3">
              <a:alphaModFix/>
            </a:blip>
            <a:srcRect/>
            <a:stretch/>
          </p:blipFill>
          <p:spPr>
            <a:xfrm>
              <a:off x="9300853" y="607738"/>
              <a:ext cx="684000" cy="684000"/>
            </a:xfrm>
            <a:prstGeom prst="rect">
              <a:avLst/>
            </a:prstGeom>
            <a:noFill/>
            <a:ln>
              <a:noFill/>
            </a:ln>
          </p:spPr>
        </p:pic>
      </p:grpSp>
      <p:grpSp>
        <p:nvGrpSpPr>
          <p:cNvPr id="115" name="Google Shape;115;p8"/>
          <p:cNvGrpSpPr/>
          <p:nvPr/>
        </p:nvGrpSpPr>
        <p:grpSpPr>
          <a:xfrm>
            <a:off x="10228394" y="1168615"/>
            <a:ext cx="1411296" cy="1411296"/>
            <a:chOff x="10228394" y="1168615"/>
            <a:chExt cx="1411296" cy="1411296"/>
          </a:xfrm>
        </p:grpSpPr>
        <p:grpSp>
          <p:nvGrpSpPr>
            <p:cNvPr id="116" name="Google Shape;116;p8"/>
            <p:cNvGrpSpPr/>
            <p:nvPr/>
          </p:nvGrpSpPr>
          <p:grpSpPr>
            <a:xfrm>
              <a:off x="10228394" y="1168615"/>
              <a:ext cx="1411296" cy="1411296"/>
              <a:chOff x="10228394" y="1168615"/>
              <a:chExt cx="1411296" cy="1411296"/>
            </a:xfrm>
          </p:grpSpPr>
          <p:sp>
            <p:nvSpPr>
              <p:cNvPr id="117" name="Google Shape;117;p8"/>
              <p:cNvSpPr/>
              <p:nvPr/>
            </p:nvSpPr>
            <p:spPr>
              <a:xfrm>
                <a:off x="10228394" y="1168615"/>
                <a:ext cx="1411296" cy="1411296"/>
              </a:xfrm>
              <a:prstGeom prst="ellipse">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8"/>
              <p:cNvSpPr/>
              <p:nvPr/>
            </p:nvSpPr>
            <p:spPr>
              <a:xfrm rot="8100000">
                <a:off x="11344353" y="2333154"/>
                <a:ext cx="235048" cy="140847"/>
              </a:xfrm>
              <a:prstGeom prst="triangle">
                <a:avLst>
                  <a:gd name="adj" fmla="val 50000"/>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9" name="Google Shape;119;p8"/>
              <p:cNvPicPr preferRelativeResize="0"/>
              <p:nvPr/>
            </p:nvPicPr>
            <p:blipFill rotWithShape="1">
              <a:blip r:embed="rId4">
                <a:alphaModFix/>
              </a:blip>
              <a:srcRect/>
              <a:stretch/>
            </p:blipFill>
            <p:spPr>
              <a:xfrm>
                <a:off x="10487642" y="1456465"/>
                <a:ext cx="892800" cy="756000"/>
              </a:xfrm>
              <a:prstGeom prst="rect">
                <a:avLst/>
              </a:prstGeom>
              <a:noFill/>
              <a:ln>
                <a:noFill/>
              </a:ln>
            </p:spPr>
          </p:pic>
        </p:grpSp>
        <p:sp>
          <p:nvSpPr>
            <p:cNvPr id="120" name="Google Shape;120;p8"/>
            <p:cNvSpPr/>
            <p:nvPr/>
          </p:nvSpPr>
          <p:spPr>
            <a:xfrm rot="8100000">
              <a:off x="11348299" y="2333882"/>
              <a:ext cx="235048" cy="140847"/>
            </a:xfrm>
            <a:prstGeom prst="triangle">
              <a:avLst>
                <a:gd name="adj" fmla="val 5000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21" name="Google Shape;121;p8"/>
          <p:cNvPicPr preferRelativeResize="0"/>
          <p:nvPr/>
        </p:nvPicPr>
        <p:blipFill rotWithShape="1">
          <a:blip r:embed="rId5">
            <a:alphaModFix/>
          </a:blip>
          <a:srcRect/>
          <a:stretch/>
        </p:blipFill>
        <p:spPr>
          <a:xfrm>
            <a:off x="8365161" y="2602184"/>
            <a:ext cx="939506" cy="939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terior 2">
  <p:cSld name="Interior 2">
    <p:spTree>
      <p:nvGrpSpPr>
        <p:cNvPr id="1" name="Shape 122"/>
        <p:cNvGrpSpPr/>
        <p:nvPr/>
      </p:nvGrpSpPr>
      <p:grpSpPr>
        <a:xfrm>
          <a:off x="0" y="0"/>
          <a:ext cx="0" cy="0"/>
          <a:chOff x="0" y="0"/>
          <a:chExt cx="0" cy="0"/>
        </a:xfrm>
      </p:grpSpPr>
      <p:cxnSp>
        <p:nvCxnSpPr>
          <p:cNvPr id="123" name="Google Shape;123;p9"/>
          <p:cNvCxnSpPr/>
          <p:nvPr/>
        </p:nvCxnSpPr>
        <p:spPr>
          <a:xfrm>
            <a:off x="11817818" y="6580692"/>
            <a:ext cx="0" cy="179325"/>
          </a:xfrm>
          <a:prstGeom prst="straightConnector1">
            <a:avLst/>
          </a:prstGeom>
          <a:noFill/>
          <a:ln w="12700" cap="flat" cmpd="sng">
            <a:solidFill>
              <a:srgbClr val="7F7F7F"/>
            </a:solidFill>
            <a:prstDash val="solid"/>
            <a:round/>
            <a:headEnd type="none" w="sm" len="sm"/>
            <a:tailEnd type="none" w="sm" len="sm"/>
          </a:ln>
        </p:spPr>
      </p:cxnSp>
      <p:sp>
        <p:nvSpPr>
          <p:cNvPr id="124" name="Google Shape;124;p9"/>
          <p:cNvSpPr txBox="1"/>
          <p:nvPr/>
        </p:nvSpPr>
        <p:spPr>
          <a:xfrm>
            <a:off x="11884723" y="6532213"/>
            <a:ext cx="332533" cy="252341"/>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None/>
            </a:pPr>
            <a:fld id="{00000000-1234-1234-1234-123412341234}" type="slidenum">
              <a:rPr lang="es-AR" sz="1000" b="0" i="0">
                <a:solidFill>
                  <a:srgbClr val="7F7F7F"/>
                </a:solidFill>
                <a:latin typeface="Raleway"/>
                <a:ea typeface="Raleway"/>
                <a:cs typeface="Raleway"/>
                <a:sym typeface="Raleway"/>
              </a:rPr>
              <a:t>‹Nº›</a:t>
            </a:fld>
            <a:endParaRPr sz="1000" b="0" i="0">
              <a:solidFill>
                <a:srgbClr val="7F7F7F"/>
              </a:solidFill>
              <a:latin typeface="Raleway"/>
              <a:ea typeface="Raleway"/>
              <a:cs typeface="Raleway"/>
              <a:sym typeface="Raleway"/>
            </a:endParaRPr>
          </a:p>
        </p:txBody>
      </p:sp>
      <p:sp>
        <p:nvSpPr>
          <p:cNvPr id="125" name="Google Shape;125;p9"/>
          <p:cNvSpPr/>
          <p:nvPr/>
        </p:nvSpPr>
        <p:spPr>
          <a:xfrm rot="-5400000">
            <a:off x="11463312" y="-720229"/>
            <a:ext cx="1453217" cy="1453217"/>
          </a:xfrm>
          <a:prstGeom prst="blockArc">
            <a:avLst>
              <a:gd name="adj1" fmla="val 10800000"/>
              <a:gd name="adj2" fmla="val 16218736"/>
              <a:gd name="adj3" fmla="val 2321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9"/>
          <p:cNvSpPr/>
          <p:nvPr/>
        </p:nvSpPr>
        <p:spPr>
          <a:xfrm rot="5400000">
            <a:off x="10975118" y="-431342"/>
            <a:ext cx="79053" cy="1206981"/>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9"/>
          <p:cNvSpPr/>
          <p:nvPr/>
        </p:nvSpPr>
        <p:spPr>
          <a:xfrm rot="5400000">
            <a:off x="11040977" y="-45774"/>
            <a:ext cx="36857" cy="672289"/>
          </a:xfrm>
          <a:prstGeom prst="roundRect">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8" name="Google Shape;128;p9"/>
          <p:cNvGrpSpPr/>
          <p:nvPr/>
        </p:nvGrpSpPr>
        <p:grpSpPr>
          <a:xfrm>
            <a:off x="11031653" y="491093"/>
            <a:ext cx="256109" cy="44810"/>
            <a:chOff x="5533346" y="803663"/>
            <a:chExt cx="411511" cy="72000"/>
          </a:xfrm>
        </p:grpSpPr>
        <p:sp>
          <p:nvSpPr>
            <p:cNvPr id="129" name="Google Shape;129;p9"/>
            <p:cNvSpPr/>
            <p:nvPr/>
          </p:nvSpPr>
          <p:spPr>
            <a:xfrm>
              <a:off x="5533346"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9"/>
            <p:cNvSpPr/>
            <p:nvPr/>
          </p:nvSpPr>
          <p:spPr>
            <a:xfrm>
              <a:off x="5703101"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9"/>
            <p:cNvSpPr/>
            <p:nvPr/>
          </p:nvSpPr>
          <p:spPr>
            <a:xfrm>
              <a:off x="5872857"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2" name="Google Shape;132;p9"/>
          <p:cNvSpPr/>
          <p:nvPr/>
        </p:nvSpPr>
        <p:spPr>
          <a:xfrm>
            <a:off x="10028046" y="72357"/>
            <a:ext cx="199584" cy="199584"/>
          </a:xfrm>
          <a:prstGeom prst="donut">
            <a:avLst>
              <a:gd name="adj" fmla="val 2064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9"/>
          <p:cNvSpPr/>
          <p:nvPr/>
        </p:nvSpPr>
        <p:spPr>
          <a:xfrm rot="-8100000">
            <a:off x="11988183" y="410597"/>
            <a:ext cx="79053" cy="544235"/>
          </a:xfrm>
          <a:prstGeom prst="round2SameRect">
            <a:avLst>
              <a:gd name="adj1" fmla="val 50000"/>
              <a:gd name="adj2" fmla="val 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9"/>
          <p:cNvSpPr/>
          <p:nvPr/>
        </p:nvSpPr>
        <p:spPr>
          <a:xfrm rot="-8100000">
            <a:off x="12098048" y="643387"/>
            <a:ext cx="40657" cy="256108"/>
          </a:xfrm>
          <a:prstGeom prst="round2SameRect">
            <a:avLst>
              <a:gd name="adj1" fmla="val 50000"/>
              <a:gd name="adj2" fmla="val 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9"/>
          <p:cNvSpPr txBox="1"/>
          <p:nvPr/>
        </p:nvSpPr>
        <p:spPr>
          <a:xfrm>
            <a:off x="11086578" y="6545088"/>
            <a:ext cx="654265" cy="226591"/>
          </a:xfrm>
          <a:prstGeom prst="rect">
            <a:avLst/>
          </a:prstGeom>
          <a:noFill/>
          <a:ln>
            <a:noFill/>
          </a:ln>
        </p:spPr>
        <p:txBody>
          <a:bodyPr spcFirstLastPara="1" wrap="square" lIns="36000" tIns="36000" rIns="36000" bIns="36000" anchor="t" anchorCtr="0">
            <a:spAutoFit/>
          </a:bodyPr>
          <a:lstStyle/>
          <a:p>
            <a:pPr marL="0" marR="0" lvl="0" indent="0" algn="r" rtl="0">
              <a:spcBef>
                <a:spcPts val="0"/>
              </a:spcBef>
              <a:spcAft>
                <a:spcPts val="0"/>
              </a:spcAft>
              <a:buNone/>
            </a:pPr>
            <a:r>
              <a:rPr lang="es-AR" sz="1000" b="1">
                <a:solidFill>
                  <a:srgbClr val="7F7F7F"/>
                </a:solidFill>
                <a:latin typeface="Raleway"/>
                <a:ea typeface="Raleway"/>
                <a:cs typeface="Raleway"/>
                <a:sym typeface="Raleway"/>
              </a:rPr>
              <a:t>SECPECG</a:t>
            </a:r>
            <a:endParaRPr sz="1000" b="1">
              <a:solidFill>
                <a:srgbClr val="7F7F7F"/>
              </a:solidFill>
              <a:latin typeface="Raleway"/>
              <a:ea typeface="Raleway"/>
              <a:cs typeface="Raleway"/>
              <a:sym typeface="Raleway"/>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terior 3">
  <p:cSld name="Interior 3">
    <p:spTree>
      <p:nvGrpSpPr>
        <p:cNvPr id="1" name="Shape 136"/>
        <p:cNvGrpSpPr/>
        <p:nvPr/>
      </p:nvGrpSpPr>
      <p:grpSpPr>
        <a:xfrm>
          <a:off x="0" y="0"/>
          <a:ext cx="0" cy="0"/>
          <a:chOff x="0" y="0"/>
          <a:chExt cx="0" cy="0"/>
        </a:xfrm>
      </p:grpSpPr>
      <p:sp>
        <p:nvSpPr>
          <p:cNvPr id="137" name="Google Shape;137;p10"/>
          <p:cNvSpPr/>
          <p:nvPr/>
        </p:nvSpPr>
        <p:spPr>
          <a:xfrm>
            <a:off x="-1" y="0"/>
            <a:ext cx="12188825" cy="756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10"/>
          <p:cNvSpPr/>
          <p:nvPr/>
        </p:nvSpPr>
        <p:spPr>
          <a:xfrm rot="-5400000">
            <a:off x="11557846" y="-629219"/>
            <a:ext cx="1258437" cy="1258437"/>
          </a:xfrm>
          <a:prstGeom prst="blockArc">
            <a:avLst>
              <a:gd name="adj1" fmla="val 10805229"/>
              <a:gd name="adj2" fmla="val 16214683"/>
              <a:gd name="adj3" fmla="val 25562"/>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139" name="Google Shape;139;p10"/>
          <p:cNvGrpSpPr/>
          <p:nvPr/>
        </p:nvGrpSpPr>
        <p:grpSpPr>
          <a:xfrm>
            <a:off x="11059286" y="560717"/>
            <a:ext cx="265235" cy="46406"/>
            <a:chOff x="5533346" y="803663"/>
            <a:chExt cx="411511" cy="72000"/>
          </a:xfrm>
        </p:grpSpPr>
        <p:sp>
          <p:nvSpPr>
            <p:cNvPr id="140" name="Google Shape;140;p10"/>
            <p:cNvSpPr/>
            <p:nvPr/>
          </p:nvSpPr>
          <p:spPr>
            <a:xfrm>
              <a:off x="5533346" y="803663"/>
              <a:ext cx="72000" cy="720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10"/>
            <p:cNvSpPr/>
            <p:nvPr/>
          </p:nvSpPr>
          <p:spPr>
            <a:xfrm>
              <a:off x="5703101" y="803663"/>
              <a:ext cx="72000" cy="720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10"/>
            <p:cNvSpPr/>
            <p:nvPr/>
          </p:nvSpPr>
          <p:spPr>
            <a:xfrm>
              <a:off x="5872857" y="803663"/>
              <a:ext cx="72000" cy="720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3" name="Google Shape;143;p10"/>
          <p:cNvSpPr/>
          <p:nvPr/>
        </p:nvSpPr>
        <p:spPr>
          <a:xfrm>
            <a:off x="10307529" y="153195"/>
            <a:ext cx="198927" cy="198927"/>
          </a:xfrm>
          <a:prstGeom prst="donut">
            <a:avLst>
              <a:gd name="adj" fmla="val 20646"/>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0"/>
          <p:cNvSpPr/>
          <p:nvPr/>
        </p:nvSpPr>
        <p:spPr>
          <a:xfrm rot="-8100000">
            <a:off x="11198092" y="-111907"/>
            <a:ext cx="81870" cy="563629"/>
          </a:xfrm>
          <a:prstGeom prst="round2SameRect">
            <a:avLst>
              <a:gd name="adj1" fmla="val 50000"/>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10"/>
          <p:cNvSpPr/>
          <p:nvPr/>
        </p:nvSpPr>
        <p:spPr>
          <a:xfrm rot="-8100000">
            <a:off x="11436532" y="-76817"/>
            <a:ext cx="42105" cy="397853"/>
          </a:xfrm>
          <a:prstGeom prst="round2SameRect">
            <a:avLst>
              <a:gd name="adj1" fmla="val 50000"/>
              <a:gd name="adj2" fmla="val 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46" name="Google Shape;146;p10"/>
          <p:cNvCxnSpPr/>
          <p:nvPr/>
        </p:nvCxnSpPr>
        <p:spPr>
          <a:xfrm>
            <a:off x="11817818" y="6580692"/>
            <a:ext cx="0" cy="179325"/>
          </a:xfrm>
          <a:prstGeom prst="straightConnector1">
            <a:avLst/>
          </a:prstGeom>
          <a:noFill/>
          <a:ln w="12700" cap="flat" cmpd="sng">
            <a:solidFill>
              <a:srgbClr val="7F7F7F"/>
            </a:solidFill>
            <a:prstDash val="solid"/>
            <a:round/>
            <a:headEnd type="none" w="sm" len="sm"/>
            <a:tailEnd type="none" w="sm" len="sm"/>
          </a:ln>
        </p:spPr>
      </p:cxnSp>
      <p:sp>
        <p:nvSpPr>
          <p:cNvPr id="147" name="Google Shape;147;p10"/>
          <p:cNvSpPr txBox="1"/>
          <p:nvPr/>
        </p:nvSpPr>
        <p:spPr>
          <a:xfrm>
            <a:off x="11884723" y="6532213"/>
            <a:ext cx="332533" cy="252341"/>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None/>
            </a:pPr>
            <a:fld id="{00000000-1234-1234-1234-123412341234}" type="slidenum">
              <a:rPr lang="es-AR" sz="1000" b="0" i="0">
                <a:solidFill>
                  <a:srgbClr val="7F7F7F"/>
                </a:solidFill>
                <a:latin typeface="Raleway"/>
                <a:ea typeface="Raleway"/>
                <a:cs typeface="Raleway"/>
                <a:sym typeface="Raleway"/>
              </a:rPr>
              <a:t>‹Nº›</a:t>
            </a:fld>
            <a:endParaRPr sz="1000" b="0" i="0">
              <a:solidFill>
                <a:srgbClr val="7F7F7F"/>
              </a:solidFill>
              <a:latin typeface="Raleway"/>
              <a:ea typeface="Raleway"/>
              <a:cs typeface="Raleway"/>
              <a:sym typeface="Raleway"/>
            </a:endParaRPr>
          </a:p>
        </p:txBody>
      </p:sp>
      <p:sp>
        <p:nvSpPr>
          <p:cNvPr id="148" name="Google Shape;148;p10"/>
          <p:cNvSpPr txBox="1"/>
          <p:nvPr/>
        </p:nvSpPr>
        <p:spPr>
          <a:xfrm>
            <a:off x="11086578" y="6545088"/>
            <a:ext cx="654265" cy="226591"/>
          </a:xfrm>
          <a:prstGeom prst="rect">
            <a:avLst/>
          </a:prstGeom>
          <a:noFill/>
          <a:ln>
            <a:noFill/>
          </a:ln>
        </p:spPr>
        <p:txBody>
          <a:bodyPr spcFirstLastPara="1" wrap="square" lIns="36000" tIns="36000" rIns="36000" bIns="36000" anchor="t" anchorCtr="0">
            <a:spAutoFit/>
          </a:bodyPr>
          <a:lstStyle/>
          <a:p>
            <a:pPr marL="0" marR="0" lvl="0" indent="0" algn="r" rtl="0">
              <a:spcBef>
                <a:spcPts val="0"/>
              </a:spcBef>
              <a:spcAft>
                <a:spcPts val="0"/>
              </a:spcAft>
              <a:buNone/>
            </a:pPr>
            <a:r>
              <a:rPr lang="es-AR" sz="1000" b="1">
                <a:solidFill>
                  <a:srgbClr val="7F7F7F"/>
                </a:solidFill>
                <a:latin typeface="Raleway"/>
                <a:ea typeface="Raleway"/>
                <a:cs typeface="Raleway"/>
                <a:sym typeface="Raleway"/>
              </a:rPr>
              <a:t>SECPECG</a:t>
            </a:r>
            <a:endParaRPr sz="1000" b="1">
              <a:solidFill>
                <a:srgbClr val="7F7F7F"/>
              </a:solidFill>
              <a:latin typeface="Raleway"/>
              <a:ea typeface="Raleway"/>
              <a:cs typeface="Raleway"/>
              <a:sym typeface="Raleway"/>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510"/>
            <a:ext cx="12204000" cy="6943655"/>
          </a:xfrm>
          <a:prstGeom prst="rect">
            <a:avLst/>
          </a:prstGeom>
        </p:spPr>
      </p:pic>
      <p:sp>
        <p:nvSpPr>
          <p:cNvPr id="190" name="Google Shape;190;p14"/>
          <p:cNvSpPr/>
          <p:nvPr/>
        </p:nvSpPr>
        <p:spPr>
          <a:xfrm>
            <a:off x="0" y="-76200"/>
            <a:ext cx="12204000" cy="6934200"/>
          </a:xfrm>
          <a:prstGeom prst="rect">
            <a:avLst/>
          </a:prstGeom>
          <a:solidFill>
            <a:schemeClr val="dk1">
              <a:alpha val="4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91" name="Google Shape;191;p14"/>
          <p:cNvCxnSpPr/>
          <p:nvPr/>
        </p:nvCxnSpPr>
        <p:spPr>
          <a:xfrm>
            <a:off x="353492" y="6299200"/>
            <a:ext cx="11481900" cy="0"/>
          </a:xfrm>
          <a:prstGeom prst="straightConnector1">
            <a:avLst/>
          </a:prstGeom>
          <a:noFill/>
          <a:ln w="12700" cap="flat" cmpd="sng">
            <a:solidFill>
              <a:schemeClr val="lt1"/>
            </a:solidFill>
            <a:prstDash val="solid"/>
            <a:round/>
            <a:headEnd type="none" w="sm" len="sm"/>
            <a:tailEnd type="none" w="sm" len="sm"/>
          </a:ln>
        </p:spPr>
      </p:cxnSp>
      <p:sp>
        <p:nvSpPr>
          <p:cNvPr id="193" name="Google Shape;193;p14"/>
          <p:cNvSpPr txBox="1"/>
          <p:nvPr/>
        </p:nvSpPr>
        <p:spPr>
          <a:xfrm>
            <a:off x="0" y="4853706"/>
            <a:ext cx="11835393" cy="708000"/>
          </a:xfrm>
          <a:prstGeom prst="rect">
            <a:avLst/>
          </a:prstGeom>
          <a:noFill/>
          <a:ln>
            <a:noFill/>
          </a:ln>
        </p:spPr>
        <p:txBody>
          <a:bodyPr spcFirstLastPara="1" wrap="square" lIns="91425" tIns="45700" rIns="91425" bIns="45700" anchor="t" anchorCtr="0">
            <a:noAutofit/>
          </a:bodyPr>
          <a:lstStyle/>
          <a:p>
            <a:pPr lvl="0" algn="r">
              <a:buSzPts val="4000"/>
            </a:pPr>
            <a:r>
              <a:rPr lang="es-ES" sz="4000" b="1" dirty="0">
                <a:solidFill>
                  <a:srgbClr val="FFFFFF"/>
                </a:solidFill>
                <a:latin typeface="Raleway"/>
                <a:ea typeface="Raleway"/>
                <a:cs typeface="Raleway"/>
                <a:sym typeface="Raleway"/>
              </a:rPr>
              <a:t>Diseño y Administración de Bases de </a:t>
            </a:r>
            <a:r>
              <a:rPr lang="es-ES" sz="4000" b="1" dirty="0" smtClean="0">
                <a:solidFill>
                  <a:srgbClr val="FFFFFF"/>
                </a:solidFill>
                <a:latin typeface="Raleway"/>
                <a:ea typeface="Raleway"/>
                <a:cs typeface="Raleway"/>
                <a:sym typeface="Raleway"/>
              </a:rPr>
              <a:t>Datos</a:t>
            </a:r>
          </a:p>
          <a:p>
            <a:pPr marL="0" marR="0" lvl="0" indent="0" algn="r" rtl="0">
              <a:lnSpc>
                <a:spcPct val="100000"/>
              </a:lnSpc>
              <a:spcBef>
                <a:spcPts val="0"/>
              </a:spcBef>
              <a:spcAft>
                <a:spcPts val="0"/>
              </a:spcAft>
              <a:buClr>
                <a:srgbClr val="000000"/>
              </a:buClr>
              <a:buSzPts val="4000"/>
              <a:buFont typeface="Arial"/>
              <a:buNone/>
            </a:pPr>
            <a:endParaRPr sz="1400" b="0" i="0" u="none" strike="noStrike" cap="none" dirty="0">
              <a:solidFill>
                <a:srgbClr val="000000"/>
              </a:solidFill>
              <a:latin typeface="Arial"/>
              <a:ea typeface="Arial"/>
              <a:cs typeface="Arial"/>
              <a:sym typeface="Arial"/>
            </a:endParaRPr>
          </a:p>
        </p:txBody>
      </p:sp>
      <p:sp>
        <p:nvSpPr>
          <p:cNvPr id="194" name="Google Shape;194;p14"/>
          <p:cNvSpPr/>
          <p:nvPr/>
        </p:nvSpPr>
        <p:spPr>
          <a:xfrm>
            <a:off x="760768" y="4226169"/>
            <a:ext cx="296400" cy="10650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 name="Google Shape;195;p14"/>
          <p:cNvSpPr txBox="1"/>
          <p:nvPr/>
        </p:nvSpPr>
        <p:spPr>
          <a:xfrm>
            <a:off x="660364" y="4485512"/>
            <a:ext cx="1417818"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AR" sz="1600" dirty="0" smtClean="0">
                <a:solidFill>
                  <a:srgbClr val="FFFFFF"/>
                </a:solidFill>
                <a:latin typeface="Raleway"/>
                <a:ea typeface="Raleway"/>
                <a:cs typeface="Raleway"/>
                <a:sym typeface="Raleway"/>
              </a:rPr>
              <a:t>Marzo 2022</a:t>
            </a:r>
            <a:endParaRPr sz="1600" b="0" i="0" u="none" strike="noStrike" cap="none" dirty="0">
              <a:solidFill>
                <a:srgbClr val="FFFFFF"/>
              </a:solidFill>
              <a:latin typeface="Raleway"/>
              <a:ea typeface="Raleway"/>
              <a:cs typeface="Raleway"/>
              <a:sym typeface="Raleway"/>
            </a:endParaRPr>
          </a:p>
        </p:txBody>
      </p:sp>
      <p:sp>
        <p:nvSpPr>
          <p:cNvPr id="196" name="Google Shape;196;p14"/>
          <p:cNvSpPr txBox="1"/>
          <p:nvPr/>
        </p:nvSpPr>
        <p:spPr>
          <a:xfrm>
            <a:off x="2311426" y="6417740"/>
            <a:ext cx="7566000" cy="27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1200" dirty="0" smtClean="0">
                <a:solidFill>
                  <a:srgbClr val="FFFFFF"/>
                </a:solidFill>
                <a:latin typeface="Raleway"/>
                <a:ea typeface="Raleway"/>
                <a:cs typeface="Raleway"/>
                <a:sym typeface="Raleway"/>
              </a:rPr>
              <a:t>Prof. Nicolás Fernández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720230"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Análisis del Concepto de Dato, Información y Conocimiento en un CONTEXTO ORGANIZACIONAL</a:t>
            </a:r>
            <a:endParaRPr sz="2400" dirty="0">
              <a:solidFill>
                <a:srgbClr val="FFFFFF"/>
              </a:solidFill>
              <a:latin typeface="Raleway Thin"/>
              <a:ea typeface="Raleway Thin"/>
              <a:cs typeface="Raleway Thin"/>
              <a:sym typeface="Raleway Thin"/>
            </a:endParaRPr>
          </a:p>
        </p:txBody>
      </p:sp>
      <p:sp>
        <p:nvSpPr>
          <p:cNvPr id="8" name="Rectangle 3"/>
          <p:cNvSpPr txBox="1">
            <a:spLocks noChangeArrowheads="1"/>
          </p:cNvSpPr>
          <p:nvPr/>
        </p:nvSpPr>
        <p:spPr>
          <a:xfrm>
            <a:off x="609600" y="1364673"/>
            <a:ext cx="11055927" cy="45259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altLang="es-AR" sz="2000" dirty="0">
                <a:solidFill>
                  <a:schemeClr val="dk1"/>
                </a:solidFill>
                <a:latin typeface="Raleway"/>
                <a:ea typeface="Raleway"/>
                <a:cs typeface="Raleway"/>
              </a:rPr>
              <a:t>Davenport y </a:t>
            </a:r>
            <a:r>
              <a:rPr lang="es-ES" altLang="es-AR" sz="2000" dirty="0" err="1">
                <a:solidFill>
                  <a:schemeClr val="dk1"/>
                </a:solidFill>
                <a:latin typeface="Raleway"/>
                <a:ea typeface="Raleway"/>
                <a:cs typeface="Raleway"/>
              </a:rPr>
              <a:t>Prusak</a:t>
            </a:r>
            <a:endParaRPr lang="es-ES" altLang="es-AR" sz="2000" dirty="0">
              <a:solidFill>
                <a:schemeClr val="dk1"/>
              </a:solidFill>
              <a:latin typeface="Raleway"/>
              <a:ea typeface="Raleway"/>
              <a:cs typeface="Raleway"/>
            </a:endParaRPr>
          </a:p>
          <a:p>
            <a:endParaRPr lang="es-ES" altLang="es-AR" sz="2000" dirty="0">
              <a:solidFill>
                <a:schemeClr val="dk1"/>
              </a:solidFill>
              <a:latin typeface="Raleway"/>
              <a:ea typeface="Raleway"/>
              <a:cs typeface="Raleway"/>
            </a:endParaRPr>
          </a:p>
          <a:p>
            <a:endParaRPr lang="es-ES" altLang="es-AR" sz="2000" dirty="0">
              <a:solidFill>
                <a:schemeClr val="dk1"/>
              </a:solidFill>
              <a:latin typeface="Raleway"/>
              <a:ea typeface="Raleway"/>
              <a:cs typeface="Raleway"/>
            </a:endParaRPr>
          </a:p>
          <a:p>
            <a:r>
              <a:rPr lang="es-ES" altLang="es-AR" sz="2400" b="1" dirty="0">
                <a:solidFill>
                  <a:srgbClr val="AA3A86"/>
                </a:solidFill>
                <a:latin typeface="Raleway"/>
                <a:ea typeface="Raleway"/>
                <a:cs typeface="Raleway"/>
              </a:rPr>
              <a:t>Datos</a:t>
            </a:r>
            <a:r>
              <a:rPr lang="es-ES" altLang="es-AR" sz="2000" dirty="0">
                <a:solidFill>
                  <a:schemeClr val="dk1"/>
                </a:solidFill>
                <a:latin typeface="Raleway"/>
                <a:ea typeface="Raleway"/>
                <a:cs typeface="Raleway"/>
              </a:rPr>
              <a:t> </a:t>
            </a:r>
            <a:r>
              <a:rPr lang="es-ES" altLang="es-AR" sz="2000" dirty="0">
                <a:solidFill>
                  <a:schemeClr val="dk1"/>
                </a:solidFill>
                <a:latin typeface="Raleway"/>
                <a:ea typeface="Raleway"/>
                <a:cs typeface="Raleway"/>
                <a:sym typeface="Wingdings" panose="05000000000000000000" pitchFamily="2" charset="2"/>
              </a:rPr>
              <a:t> Registros Estructurados en Transacciones. No indican nada sobre su importancia o irrelevancia. </a:t>
            </a:r>
          </a:p>
          <a:p>
            <a:r>
              <a:rPr lang="es-ES" altLang="es-AR" sz="2000" dirty="0">
                <a:solidFill>
                  <a:schemeClr val="dk1"/>
                </a:solidFill>
                <a:latin typeface="Raleway"/>
                <a:ea typeface="Raleway"/>
                <a:cs typeface="Raleway"/>
                <a:sym typeface="Wingdings" panose="05000000000000000000" pitchFamily="2" charset="2"/>
              </a:rPr>
              <a:t>Son el insumo para crear información  “… todo dato puede llegar a ser información dependiendo del interés que este posea para un individuo, organización o ente”. </a:t>
            </a:r>
          </a:p>
          <a:p>
            <a:endParaRPr lang="es-ES" altLang="es-AR" sz="2000" dirty="0">
              <a:solidFill>
                <a:schemeClr val="dk1"/>
              </a:solidFill>
              <a:latin typeface="Raleway"/>
              <a:ea typeface="Raleway"/>
              <a:cs typeface="Raleway"/>
              <a:sym typeface="Wingdings" panose="05000000000000000000" pitchFamily="2" charset="2"/>
            </a:endParaRPr>
          </a:p>
          <a:p>
            <a:r>
              <a:rPr lang="es-ES" altLang="es-AR" sz="2400" b="1" dirty="0">
                <a:solidFill>
                  <a:srgbClr val="AA3A86"/>
                </a:solidFill>
                <a:latin typeface="Raleway"/>
                <a:ea typeface="Raleway"/>
                <a:cs typeface="Raleway"/>
                <a:sym typeface="Wingdings" panose="05000000000000000000" pitchFamily="2" charset="2"/>
              </a:rPr>
              <a:t>Información</a:t>
            </a:r>
            <a:r>
              <a:rPr lang="es-ES" altLang="es-AR" sz="2000" dirty="0">
                <a:solidFill>
                  <a:schemeClr val="dk1"/>
                </a:solidFill>
                <a:latin typeface="Raleway"/>
                <a:ea typeface="Raleway"/>
                <a:cs typeface="Raleway"/>
                <a:sym typeface="Wingdings" panose="05000000000000000000" pitchFamily="2" charset="2"/>
              </a:rPr>
              <a:t>  MENSAJE  cambiar a la persona (percepción y discernimiento), influir sobre su punto de vista y por ende sobre sus decisiones. </a:t>
            </a:r>
            <a:endParaRPr lang="es-ES" altLang="es-AR" sz="2000" dirty="0" smtClean="0">
              <a:solidFill>
                <a:schemeClr val="dk1"/>
              </a:solidFill>
              <a:latin typeface="Raleway"/>
              <a:ea typeface="Raleway"/>
              <a:cs typeface="Raleway"/>
              <a:sym typeface="Wingdings" panose="05000000000000000000" pitchFamily="2" charset="2"/>
            </a:endParaRPr>
          </a:p>
          <a:p>
            <a:endParaRPr lang="es-ES" altLang="es-AR" sz="2000" dirty="0">
              <a:solidFill>
                <a:schemeClr val="dk1"/>
              </a:solidFill>
              <a:latin typeface="Raleway"/>
              <a:sym typeface="Wingdings" panose="05000000000000000000" pitchFamily="2" charset="2"/>
            </a:endParaRPr>
          </a:p>
          <a:p>
            <a:r>
              <a:rPr lang="es-ES" altLang="es-AR" sz="2400" b="1" dirty="0">
                <a:solidFill>
                  <a:srgbClr val="AA3A86"/>
                </a:solidFill>
                <a:latin typeface="Raleway"/>
                <a:ea typeface="Raleway"/>
                <a:cs typeface="Raleway"/>
              </a:rPr>
              <a:t>Éxito o Fracaso </a:t>
            </a:r>
            <a:r>
              <a:rPr lang="es-ES" altLang="es-AR" sz="2000" dirty="0">
                <a:solidFill>
                  <a:schemeClr val="dk1"/>
                </a:solidFill>
                <a:latin typeface="Raleway"/>
                <a:ea typeface="Raleway"/>
                <a:cs typeface="Raleway"/>
                <a:sym typeface="Wingdings" panose="05000000000000000000" pitchFamily="2" charset="2"/>
              </a:rPr>
              <a:t> Depende saber cual de los elementos necesitamos, cuales tenemos y que es posible hacer con cada uno de ellos. </a:t>
            </a:r>
          </a:p>
          <a:p>
            <a:endParaRPr lang="es-ES" altLang="es-AR" sz="2400" dirty="0">
              <a:latin typeface="Arial Narrow" panose="020B0606020202030204" pitchFamily="34" charset="0"/>
            </a:endParaRPr>
          </a:p>
        </p:txBody>
      </p:sp>
    </p:spTree>
    <p:extLst>
      <p:ext uri="{BB962C8B-B14F-4D97-AF65-F5344CB8AC3E}">
        <p14:creationId xmlns:p14="http://schemas.microsoft.com/office/powerpoint/2010/main" val="391641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720230"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Análisis del Concepto de Dato, Información y Conocimiento en un CONTEXTO ORGANIZACIONAL</a:t>
            </a:r>
            <a:endParaRPr sz="2400" dirty="0">
              <a:solidFill>
                <a:srgbClr val="FFFFFF"/>
              </a:solidFill>
              <a:latin typeface="Raleway Thin"/>
              <a:ea typeface="Raleway Thin"/>
              <a:cs typeface="Raleway Thin"/>
              <a:sym typeface="Raleway Thin"/>
            </a:endParaRPr>
          </a:p>
        </p:txBody>
      </p:sp>
      <p:sp>
        <p:nvSpPr>
          <p:cNvPr id="7" name="Rectangle 3"/>
          <p:cNvSpPr txBox="1">
            <a:spLocks noChangeArrowheads="1"/>
          </p:cNvSpPr>
          <p:nvPr/>
        </p:nvSpPr>
        <p:spPr>
          <a:xfrm>
            <a:off x="457200" y="1020452"/>
            <a:ext cx="11376434" cy="245918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a:buNone/>
            </a:pPr>
            <a:r>
              <a:rPr lang="es-ES" altLang="es-AR" sz="2000" dirty="0">
                <a:solidFill>
                  <a:schemeClr val="dk1"/>
                </a:solidFill>
                <a:latin typeface="Raleway"/>
                <a:ea typeface="Raleway"/>
                <a:cs typeface="Raleway"/>
              </a:rPr>
              <a:t>¿Cómo apoya la </a:t>
            </a:r>
            <a:r>
              <a:rPr lang="es-ES" altLang="es-AR" sz="2400" b="1" dirty="0">
                <a:solidFill>
                  <a:srgbClr val="AA3A86"/>
                </a:solidFill>
                <a:latin typeface="Raleway"/>
                <a:ea typeface="Raleway"/>
                <a:cs typeface="Raleway"/>
              </a:rPr>
              <a:t>información</a:t>
            </a:r>
            <a:r>
              <a:rPr lang="es-ES" altLang="es-AR" sz="2000" dirty="0">
                <a:solidFill>
                  <a:schemeClr val="dk1"/>
                </a:solidFill>
                <a:latin typeface="Raleway"/>
                <a:ea typeface="Raleway"/>
                <a:cs typeface="Raleway"/>
              </a:rPr>
              <a:t> un proceso de toma de decisiones al interior de una organización? </a:t>
            </a:r>
          </a:p>
          <a:p>
            <a:pPr>
              <a:buFont typeface="Arial"/>
              <a:buNone/>
            </a:pPr>
            <a:endParaRPr lang="es-ES" altLang="es-AR" sz="2000" dirty="0">
              <a:solidFill>
                <a:schemeClr val="dk1"/>
              </a:solidFill>
              <a:latin typeface="Raleway"/>
              <a:ea typeface="Raleway"/>
              <a:cs typeface="Raleway"/>
            </a:endParaRPr>
          </a:p>
          <a:p>
            <a:pPr>
              <a:buFont typeface="Arial"/>
              <a:buNone/>
            </a:pPr>
            <a:r>
              <a:rPr lang="es-ES" altLang="es-AR" sz="2000" dirty="0" smtClean="0">
                <a:solidFill>
                  <a:schemeClr val="dk1"/>
                </a:solidFill>
                <a:latin typeface="Raleway"/>
                <a:ea typeface="Raleway"/>
                <a:cs typeface="Raleway"/>
              </a:rPr>
              <a:t>Relación</a:t>
            </a:r>
          </a:p>
          <a:p>
            <a:pPr>
              <a:buFont typeface="Arial"/>
              <a:buNone/>
            </a:pPr>
            <a:endParaRPr lang="es-ES" altLang="es-AR" sz="2000" dirty="0">
              <a:solidFill>
                <a:schemeClr val="dk1"/>
              </a:solidFill>
              <a:latin typeface="Raleway"/>
              <a:ea typeface="Raleway"/>
              <a:cs typeface="Raleway"/>
            </a:endParaRPr>
          </a:p>
          <a:p>
            <a:pPr marL="342900" indent="-342900">
              <a:buFont typeface="Arial" panose="020B0604020202020204" pitchFamily="34" charset="0"/>
              <a:buChar char="•"/>
            </a:pPr>
            <a:r>
              <a:rPr lang="es-ES" altLang="es-AR" sz="2000" dirty="0">
                <a:solidFill>
                  <a:schemeClr val="dk1"/>
                </a:solidFill>
                <a:latin typeface="Raleway"/>
                <a:ea typeface="Raleway"/>
                <a:cs typeface="Raleway"/>
                <a:sym typeface="Wingdings" panose="05000000000000000000" pitchFamily="2" charset="2"/>
              </a:rPr>
              <a:t>Inf</a:t>
            </a:r>
            <a:r>
              <a:rPr lang="es-ES" altLang="es-AR" sz="2000" dirty="0">
                <a:solidFill>
                  <a:schemeClr val="dk1"/>
                </a:solidFill>
                <a:latin typeface="Raleway"/>
                <a:ea typeface="Raleway"/>
                <a:cs typeface="Raleway"/>
              </a:rPr>
              <a:t>ormación</a:t>
            </a:r>
          </a:p>
          <a:p>
            <a:pPr marL="342900" indent="-342900">
              <a:buFont typeface="Arial" panose="020B0604020202020204" pitchFamily="34" charset="0"/>
              <a:buChar char="•"/>
            </a:pPr>
            <a:r>
              <a:rPr lang="es-ES" altLang="es-AR" sz="2000" dirty="0">
                <a:solidFill>
                  <a:schemeClr val="dk1"/>
                </a:solidFill>
                <a:latin typeface="Raleway"/>
                <a:ea typeface="Raleway"/>
                <a:cs typeface="Raleway"/>
              </a:rPr>
              <a:t>Capacidad analítica</a:t>
            </a:r>
          </a:p>
          <a:p>
            <a:pPr>
              <a:buFontTx/>
              <a:buNone/>
            </a:pPr>
            <a:endParaRPr lang="es-ES" altLang="es-AR" dirty="0">
              <a:latin typeface="Arial Narrow" panose="020B0606020202030204" pitchFamily="34" charset="0"/>
            </a:endParaRPr>
          </a:p>
        </p:txBody>
      </p:sp>
      <p:sp>
        <p:nvSpPr>
          <p:cNvPr id="2" name="Cerrar llave 1"/>
          <p:cNvSpPr/>
          <p:nvPr/>
        </p:nvSpPr>
        <p:spPr>
          <a:xfrm>
            <a:off x="3477491" y="2632646"/>
            <a:ext cx="263237" cy="7065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3" name="Rectángulo 2"/>
          <p:cNvSpPr/>
          <p:nvPr/>
        </p:nvSpPr>
        <p:spPr>
          <a:xfrm>
            <a:off x="3925844" y="2755104"/>
            <a:ext cx="1443024" cy="461665"/>
          </a:xfrm>
          <a:prstGeom prst="rect">
            <a:avLst/>
          </a:prstGeom>
        </p:spPr>
        <p:txBody>
          <a:bodyPr wrap="none">
            <a:spAutoFit/>
          </a:bodyPr>
          <a:lstStyle/>
          <a:p>
            <a:r>
              <a:rPr lang="es-ES" altLang="es-AR" sz="2400" b="1" dirty="0">
                <a:solidFill>
                  <a:srgbClr val="AA3A86"/>
                </a:solidFill>
                <a:latin typeface="Raleway"/>
                <a:ea typeface="Raleway"/>
                <a:cs typeface="Raleway"/>
              </a:rPr>
              <a:t>Decisión</a:t>
            </a:r>
            <a:endParaRPr lang="es-AR" sz="2400" b="1" dirty="0">
              <a:solidFill>
                <a:srgbClr val="AA3A86"/>
              </a:solidFill>
              <a:latin typeface="Raleway"/>
              <a:ea typeface="Raleway"/>
              <a:cs typeface="Raleway"/>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294909" y="3339228"/>
            <a:ext cx="6218119" cy="3419725"/>
          </a:xfrm>
          <a:prstGeom prst="rect">
            <a:avLst/>
          </a:prstGeom>
        </p:spPr>
      </p:pic>
    </p:spTree>
    <p:extLst>
      <p:ext uri="{BB962C8B-B14F-4D97-AF65-F5344CB8AC3E}">
        <p14:creationId xmlns:p14="http://schemas.microsoft.com/office/powerpoint/2010/main" val="46014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720230"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Análisis del Concepto de Dato, Información y Conocimiento en un CONTEXTO ORGANIZACIONAL</a:t>
            </a:r>
            <a:endParaRPr sz="2400" dirty="0">
              <a:solidFill>
                <a:srgbClr val="FFFFFF"/>
              </a:solidFill>
              <a:latin typeface="Raleway Thin"/>
              <a:ea typeface="Raleway Thin"/>
              <a:cs typeface="Raleway Thin"/>
              <a:sym typeface="Raleway Thin"/>
            </a:endParaRPr>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227" y="2147455"/>
            <a:ext cx="8764976" cy="397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94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3"/>
          <p:cNvSpPr/>
          <p:nvPr/>
        </p:nvSpPr>
        <p:spPr>
          <a:xfrm>
            <a:off x="125" y="0"/>
            <a:ext cx="12188700" cy="6858000"/>
          </a:xfrm>
          <a:prstGeom prst="rect">
            <a:avLst/>
          </a:prstGeom>
          <a:solidFill>
            <a:srgbClr val="32AAAF"/>
          </a:solidFill>
          <a:ln>
            <a:noFill/>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800"/>
            </a:pPr>
            <a:endParaRPr sz="1800" b="0" i="0" u="none" strike="noStrike" cap="none" dirty="0">
              <a:solidFill>
                <a:schemeClr val="lt1"/>
              </a:solidFill>
              <a:latin typeface="Calibri"/>
              <a:ea typeface="Calibri"/>
              <a:cs typeface="Calibri"/>
              <a:sym typeface="Calibri"/>
            </a:endParaRPr>
          </a:p>
        </p:txBody>
      </p:sp>
      <p:pic>
        <p:nvPicPr>
          <p:cNvPr id="332" name="Google Shape;332;p23" descr="Fondo Pregunta.png"/>
          <p:cNvPicPr preferRelativeResize="0"/>
          <p:nvPr/>
        </p:nvPicPr>
        <p:blipFill rotWithShape="1">
          <a:blip r:embed="rId3">
            <a:alphaModFix/>
          </a:blip>
          <a:srcRect/>
          <a:stretch/>
        </p:blipFill>
        <p:spPr>
          <a:xfrm>
            <a:off x="0" y="0"/>
            <a:ext cx="12185906" cy="2615185"/>
          </a:xfrm>
          <a:prstGeom prst="rect">
            <a:avLst/>
          </a:prstGeom>
          <a:noFill/>
          <a:ln>
            <a:noFill/>
          </a:ln>
        </p:spPr>
      </p:pic>
      <p:sp>
        <p:nvSpPr>
          <p:cNvPr id="333" name="Google Shape;333;p23"/>
          <p:cNvSpPr txBox="1"/>
          <p:nvPr/>
        </p:nvSpPr>
        <p:spPr>
          <a:xfrm>
            <a:off x="2922564" y="3057985"/>
            <a:ext cx="6439800" cy="769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s-AR" sz="4400" b="1" dirty="0" smtClean="0">
                <a:solidFill>
                  <a:schemeClr val="lt1"/>
                </a:solidFill>
                <a:latin typeface="Raleway"/>
                <a:ea typeface="Raleway"/>
                <a:cs typeface="Raleway"/>
                <a:sym typeface="Raleway"/>
              </a:rPr>
              <a:t>Desarrollo</a:t>
            </a:r>
            <a:endParaRPr sz="1400" b="0" i="0" u="none" strike="noStrike" cap="none" dirty="0">
              <a:solidFill>
                <a:srgbClr val="000000"/>
              </a:solidFill>
              <a:latin typeface="Arial"/>
              <a:ea typeface="Arial"/>
              <a:cs typeface="Arial"/>
              <a:sym typeface="Arial"/>
            </a:endParaRPr>
          </a:p>
        </p:txBody>
      </p:sp>
      <p:sp>
        <p:nvSpPr>
          <p:cNvPr id="334" name="Google Shape;334;p23"/>
          <p:cNvSpPr/>
          <p:nvPr/>
        </p:nvSpPr>
        <p:spPr>
          <a:xfrm>
            <a:off x="5925961" y="4312499"/>
            <a:ext cx="336900" cy="120900"/>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 name="Conector recto 2"/>
          <p:cNvCxnSpPr/>
          <p:nvPr/>
        </p:nvCxnSpPr>
        <p:spPr>
          <a:xfrm>
            <a:off x="3016155" y="3971499"/>
            <a:ext cx="6346209" cy="0"/>
          </a:xfrm>
          <a:prstGeom prst="line">
            <a:avLst/>
          </a:prstGeom>
          <a:noFill/>
          <a:ln w="28575" cap="rnd" cmpd="sng">
            <a:solidFill>
              <a:srgbClr val="AA3A86"/>
            </a:solidFill>
            <a:prstDash val="solid"/>
            <a:round/>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9" y="206721"/>
            <a:ext cx="11720230"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ARCHIVOS CONVENCIONALES</a:t>
            </a:r>
            <a:endParaRPr sz="2400" dirty="0">
              <a:solidFill>
                <a:srgbClr val="FFFFFF"/>
              </a:solidFill>
              <a:latin typeface="Raleway Thin"/>
              <a:ea typeface="Raleway Thin"/>
              <a:cs typeface="Raleway Thin"/>
              <a:sym typeface="Raleway Thin"/>
            </a:endParaRPr>
          </a:p>
        </p:txBody>
      </p:sp>
      <p:sp>
        <p:nvSpPr>
          <p:cNvPr id="2" name="Rectángulo 1"/>
          <p:cNvSpPr/>
          <p:nvPr/>
        </p:nvSpPr>
        <p:spPr>
          <a:xfrm>
            <a:off x="387927" y="1374182"/>
            <a:ext cx="11431852" cy="2862322"/>
          </a:xfrm>
          <a:prstGeom prst="rect">
            <a:avLst/>
          </a:prstGeom>
        </p:spPr>
        <p:txBody>
          <a:bodyPr wrap="square">
            <a:spAutoFit/>
          </a:bodyPr>
          <a:lstStyle/>
          <a:p>
            <a:pPr>
              <a:buFont typeface="Arial"/>
              <a:buNone/>
            </a:pPr>
            <a:r>
              <a:rPr lang="es-ES" altLang="es-AR" sz="2400" b="1" dirty="0">
                <a:solidFill>
                  <a:srgbClr val="AA3A86"/>
                </a:solidFill>
                <a:latin typeface="Raleway"/>
                <a:ea typeface="Raleway"/>
                <a:cs typeface="Raleway"/>
                <a:sym typeface="Wingdings" panose="05000000000000000000" pitchFamily="2" charset="2"/>
              </a:rPr>
              <a:t>Datos</a:t>
            </a:r>
            <a:r>
              <a:rPr lang="es-ES" altLang="es-AR" sz="2000" dirty="0">
                <a:solidFill>
                  <a:schemeClr val="dk1"/>
                </a:solidFill>
                <a:latin typeface="Raleway"/>
                <a:ea typeface="Raleway"/>
                <a:cs typeface="Raleway"/>
                <a:sym typeface="Wingdings" panose="05000000000000000000" pitchFamily="2" charset="2"/>
              </a:rPr>
              <a:t>  representa un hecho de algo del medio ambiente.  </a:t>
            </a:r>
          </a:p>
          <a:p>
            <a:pPr>
              <a:buFont typeface="Arial"/>
              <a:buNone/>
            </a:pPr>
            <a:r>
              <a:rPr lang="es-ES" altLang="es-AR" sz="2400" b="1" dirty="0">
                <a:solidFill>
                  <a:srgbClr val="AA3A86"/>
                </a:solidFill>
                <a:latin typeface="Raleway"/>
                <a:ea typeface="Raleway"/>
                <a:cs typeface="Raleway"/>
                <a:sym typeface="Wingdings" panose="05000000000000000000" pitchFamily="2" charset="2"/>
              </a:rPr>
              <a:t>Registro </a:t>
            </a:r>
            <a:r>
              <a:rPr lang="es-ES" altLang="es-AR" sz="2000" dirty="0">
                <a:solidFill>
                  <a:schemeClr val="dk1"/>
                </a:solidFill>
                <a:latin typeface="Raleway"/>
                <a:ea typeface="Raleway"/>
                <a:cs typeface="Raleway"/>
                <a:sym typeface="Wingdings" panose="05000000000000000000" pitchFamily="2" charset="2"/>
              </a:rPr>
              <a:t> Conjunto de hechos acerca de un aspecto común (entidad). Cada registro es una ocurrencia</a:t>
            </a:r>
          </a:p>
          <a:p>
            <a:pPr>
              <a:buFont typeface="Arial"/>
              <a:buNone/>
            </a:pPr>
            <a:r>
              <a:rPr lang="es-ES" altLang="es-AR" sz="2400" b="1" dirty="0">
                <a:solidFill>
                  <a:srgbClr val="AA3A86"/>
                </a:solidFill>
                <a:latin typeface="Raleway"/>
                <a:ea typeface="Raleway"/>
                <a:cs typeface="Raleway"/>
                <a:sym typeface="Wingdings" panose="05000000000000000000" pitchFamily="2" charset="2"/>
              </a:rPr>
              <a:t>Campo</a:t>
            </a:r>
            <a:r>
              <a:rPr lang="es-ES" altLang="es-AR" sz="2000" dirty="0">
                <a:solidFill>
                  <a:schemeClr val="dk1"/>
                </a:solidFill>
                <a:latin typeface="Raleway"/>
                <a:ea typeface="Raleway"/>
                <a:cs typeface="Raleway"/>
                <a:sym typeface="Wingdings" panose="05000000000000000000" pitchFamily="2" charset="2"/>
              </a:rPr>
              <a:t>  Cada tipo de hecho de un registro. Concepto de Atributo de la entidad.  Campos Claves. </a:t>
            </a:r>
          </a:p>
          <a:p>
            <a:pPr>
              <a:buFont typeface="Arial"/>
              <a:buNone/>
            </a:pPr>
            <a:r>
              <a:rPr lang="es-ES" altLang="es-AR" sz="2400" b="1" dirty="0">
                <a:solidFill>
                  <a:srgbClr val="AA3A86"/>
                </a:solidFill>
                <a:latin typeface="Raleway"/>
                <a:ea typeface="Raleway"/>
                <a:cs typeface="Raleway"/>
                <a:sym typeface="Wingdings" panose="05000000000000000000" pitchFamily="2" charset="2"/>
              </a:rPr>
              <a:t>Archivo</a:t>
            </a:r>
            <a:r>
              <a:rPr lang="es-ES" altLang="es-AR" sz="2000" dirty="0">
                <a:solidFill>
                  <a:schemeClr val="dk1"/>
                </a:solidFill>
                <a:latin typeface="Raleway"/>
                <a:ea typeface="Raleway"/>
                <a:cs typeface="Raleway"/>
                <a:sym typeface="Wingdings" panose="05000000000000000000" pitchFamily="2" charset="2"/>
              </a:rPr>
              <a:t>  Conjunto total de hechos para determinada entidad. Archivo Lineal Simple o archivo lineal. </a:t>
            </a:r>
          </a:p>
          <a:p>
            <a:pPr>
              <a:buFont typeface="Arial"/>
              <a:buNone/>
            </a:pPr>
            <a:r>
              <a:rPr lang="es-ES" altLang="es-AR" sz="2400" b="1" dirty="0">
                <a:solidFill>
                  <a:srgbClr val="AA3A86"/>
                </a:solidFill>
                <a:latin typeface="Raleway"/>
                <a:ea typeface="Raleway"/>
                <a:cs typeface="Raleway"/>
                <a:sym typeface="Wingdings" panose="05000000000000000000" pitchFamily="2" charset="2"/>
              </a:rPr>
              <a:t>Relaciones </a:t>
            </a:r>
            <a:r>
              <a:rPr lang="es-ES" altLang="es-AR" sz="2000" dirty="0">
                <a:solidFill>
                  <a:schemeClr val="dk1"/>
                </a:solidFill>
                <a:latin typeface="Raleway"/>
                <a:ea typeface="Raleway"/>
                <a:cs typeface="Raleway"/>
                <a:sym typeface="Wingdings" panose="05000000000000000000" pitchFamily="2" charset="2"/>
              </a:rPr>
              <a:t> Conjunto de formas en las que las entidades se relacionan entre si.</a:t>
            </a:r>
          </a:p>
        </p:txBody>
      </p:sp>
      <p:graphicFrame>
        <p:nvGraphicFramePr>
          <p:cNvPr id="3" name="Tabla 2"/>
          <p:cNvGraphicFramePr>
            <a:graphicFrameLocks noGrp="1"/>
          </p:cNvGraphicFramePr>
          <p:nvPr>
            <p:extLst>
              <p:ext uri="{D42A27DB-BD31-4B8C-83A1-F6EECF244321}">
                <p14:modId xmlns:p14="http://schemas.microsoft.com/office/powerpoint/2010/main" val="4280111704"/>
              </p:ext>
            </p:extLst>
          </p:nvPr>
        </p:nvGraphicFramePr>
        <p:xfrm>
          <a:off x="2114598" y="4544226"/>
          <a:ext cx="7200513" cy="1854200"/>
        </p:xfrm>
        <a:graphic>
          <a:graphicData uri="http://schemas.openxmlformats.org/drawingml/2006/table">
            <a:tbl>
              <a:tblPr firstRow="1" bandRow="1">
                <a:tableStyleId>{284E427A-3D55-4303-BF80-6455036E1DE7}</a:tableStyleId>
              </a:tblPr>
              <a:tblGrid>
                <a:gridCol w="428943">
                  <a:extLst>
                    <a:ext uri="{9D8B030D-6E8A-4147-A177-3AD203B41FA5}">
                      <a16:colId xmlns:a16="http://schemas.microsoft.com/office/drawing/2014/main" val="1978369506"/>
                    </a:ext>
                  </a:extLst>
                </a:gridCol>
                <a:gridCol w="1354314">
                  <a:extLst>
                    <a:ext uri="{9D8B030D-6E8A-4147-A177-3AD203B41FA5}">
                      <a16:colId xmlns:a16="http://schemas.microsoft.com/office/drawing/2014/main" val="3466312719"/>
                    </a:ext>
                  </a:extLst>
                </a:gridCol>
                <a:gridCol w="1354314">
                  <a:extLst>
                    <a:ext uri="{9D8B030D-6E8A-4147-A177-3AD203B41FA5}">
                      <a16:colId xmlns:a16="http://schemas.microsoft.com/office/drawing/2014/main" val="1939103969"/>
                    </a:ext>
                  </a:extLst>
                </a:gridCol>
                <a:gridCol w="1354314">
                  <a:extLst>
                    <a:ext uri="{9D8B030D-6E8A-4147-A177-3AD203B41FA5}">
                      <a16:colId xmlns:a16="http://schemas.microsoft.com/office/drawing/2014/main" val="3918910705"/>
                    </a:ext>
                  </a:extLst>
                </a:gridCol>
                <a:gridCol w="1354314">
                  <a:extLst>
                    <a:ext uri="{9D8B030D-6E8A-4147-A177-3AD203B41FA5}">
                      <a16:colId xmlns:a16="http://schemas.microsoft.com/office/drawing/2014/main" val="2373396849"/>
                    </a:ext>
                  </a:extLst>
                </a:gridCol>
                <a:gridCol w="1354314">
                  <a:extLst>
                    <a:ext uri="{9D8B030D-6E8A-4147-A177-3AD203B41FA5}">
                      <a16:colId xmlns:a16="http://schemas.microsoft.com/office/drawing/2014/main" val="1459917187"/>
                    </a:ext>
                  </a:extLst>
                </a:gridCol>
              </a:tblGrid>
              <a:tr h="370840">
                <a:tc>
                  <a:txBody>
                    <a:bodyPr/>
                    <a:lstStyle/>
                    <a:p>
                      <a:pPr algn="ctr"/>
                      <a:r>
                        <a:rPr lang="es-AR" i="1" dirty="0" smtClean="0"/>
                        <a:t>ID</a:t>
                      </a:r>
                      <a:endParaRPr lang="es-AR" i="1" dirty="0"/>
                    </a:p>
                  </a:txBody>
                  <a:tcPr/>
                </a:tc>
                <a:tc>
                  <a:txBody>
                    <a:bodyPr/>
                    <a:lstStyle/>
                    <a:p>
                      <a:pPr algn="ctr"/>
                      <a:r>
                        <a:rPr lang="es-AR" i="1" dirty="0" smtClean="0"/>
                        <a:t>Nombre</a:t>
                      </a:r>
                      <a:endParaRPr lang="es-AR" i="1" dirty="0"/>
                    </a:p>
                  </a:txBody>
                  <a:tcPr/>
                </a:tc>
                <a:tc>
                  <a:txBody>
                    <a:bodyPr/>
                    <a:lstStyle/>
                    <a:p>
                      <a:pPr algn="ctr"/>
                      <a:r>
                        <a:rPr lang="es-AR" i="1" dirty="0" smtClean="0"/>
                        <a:t>Apellido</a:t>
                      </a:r>
                      <a:endParaRPr lang="es-AR" i="1" dirty="0"/>
                    </a:p>
                  </a:txBody>
                  <a:tcPr/>
                </a:tc>
                <a:tc>
                  <a:txBody>
                    <a:bodyPr/>
                    <a:lstStyle/>
                    <a:p>
                      <a:pPr algn="ctr"/>
                      <a:r>
                        <a:rPr lang="es-AR" i="1" dirty="0" smtClean="0"/>
                        <a:t>Edad</a:t>
                      </a:r>
                      <a:endParaRPr lang="es-AR" i="1" dirty="0"/>
                    </a:p>
                  </a:txBody>
                  <a:tcPr/>
                </a:tc>
                <a:tc>
                  <a:txBody>
                    <a:bodyPr/>
                    <a:lstStyle/>
                    <a:p>
                      <a:pPr algn="ctr"/>
                      <a:r>
                        <a:rPr lang="es-AR" i="1" dirty="0" smtClean="0"/>
                        <a:t>Ciudad</a:t>
                      </a:r>
                      <a:endParaRPr lang="es-AR" i="1" dirty="0"/>
                    </a:p>
                  </a:txBody>
                  <a:tcPr/>
                </a:tc>
                <a:tc>
                  <a:txBody>
                    <a:bodyPr/>
                    <a:lstStyle/>
                    <a:p>
                      <a:pPr algn="ctr"/>
                      <a:r>
                        <a:rPr lang="es-AR" i="1" dirty="0" smtClean="0"/>
                        <a:t>Provincia</a:t>
                      </a:r>
                      <a:endParaRPr lang="es-AR" i="1" dirty="0"/>
                    </a:p>
                  </a:txBody>
                  <a:tcPr/>
                </a:tc>
                <a:extLst>
                  <a:ext uri="{0D108BD9-81ED-4DB2-BD59-A6C34878D82A}">
                    <a16:rowId xmlns:a16="http://schemas.microsoft.com/office/drawing/2014/main" val="161626318"/>
                  </a:ext>
                </a:extLst>
              </a:tr>
              <a:tr h="370840">
                <a:tc>
                  <a:txBody>
                    <a:bodyPr/>
                    <a:lstStyle/>
                    <a:p>
                      <a:r>
                        <a:rPr lang="es-AR" dirty="0" smtClean="0"/>
                        <a:t>44</a:t>
                      </a:r>
                      <a:endParaRPr lang="es-AR" dirty="0"/>
                    </a:p>
                  </a:txBody>
                  <a:tcPr/>
                </a:tc>
                <a:tc>
                  <a:txBody>
                    <a:bodyPr/>
                    <a:lstStyle/>
                    <a:p>
                      <a:r>
                        <a:rPr lang="es-AR" dirty="0" smtClean="0"/>
                        <a:t>Nicolas</a:t>
                      </a:r>
                      <a:endParaRPr lang="es-AR" dirty="0"/>
                    </a:p>
                  </a:txBody>
                  <a:tcPr/>
                </a:tc>
                <a:tc>
                  <a:txBody>
                    <a:bodyPr/>
                    <a:lstStyle/>
                    <a:p>
                      <a:r>
                        <a:rPr lang="es-AR" dirty="0" smtClean="0"/>
                        <a:t>Fernandez</a:t>
                      </a:r>
                      <a:endParaRPr lang="es-AR" dirty="0"/>
                    </a:p>
                  </a:txBody>
                  <a:tcPr/>
                </a:tc>
                <a:tc>
                  <a:txBody>
                    <a:bodyPr/>
                    <a:lstStyle/>
                    <a:p>
                      <a:r>
                        <a:rPr lang="es-AR" dirty="0" smtClean="0"/>
                        <a:t>40</a:t>
                      </a:r>
                      <a:endParaRPr lang="es-AR" dirty="0"/>
                    </a:p>
                  </a:txBody>
                  <a:tcPr/>
                </a:tc>
                <a:tc>
                  <a:txBody>
                    <a:bodyPr/>
                    <a:lstStyle/>
                    <a:p>
                      <a:r>
                        <a:rPr lang="es-AR" dirty="0" smtClean="0"/>
                        <a:t>Quilmes</a:t>
                      </a:r>
                      <a:endParaRPr lang="es-AR" dirty="0"/>
                    </a:p>
                  </a:txBody>
                  <a:tcPr/>
                </a:tc>
                <a:tc>
                  <a:txBody>
                    <a:bodyPr/>
                    <a:lstStyle/>
                    <a:p>
                      <a:r>
                        <a:rPr lang="es-AR" dirty="0" smtClean="0"/>
                        <a:t>Buenos Aires</a:t>
                      </a:r>
                      <a:endParaRPr lang="es-AR" dirty="0"/>
                    </a:p>
                  </a:txBody>
                  <a:tcPr/>
                </a:tc>
                <a:extLst>
                  <a:ext uri="{0D108BD9-81ED-4DB2-BD59-A6C34878D82A}">
                    <a16:rowId xmlns:a16="http://schemas.microsoft.com/office/drawing/2014/main" val="3410134191"/>
                  </a:ext>
                </a:extLst>
              </a:tr>
              <a:tr h="370840">
                <a:tc>
                  <a:txBody>
                    <a:bodyPr/>
                    <a:lstStyle/>
                    <a:p>
                      <a:r>
                        <a:rPr lang="es-AR" dirty="0" smtClean="0"/>
                        <a:t>32</a:t>
                      </a:r>
                      <a:endParaRPr lang="es-AR" dirty="0"/>
                    </a:p>
                  </a:txBody>
                  <a:tcPr/>
                </a:tc>
                <a:tc>
                  <a:txBody>
                    <a:bodyPr/>
                    <a:lstStyle/>
                    <a:p>
                      <a:r>
                        <a:rPr lang="es-AR" dirty="0" smtClean="0"/>
                        <a:t>Juan</a:t>
                      </a:r>
                      <a:endParaRPr lang="es-AR" dirty="0"/>
                    </a:p>
                  </a:txBody>
                  <a:tcPr/>
                </a:tc>
                <a:tc>
                  <a:txBody>
                    <a:bodyPr/>
                    <a:lstStyle/>
                    <a:p>
                      <a:r>
                        <a:rPr lang="es-AR" dirty="0" smtClean="0"/>
                        <a:t>Gómez</a:t>
                      </a:r>
                      <a:endParaRPr lang="es-AR" dirty="0"/>
                    </a:p>
                  </a:txBody>
                  <a:tcPr/>
                </a:tc>
                <a:tc>
                  <a:txBody>
                    <a:bodyPr/>
                    <a:lstStyle/>
                    <a:p>
                      <a:r>
                        <a:rPr lang="es-AR" dirty="0" smtClean="0"/>
                        <a:t>33</a:t>
                      </a:r>
                      <a:endParaRPr lang="es-AR" dirty="0"/>
                    </a:p>
                  </a:txBody>
                  <a:tcPr/>
                </a:tc>
                <a:tc>
                  <a:txBody>
                    <a:bodyPr/>
                    <a:lstStyle/>
                    <a:p>
                      <a:r>
                        <a:rPr lang="es-AR" dirty="0" smtClean="0"/>
                        <a:t>Avellaneda</a:t>
                      </a:r>
                      <a:endParaRPr lang="es-AR" dirty="0"/>
                    </a:p>
                  </a:txBody>
                  <a:tcPr/>
                </a:tc>
                <a:tc>
                  <a:txBody>
                    <a:bodyPr/>
                    <a:lstStyle/>
                    <a:p>
                      <a:r>
                        <a:rPr lang="es-AR" dirty="0" smtClean="0"/>
                        <a:t>Buenos Aires</a:t>
                      </a:r>
                      <a:endParaRPr lang="es-AR" dirty="0"/>
                    </a:p>
                  </a:txBody>
                  <a:tcPr/>
                </a:tc>
                <a:extLst>
                  <a:ext uri="{0D108BD9-81ED-4DB2-BD59-A6C34878D82A}">
                    <a16:rowId xmlns:a16="http://schemas.microsoft.com/office/drawing/2014/main" val="2878263718"/>
                  </a:ext>
                </a:extLst>
              </a:tr>
              <a:tr h="370840">
                <a:tc>
                  <a:txBody>
                    <a:bodyPr/>
                    <a:lstStyle/>
                    <a:p>
                      <a:r>
                        <a:rPr lang="es-AR" dirty="0" smtClean="0"/>
                        <a:t>11</a:t>
                      </a:r>
                      <a:endParaRPr lang="es-AR" dirty="0"/>
                    </a:p>
                  </a:txBody>
                  <a:tcPr/>
                </a:tc>
                <a:tc>
                  <a:txBody>
                    <a:bodyPr/>
                    <a:lstStyle/>
                    <a:p>
                      <a:r>
                        <a:rPr lang="es-AR" dirty="0" smtClean="0"/>
                        <a:t>Marcela</a:t>
                      </a:r>
                      <a:endParaRPr lang="es-AR" dirty="0"/>
                    </a:p>
                  </a:txBody>
                  <a:tcPr/>
                </a:tc>
                <a:tc>
                  <a:txBody>
                    <a:bodyPr/>
                    <a:lstStyle/>
                    <a:p>
                      <a:r>
                        <a:rPr lang="es-AR" dirty="0" smtClean="0"/>
                        <a:t>Bustamante</a:t>
                      </a:r>
                      <a:endParaRPr lang="es-AR" dirty="0"/>
                    </a:p>
                  </a:txBody>
                  <a:tcPr/>
                </a:tc>
                <a:tc>
                  <a:txBody>
                    <a:bodyPr/>
                    <a:lstStyle/>
                    <a:p>
                      <a:r>
                        <a:rPr lang="es-AR" dirty="0" smtClean="0"/>
                        <a:t>50</a:t>
                      </a:r>
                      <a:endParaRPr lang="es-AR" dirty="0"/>
                    </a:p>
                  </a:txBody>
                  <a:tcPr/>
                </a:tc>
                <a:tc>
                  <a:txBody>
                    <a:bodyPr/>
                    <a:lstStyle/>
                    <a:p>
                      <a:r>
                        <a:rPr lang="es-AR" dirty="0" smtClean="0"/>
                        <a:t>Palermo</a:t>
                      </a:r>
                      <a:endParaRPr lang="es-AR" dirty="0"/>
                    </a:p>
                  </a:txBody>
                  <a:tcPr/>
                </a:tc>
                <a:tc>
                  <a:txBody>
                    <a:bodyPr/>
                    <a:lstStyle/>
                    <a:p>
                      <a:r>
                        <a:rPr lang="es-AR" dirty="0" smtClean="0"/>
                        <a:t>CABA</a:t>
                      </a:r>
                      <a:endParaRPr lang="es-AR" dirty="0"/>
                    </a:p>
                  </a:txBody>
                  <a:tcPr/>
                </a:tc>
                <a:extLst>
                  <a:ext uri="{0D108BD9-81ED-4DB2-BD59-A6C34878D82A}">
                    <a16:rowId xmlns:a16="http://schemas.microsoft.com/office/drawing/2014/main" val="1877586843"/>
                  </a:ext>
                </a:extLst>
              </a:tr>
              <a:tr h="370840">
                <a:tc>
                  <a:txBody>
                    <a:bodyPr/>
                    <a:lstStyle/>
                    <a:p>
                      <a:r>
                        <a:rPr lang="es-AR" dirty="0" smtClean="0"/>
                        <a:t>1</a:t>
                      </a:r>
                      <a:endParaRPr lang="es-AR" dirty="0"/>
                    </a:p>
                  </a:txBody>
                  <a:tcPr/>
                </a:tc>
                <a:tc>
                  <a:txBody>
                    <a:bodyPr/>
                    <a:lstStyle/>
                    <a:p>
                      <a:r>
                        <a:rPr lang="es-AR" dirty="0" smtClean="0"/>
                        <a:t>Sol</a:t>
                      </a:r>
                      <a:endParaRPr lang="es-AR" dirty="0"/>
                    </a:p>
                  </a:txBody>
                  <a:tcPr/>
                </a:tc>
                <a:tc>
                  <a:txBody>
                    <a:bodyPr/>
                    <a:lstStyle/>
                    <a:p>
                      <a:r>
                        <a:rPr lang="es-AR" dirty="0" smtClean="0"/>
                        <a:t>López</a:t>
                      </a:r>
                      <a:endParaRPr lang="es-AR" dirty="0"/>
                    </a:p>
                  </a:txBody>
                  <a:tcPr/>
                </a:tc>
                <a:tc>
                  <a:txBody>
                    <a:bodyPr/>
                    <a:lstStyle/>
                    <a:p>
                      <a:r>
                        <a:rPr lang="es-AR" dirty="0" smtClean="0"/>
                        <a:t>21</a:t>
                      </a:r>
                      <a:endParaRPr lang="es-AR" dirty="0"/>
                    </a:p>
                  </a:txBody>
                  <a:tcPr/>
                </a:tc>
                <a:tc>
                  <a:txBody>
                    <a:bodyPr/>
                    <a:lstStyle/>
                    <a:p>
                      <a:r>
                        <a:rPr lang="es-AR" dirty="0" smtClean="0"/>
                        <a:t>Lanús</a:t>
                      </a:r>
                      <a:endParaRPr lang="es-AR" dirty="0"/>
                    </a:p>
                  </a:txBody>
                  <a:tcPr/>
                </a:tc>
                <a:tc>
                  <a:txBody>
                    <a:bodyPr/>
                    <a:lstStyle/>
                    <a:p>
                      <a:r>
                        <a:rPr lang="es-AR" dirty="0" smtClean="0"/>
                        <a:t>Buenos Aires</a:t>
                      </a:r>
                      <a:endParaRPr lang="es-AR" dirty="0"/>
                    </a:p>
                  </a:txBody>
                  <a:tcPr/>
                </a:tc>
                <a:extLst>
                  <a:ext uri="{0D108BD9-81ED-4DB2-BD59-A6C34878D82A}">
                    <a16:rowId xmlns:a16="http://schemas.microsoft.com/office/drawing/2014/main" val="1129079478"/>
                  </a:ext>
                </a:extLst>
              </a:tr>
            </a:tbl>
          </a:graphicData>
        </a:graphic>
      </p:graphicFrame>
    </p:spTree>
    <p:extLst>
      <p:ext uri="{BB962C8B-B14F-4D97-AF65-F5344CB8AC3E}">
        <p14:creationId xmlns:p14="http://schemas.microsoft.com/office/powerpoint/2010/main" val="72367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ARCHIVOS CONVENCIONALES - Organización de Archivos y Métodos de Acceso</a:t>
            </a:r>
            <a:endParaRPr sz="2400" dirty="0">
              <a:solidFill>
                <a:srgbClr val="FFFFFF"/>
              </a:solidFill>
              <a:latin typeface="Raleway Thin"/>
              <a:ea typeface="Raleway Thin"/>
              <a:cs typeface="Raleway Thin"/>
              <a:sym typeface="Raleway Thin"/>
            </a:endParaRPr>
          </a:p>
        </p:txBody>
      </p:sp>
      <p:sp>
        <p:nvSpPr>
          <p:cNvPr id="10" name="Rectangle 3"/>
          <p:cNvSpPr txBox="1">
            <a:spLocks noChangeArrowheads="1"/>
          </p:cNvSpPr>
          <p:nvPr/>
        </p:nvSpPr>
        <p:spPr>
          <a:xfrm>
            <a:off x="601030" y="1594001"/>
            <a:ext cx="10986654" cy="45259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80000"/>
              </a:lnSpc>
              <a:buFontTx/>
              <a:buNone/>
            </a:pPr>
            <a:r>
              <a:rPr lang="es-ES" altLang="es-AR" sz="2400" b="1" dirty="0">
                <a:solidFill>
                  <a:srgbClr val="AA3A86"/>
                </a:solidFill>
                <a:latin typeface="Raleway"/>
                <a:ea typeface="Raleway"/>
                <a:cs typeface="Raleway"/>
                <a:sym typeface="Wingdings" panose="05000000000000000000" pitchFamily="2" charset="2"/>
              </a:rPr>
              <a:t>Acciones sobre archivos: </a:t>
            </a:r>
            <a:r>
              <a:rPr lang="es-ES" altLang="es-AR" sz="2000" dirty="0">
                <a:solidFill>
                  <a:schemeClr val="dk1"/>
                </a:solidFill>
                <a:latin typeface="Raleway"/>
                <a:ea typeface="Raleway"/>
                <a:cs typeface="Raleway"/>
                <a:sym typeface="Wingdings" panose="05000000000000000000" pitchFamily="2" charset="2"/>
              </a:rPr>
              <a:t>Consultar/Modificar un registro/Insertar un nuevo registro/Borrar un registro existente</a:t>
            </a:r>
          </a:p>
          <a:p>
            <a:pPr>
              <a:lnSpc>
                <a:spcPct val="80000"/>
              </a:lnSpc>
              <a:buFontTx/>
              <a:buNone/>
            </a:pPr>
            <a:endParaRPr lang="es-ES" altLang="es-AR" sz="2400" b="1" dirty="0">
              <a:solidFill>
                <a:srgbClr val="AA3A86"/>
              </a:solidFill>
              <a:latin typeface="Raleway"/>
              <a:ea typeface="Raleway"/>
              <a:cs typeface="Raleway"/>
              <a:sym typeface="Wingdings" panose="05000000000000000000" pitchFamily="2" charset="2"/>
            </a:endParaRPr>
          </a:p>
          <a:p>
            <a:pPr>
              <a:lnSpc>
                <a:spcPct val="80000"/>
              </a:lnSpc>
              <a:buFontTx/>
              <a:buNone/>
            </a:pPr>
            <a:r>
              <a:rPr lang="es-ES" altLang="es-AR" sz="2400" b="1" dirty="0">
                <a:solidFill>
                  <a:srgbClr val="AA3A86"/>
                </a:solidFill>
                <a:latin typeface="Raleway"/>
                <a:ea typeface="Raleway"/>
                <a:cs typeface="Raleway"/>
                <a:sym typeface="Wingdings" panose="05000000000000000000" pitchFamily="2" charset="2"/>
              </a:rPr>
              <a:t>Organización de Archivo </a:t>
            </a:r>
            <a:r>
              <a:rPr lang="es-ES" altLang="es-AR" sz="2000" dirty="0">
                <a:solidFill>
                  <a:schemeClr val="dk1"/>
                </a:solidFill>
                <a:latin typeface="Raleway"/>
                <a:ea typeface="Raleway"/>
                <a:cs typeface="Raleway"/>
                <a:sym typeface="Wingdings" panose="05000000000000000000" pitchFamily="2" charset="2"/>
              </a:rPr>
              <a:t> Manera en que se almacenan los datos para recuperación posterior.</a:t>
            </a:r>
          </a:p>
          <a:p>
            <a:pPr lvl="1">
              <a:lnSpc>
                <a:spcPct val="80000"/>
              </a:lnSpc>
            </a:pPr>
            <a:endParaRPr lang="es-ES" altLang="es-AR" sz="2000" dirty="0" smtClean="0">
              <a:solidFill>
                <a:schemeClr val="dk1"/>
              </a:solidFill>
              <a:latin typeface="Raleway"/>
              <a:ea typeface="Raleway"/>
              <a:cs typeface="Raleway"/>
              <a:sym typeface="Wingdings" panose="05000000000000000000" pitchFamily="2" charset="2"/>
            </a:endParaRPr>
          </a:p>
          <a:p>
            <a:pPr lvl="1">
              <a:lnSpc>
                <a:spcPct val="80000"/>
              </a:lnSpc>
            </a:pPr>
            <a:r>
              <a:rPr lang="es-ES" altLang="es-AR" sz="2000" dirty="0" smtClean="0">
                <a:solidFill>
                  <a:schemeClr val="dk1"/>
                </a:solidFill>
                <a:latin typeface="Raleway"/>
                <a:ea typeface="Raleway"/>
                <a:cs typeface="Raleway"/>
                <a:sym typeface="Wingdings" panose="05000000000000000000" pitchFamily="2" charset="2"/>
              </a:rPr>
              <a:t>Archivo </a:t>
            </a:r>
            <a:r>
              <a:rPr lang="es-ES" altLang="es-AR" sz="2000" dirty="0">
                <a:solidFill>
                  <a:schemeClr val="dk1"/>
                </a:solidFill>
                <a:latin typeface="Raleway"/>
                <a:ea typeface="Raleway"/>
                <a:cs typeface="Raleway"/>
                <a:sym typeface="Wingdings" panose="05000000000000000000" pitchFamily="2" charset="2"/>
              </a:rPr>
              <a:t>Secuencial (“secuencial por llave”): Se almacenan según el campo clave. “Campo de secuencia” (campo utilizado para poner en secuencia el archivo). </a:t>
            </a:r>
            <a:endParaRPr lang="es-ES" altLang="es-AR" sz="2000" dirty="0" smtClean="0">
              <a:solidFill>
                <a:schemeClr val="dk1"/>
              </a:solidFill>
              <a:latin typeface="Raleway"/>
              <a:ea typeface="Raleway"/>
              <a:cs typeface="Raleway"/>
              <a:sym typeface="Wingdings" panose="05000000000000000000" pitchFamily="2" charset="2"/>
            </a:endParaRPr>
          </a:p>
          <a:p>
            <a:pPr lvl="1">
              <a:lnSpc>
                <a:spcPct val="80000"/>
              </a:lnSpc>
            </a:pPr>
            <a:endParaRPr lang="es-ES" altLang="es-AR" sz="2000" dirty="0">
              <a:solidFill>
                <a:schemeClr val="dk1"/>
              </a:solidFill>
              <a:latin typeface="Raleway"/>
              <a:ea typeface="Raleway"/>
              <a:cs typeface="Raleway"/>
              <a:sym typeface="Wingdings" panose="05000000000000000000" pitchFamily="2" charset="2"/>
            </a:endParaRPr>
          </a:p>
          <a:p>
            <a:pPr lvl="1">
              <a:lnSpc>
                <a:spcPct val="80000"/>
              </a:lnSpc>
            </a:pPr>
            <a:r>
              <a:rPr lang="es-ES" altLang="es-AR" sz="2000" dirty="0">
                <a:solidFill>
                  <a:schemeClr val="dk1"/>
                </a:solidFill>
                <a:latin typeface="Raleway"/>
                <a:ea typeface="Raleway"/>
                <a:cs typeface="Raleway"/>
                <a:sym typeface="Wingdings" panose="05000000000000000000" pitchFamily="2" charset="2"/>
              </a:rPr>
              <a:t>Archivos No secuenciales: Secuencia de “llegada”. </a:t>
            </a:r>
          </a:p>
          <a:p>
            <a:pPr>
              <a:lnSpc>
                <a:spcPct val="80000"/>
              </a:lnSpc>
              <a:buFontTx/>
              <a:buNone/>
            </a:pPr>
            <a:endParaRPr lang="es-ES" altLang="es-AR" sz="2000" dirty="0">
              <a:solidFill>
                <a:schemeClr val="dk1"/>
              </a:solidFill>
              <a:latin typeface="Raleway"/>
              <a:ea typeface="Raleway"/>
              <a:cs typeface="Raleway"/>
              <a:sym typeface="Wingdings" panose="05000000000000000000" pitchFamily="2" charset="2"/>
            </a:endParaRPr>
          </a:p>
          <a:p>
            <a:pPr>
              <a:lnSpc>
                <a:spcPct val="80000"/>
              </a:lnSpc>
              <a:buFontTx/>
              <a:buNone/>
            </a:pPr>
            <a:r>
              <a:rPr lang="es-ES" altLang="es-AR" sz="2400" b="1" dirty="0">
                <a:solidFill>
                  <a:srgbClr val="AA3A86"/>
                </a:solidFill>
                <a:latin typeface="Raleway"/>
                <a:ea typeface="Raleway"/>
                <a:cs typeface="Raleway"/>
                <a:sym typeface="Wingdings" panose="05000000000000000000" pitchFamily="2" charset="2"/>
              </a:rPr>
              <a:t>Métodos de Acceso </a:t>
            </a:r>
            <a:r>
              <a:rPr lang="es-ES" altLang="es-AR" sz="2000" dirty="0">
                <a:solidFill>
                  <a:schemeClr val="dk1"/>
                </a:solidFill>
                <a:latin typeface="Raleway"/>
                <a:ea typeface="Raleway"/>
                <a:cs typeface="Raleway"/>
                <a:sym typeface="Wingdings" panose="05000000000000000000" pitchFamily="2" charset="2"/>
              </a:rPr>
              <a:t> Forma en que se recuperan los datos, con base en que estén almacenados en una organización específica de archivo</a:t>
            </a:r>
          </a:p>
          <a:p>
            <a:pPr lvl="1">
              <a:lnSpc>
                <a:spcPct val="80000"/>
              </a:lnSpc>
            </a:pPr>
            <a:r>
              <a:rPr lang="es-ES" altLang="es-AR" sz="2000" dirty="0">
                <a:solidFill>
                  <a:schemeClr val="dk1"/>
                </a:solidFill>
                <a:latin typeface="Raleway"/>
                <a:ea typeface="Raleway"/>
                <a:cs typeface="Raleway"/>
                <a:sym typeface="Wingdings" panose="05000000000000000000" pitchFamily="2" charset="2"/>
              </a:rPr>
              <a:t>Para archivos secuenciales</a:t>
            </a:r>
          </a:p>
          <a:p>
            <a:pPr lvl="2">
              <a:lnSpc>
                <a:spcPct val="80000"/>
              </a:lnSpc>
            </a:pPr>
            <a:r>
              <a:rPr lang="es-ES" altLang="es-AR" sz="2400" b="1" dirty="0">
                <a:solidFill>
                  <a:srgbClr val="AA3A86"/>
                </a:solidFill>
                <a:latin typeface="Raleway"/>
                <a:ea typeface="Raleway"/>
                <a:cs typeface="Raleway"/>
                <a:sym typeface="Wingdings" panose="05000000000000000000" pitchFamily="2" charset="2"/>
              </a:rPr>
              <a:t>Consultas</a:t>
            </a:r>
            <a:r>
              <a:rPr lang="es-ES" altLang="es-AR" sz="2000" dirty="0">
                <a:solidFill>
                  <a:schemeClr val="dk1"/>
                </a:solidFill>
                <a:latin typeface="Raleway"/>
                <a:ea typeface="Raleway"/>
                <a:cs typeface="Raleway"/>
                <a:sym typeface="Wingdings" panose="05000000000000000000" pitchFamily="2" charset="2"/>
              </a:rPr>
              <a:t>  Inicio en primer registro y lectura de cada registro siguiente según campo clave o llave. </a:t>
            </a:r>
          </a:p>
          <a:p>
            <a:pPr lvl="2">
              <a:lnSpc>
                <a:spcPct val="80000"/>
              </a:lnSpc>
            </a:pPr>
            <a:r>
              <a:rPr lang="es-ES" altLang="es-AR" sz="2400" b="1" dirty="0">
                <a:solidFill>
                  <a:srgbClr val="AA3A86"/>
                </a:solidFill>
                <a:latin typeface="Raleway"/>
                <a:ea typeface="Raleway"/>
                <a:cs typeface="Raleway"/>
                <a:sym typeface="Wingdings" panose="05000000000000000000" pitchFamily="2" charset="2"/>
              </a:rPr>
              <a:t>Inserción o borrado </a:t>
            </a:r>
            <a:r>
              <a:rPr lang="es-ES" altLang="es-AR" sz="2000" dirty="0">
                <a:solidFill>
                  <a:schemeClr val="dk1"/>
                </a:solidFill>
                <a:latin typeface="Raleway"/>
                <a:ea typeface="Raleway"/>
                <a:cs typeface="Raleway"/>
                <a:sym typeface="Wingdings" panose="05000000000000000000" pitchFamily="2" charset="2"/>
              </a:rPr>
              <a:t> Problema para la inserción o borrado. Archivo Maestro y Archivo Transaccional. </a:t>
            </a:r>
          </a:p>
        </p:txBody>
      </p:sp>
    </p:spTree>
    <p:extLst>
      <p:ext uri="{BB962C8B-B14F-4D97-AF65-F5344CB8AC3E}">
        <p14:creationId xmlns:p14="http://schemas.microsoft.com/office/powerpoint/2010/main" val="402927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ARCHIVOS CONVENCIONALES - Organización de Archivos y Métodos de Acceso</a:t>
            </a:r>
            <a:endParaRPr sz="2400" dirty="0">
              <a:solidFill>
                <a:srgbClr val="FFFFFF"/>
              </a:solidFill>
              <a:latin typeface="Raleway Thin"/>
              <a:ea typeface="Raleway Thin"/>
              <a:cs typeface="Raleway Thin"/>
              <a:sym typeface="Raleway Thin"/>
            </a:endParaRPr>
          </a:p>
        </p:txBody>
      </p:sp>
      <p:sp>
        <p:nvSpPr>
          <p:cNvPr id="7" name="Rectangle 3"/>
          <p:cNvSpPr txBox="1">
            <a:spLocks noChangeArrowheads="1"/>
          </p:cNvSpPr>
          <p:nvPr/>
        </p:nvSpPr>
        <p:spPr>
          <a:xfrm>
            <a:off x="457199" y="1600200"/>
            <a:ext cx="11305309" cy="276398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buFont typeface="Arial" panose="020B0604020202020204" pitchFamily="34" charset="0"/>
              <a:buChar char="•"/>
            </a:pPr>
            <a:r>
              <a:rPr lang="es-ES" altLang="es-AR" sz="2000" dirty="0">
                <a:solidFill>
                  <a:schemeClr val="dk1"/>
                </a:solidFill>
                <a:latin typeface="Raleway"/>
                <a:ea typeface="Raleway"/>
                <a:cs typeface="Raleway"/>
              </a:rPr>
              <a:t>Diseño según la aplicación. Analista diseña y mantiene. Falta de Estandarización y especialización. </a:t>
            </a:r>
          </a:p>
          <a:p>
            <a:pPr marL="342900" lvl="1" indent="-342900">
              <a:lnSpc>
                <a:spcPct val="90000"/>
              </a:lnSpc>
              <a:buFont typeface="Arial" panose="020B0604020202020204" pitchFamily="34" charset="0"/>
              <a:buChar char="•"/>
            </a:pPr>
            <a:r>
              <a:rPr lang="es-ES" altLang="es-AR" sz="2000" dirty="0" smtClean="0">
                <a:solidFill>
                  <a:schemeClr val="dk1"/>
                </a:solidFill>
                <a:latin typeface="Raleway"/>
                <a:ea typeface="Raleway"/>
                <a:cs typeface="Raleway"/>
              </a:rPr>
              <a:t>Duplicación </a:t>
            </a:r>
            <a:r>
              <a:rPr lang="es-ES" altLang="es-AR" sz="2000" dirty="0">
                <a:solidFill>
                  <a:schemeClr val="dk1"/>
                </a:solidFill>
                <a:latin typeface="Raleway"/>
                <a:ea typeface="Raleway"/>
                <a:cs typeface="Raleway"/>
              </a:rPr>
              <a:t>de Datos (redundancia) . Falta de Integridad</a:t>
            </a:r>
          </a:p>
          <a:p>
            <a:pPr marL="342900" lvl="1" indent="-342900">
              <a:lnSpc>
                <a:spcPct val="90000"/>
              </a:lnSpc>
              <a:buFont typeface="Arial" panose="020B0604020202020204" pitchFamily="34" charset="0"/>
              <a:buChar char="•"/>
            </a:pPr>
            <a:r>
              <a:rPr lang="es-ES" altLang="es-AR" sz="2000" dirty="0">
                <a:solidFill>
                  <a:schemeClr val="dk1"/>
                </a:solidFill>
                <a:latin typeface="Raleway"/>
                <a:ea typeface="Raleway"/>
                <a:cs typeface="Raleway"/>
              </a:rPr>
              <a:t>Dificultad para mantenimiento y actualización. </a:t>
            </a:r>
          </a:p>
          <a:p>
            <a:pPr marL="342900" lvl="1" indent="-342900">
              <a:lnSpc>
                <a:spcPct val="90000"/>
              </a:lnSpc>
              <a:buFont typeface="Arial" panose="020B0604020202020204" pitchFamily="34" charset="0"/>
              <a:buChar char="•"/>
            </a:pPr>
            <a:r>
              <a:rPr lang="es-ES" altLang="es-AR" sz="2000" dirty="0">
                <a:solidFill>
                  <a:schemeClr val="dk1"/>
                </a:solidFill>
                <a:latin typeface="Raleway"/>
                <a:ea typeface="Raleway"/>
                <a:cs typeface="Raleway"/>
              </a:rPr>
              <a:t>Incoherencias de datos</a:t>
            </a:r>
          </a:p>
          <a:p>
            <a:pPr marL="342900" lvl="1" indent="-342900">
              <a:lnSpc>
                <a:spcPct val="90000"/>
              </a:lnSpc>
              <a:buFont typeface="Arial" panose="020B0604020202020204" pitchFamily="34" charset="0"/>
              <a:buChar char="•"/>
            </a:pPr>
            <a:r>
              <a:rPr lang="es-ES" altLang="es-AR" sz="2000" dirty="0">
                <a:solidFill>
                  <a:schemeClr val="dk1"/>
                </a:solidFill>
                <a:latin typeface="Raleway"/>
                <a:ea typeface="Raleway"/>
                <a:cs typeface="Raleway"/>
              </a:rPr>
              <a:t>Nula interrelación entre datos </a:t>
            </a:r>
          </a:p>
          <a:p>
            <a:pPr marL="342900" lvl="1" indent="-342900">
              <a:lnSpc>
                <a:spcPct val="90000"/>
              </a:lnSpc>
              <a:buFont typeface="Arial" panose="020B0604020202020204" pitchFamily="34" charset="0"/>
              <a:buChar char="•"/>
            </a:pPr>
            <a:r>
              <a:rPr lang="es-ES" altLang="es-AR" sz="2000" dirty="0">
                <a:solidFill>
                  <a:schemeClr val="dk1"/>
                </a:solidFill>
                <a:latin typeface="Raleway"/>
                <a:ea typeface="Raleway"/>
                <a:cs typeface="Raleway"/>
              </a:rPr>
              <a:t>Diferentes Formatos. Diferentes descripciones para los atributos de una entidad </a:t>
            </a:r>
          </a:p>
          <a:p>
            <a:pPr marL="342900" lvl="1" indent="-342900">
              <a:lnSpc>
                <a:spcPct val="90000"/>
              </a:lnSpc>
              <a:buFont typeface="Arial" panose="020B0604020202020204" pitchFamily="34" charset="0"/>
              <a:buChar char="•"/>
            </a:pPr>
            <a:r>
              <a:rPr lang="es-ES" altLang="es-AR" sz="2000" dirty="0">
                <a:solidFill>
                  <a:schemeClr val="dk1"/>
                </a:solidFill>
                <a:latin typeface="Raleway"/>
                <a:ea typeface="Raleway"/>
                <a:cs typeface="Raleway"/>
              </a:rPr>
              <a:t>Frecuentemente los datos no pueden compartirse entre distintas aplicaciones. </a:t>
            </a:r>
          </a:p>
          <a:p>
            <a:pPr marL="342900" indent="-342900">
              <a:lnSpc>
                <a:spcPct val="90000"/>
              </a:lnSpc>
              <a:buFont typeface="Arial" panose="020B0604020202020204" pitchFamily="34" charset="0"/>
              <a:buChar char="•"/>
            </a:pPr>
            <a:r>
              <a:rPr lang="es-ES" altLang="es-AR" sz="2000" dirty="0" smtClean="0">
                <a:solidFill>
                  <a:schemeClr val="dk1"/>
                </a:solidFill>
                <a:latin typeface="Raleway"/>
                <a:ea typeface="Raleway"/>
                <a:cs typeface="Raleway"/>
              </a:rPr>
              <a:t>Ante </a:t>
            </a:r>
            <a:r>
              <a:rPr lang="es-ES" altLang="es-AR" sz="2000" dirty="0">
                <a:solidFill>
                  <a:schemeClr val="dk1"/>
                </a:solidFill>
                <a:latin typeface="Raleway"/>
                <a:ea typeface="Raleway"/>
                <a:cs typeface="Raleway"/>
              </a:rPr>
              <a:t>modificaciones en archivos </a:t>
            </a:r>
            <a:r>
              <a:rPr lang="es-ES" altLang="es-AR" sz="2000" dirty="0">
                <a:solidFill>
                  <a:schemeClr val="dk1"/>
                </a:solidFill>
                <a:latin typeface="Raleway"/>
                <a:ea typeface="Raleway"/>
                <a:cs typeface="Raleway"/>
                <a:sym typeface="Wingdings" panose="05000000000000000000" pitchFamily="2" charset="2"/>
              </a:rPr>
              <a:t> Modificación Aplicativo</a:t>
            </a:r>
          </a:p>
        </p:txBody>
      </p:sp>
    </p:spTree>
    <p:extLst>
      <p:ext uri="{BB962C8B-B14F-4D97-AF65-F5344CB8AC3E}">
        <p14:creationId xmlns:p14="http://schemas.microsoft.com/office/powerpoint/2010/main" val="1829359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3"/>
          <p:cNvSpPr/>
          <p:nvPr/>
        </p:nvSpPr>
        <p:spPr>
          <a:xfrm>
            <a:off x="125" y="0"/>
            <a:ext cx="12188700" cy="6858000"/>
          </a:xfrm>
          <a:prstGeom prst="rect">
            <a:avLst/>
          </a:prstGeom>
          <a:solidFill>
            <a:srgbClr val="32AAAF"/>
          </a:solidFill>
          <a:ln>
            <a:noFill/>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800"/>
            </a:pPr>
            <a:endParaRPr sz="1800" b="0" i="0" u="none" strike="noStrike" cap="none" dirty="0">
              <a:solidFill>
                <a:schemeClr val="lt1"/>
              </a:solidFill>
              <a:latin typeface="Calibri"/>
              <a:ea typeface="Calibri"/>
              <a:cs typeface="Calibri"/>
              <a:sym typeface="Calibri"/>
            </a:endParaRPr>
          </a:p>
        </p:txBody>
      </p:sp>
      <p:pic>
        <p:nvPicPr>
          <p:cNvPr id="332" name="Google Shape;332;p23" descr="Fondo Pregunta.png"/>
          <p:cNvPicPr preferRelativeResize="0"/>
          <p:nvPr/>
        </p:nvPicPr>
        <p:blipFill rotWithShape="1">
          <a:blip r:embed="rId3">
            <a:alphaModFix/>
          </a:blip>
          <a:srcRect/>
          <a:stretch/>
        </p:blipFill>
        <p:spPr>
          <a:xfrm>
            <a:off x="0" y="0"/>
            <a:ext cx="12185906" cy="2615185"/>
          </a:xfrm>
          <a:prstGeom prst="rect">
            <a:avLst/>
          </a:prstGeom>
          <a:noFill/>
          <a:ln>
            <a:noFill/>
          </a:ln>
        </p:spPr>
      </p:pic>
      <p:sp>
        <p:nvSpPr>
          <p:cNvPr id="333" name="Google Shape;333;p23"/>
          <p:cNvSpPr txBox="1"/>
          <p:nvPr/>
        </p:nvSpPr>
        <p:spPr>
          <a:xfrm>
            <a:off x="2922564" y="3057985"/>
            <a:ext cx="6439800" cy="769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s-AR" sz="4400" b="1" dirty="0" smtClean="0">
                <a:solidFill>
                  <a:schemeClr val="lt1"/>
                </a:solidFill>
                <a:latin typeface="Raleway"/>
                <a:ea typeface="Raleway"/>
                <a:cs typeface="Raleway"/>
                <a:sym typeface="Raleway"/>
              </a:rPr>
              <a:t>Base De Datos</a:t>
            </a:r>
            <a:endParaRPr sz="1400" b="0" i="0" u="none" strike="noStrike" cap="none" dirty="0">
              <a:solidFill>
                <a:srgbClr val="000000"/>
              </a:solidFill>
              <a:latin typeface="Arial"/>
              <a:ea typeface="Arial"/>
              <a:cs typeface="Arial"/>
              <a:sym typeface="Arial"/>
            </a:endParaRPr>
          </a:p>
        </p:txBody>
      </p:sp>
      <p:sp>
        <p:nvSpPr>
          <p:cNvPr id="334" name="Google Shape;334;p23"/>
          <p:cNvSpPr/>
          <p:nvPr/>
        </p:nvSpPr>
        <p:spPr>
          <a:xfrm>
            <a:off x="5925961" y="4312499"/>
            <a:ext cx="336900" cy="120900"/>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 name="Conector recto 2"/>
          <p:cNvCxnSpPr/>
          <p:nvPr/>
        </p:nvCxnSpPr>
        <p:spPr>
          <a:xfrm>
            <a:off x="3016155" y="3971499"/>
            <a:ext cx="6346209" cy="0"/>
          </a:xfrm>
          <a:prstGeom prst="line">
            <a:avLst/>
          </a:prstGeom>
          <a:noFill/>
          <a:ln w="28575" cap="rnd" cmpd="sng">
            <a:solidFill>
              <a:srgbClr val="AA3A86"/>
            </a:solidFill>
            <a:prstDash val="solid"/>
            <a:round/>
            <a:headEnd type="none" w="sm" len="sm"/>
            <a:tailEnd type="none" w="sm" len="sm"/>
          </a:ln>
        </p:spPr>
      </p:cxnSp>
    </p:spTree>
    <p:extLst>
      <p:ext uri="{BB962C8B-B14F-4D97-AF65-F5344CB8AC3E}">
        <p14:creationId xmlns:p14="http://schemas.microsoft.com/office/powerpoint/2010/main" val="1556476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Raleway Thin"/>
                <a:ea typeface="Raleway Thin"/>
                <a:cs typeface="Raleway Thin"/>
                <a:sym typeface="Raleway Thin"/>
              </a:rPr>
              <a:t>CONCEPTOS </a:t>
            </a:r>
            <a:r>
              <a:rPr lang="es-ES" sz="2400" dirty="0">
                <a:solidFill>
                  <a:srgbClr val="FFFFFF"/>
                </a:solidFill>
                <a:latin typeface="Raleway Thin"/>
                <a:ea typeface="Raleway Thin"/>
                <a:cs typeface="Raleway Thin"/>
                <a:sym typeface="Raleway Thin"/>
              </a:rPr>
              <a:t>DE BASES DE DATOS</a:t>
            </a:r>
            <a:endParaRPr sz="2400" dirty="0">
              <a:solidFill>
                <a:srgbClr val="FFFFFF"/>
              </a:solidFill>
              <a:latin typeface="Raleway Thin"/>
              <a:ea typeface="Raleway Thin"/>
              <a:cs typeface="Raleway Thin"/>
              <a:sym typeface="Raleway Thin"/>
            </a:endParaRPr>
          </a:p>
        </p:txBody>
      </p:sp>
      <p:sp>
        <p:nvSpPr>
          <p:cNvPr id="9" name="Rectangle 3"/>
          <p:cNvSpPr txBox="1">
            <a:spLocks noChangeArrowheads="1"/>
          </p:cNvSpPr>
          <p:nvPr/>
        </p:nvSpPr>
        <p:spPr>
          <a:xfrm>
            <a:off x="443345" y="1315504"/>
            <a:ext cx="5597237" cy="45259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80000"/>
              </a:lnSpc>
              <a:buFontTx/>
              <a:buNone/>
            </a:pPr>
            <a:r>
              <a:rPr lang="es-ES" altLang="es-AR" sz="2400" b="1" dirty="0">
                <a:solidFill>
                  <a:srgbClr val="AA3A86"/>
                </a:solidFill>
                <a:latin typeface="Raleway"/>
                <a:ea typeface="Raleway"/>
                <a:cs typeface="Raleway"/>
                <a:sym typeface="Wingdings" panose="05000000000000000000" pitchFamily="2" charset="2"/>
              </a:rPr>
              <a:t>“Si un dato es la representación de un hecho, acontecimiento u objeto de la realidad, debe almacenarse solamente una vez”.</a:t>
            </a:r>
          </a:p>
          <a:p>
            <a:pPr>
              <a:lnSpc>
                <a:spcPct val="80000"/>
              </a:lnSpc>
              <a:buFontTx/>
              <a:buNone/>
            </a:pPr>
            <a:r>
              <a:rPr lang="es-ES" altLang="es-AR" sz="2000" dirty="0">
                <a:solidFill>
                  <a:schemeClr val="dk1"/>
                </a:solidFill>
                <a:latin typeface="Raleway"/>
                <a:ea typeface="Raleway"/>
                <a:cs typeface="Raleway"/>
                <a:sym typeface="Wingdings" panose="05000000000000000000" pitchFamily="2" charset="2"/>
              </a:rPr>
              <a:t> </a:t>
            </a:r>
          </a:p>
          <a:p>
            <a:pPr>
              <a:lnSpc>
                <a:spcPct val="80000"/>
              </a:lnSpc>
              <a:buFontTx/>
              <a:buNone/>
            </a:pPr>
            <a:r>
              <a:rPr lang="es-ES" altLang="es-AR" sz="2000" dirty="0">
                <a:solidFill>
                  <a:schemeClr val="dk1"/>
                </a:solidFill>
                <a:latin typeface="Raleway"/>
                <a:ea typeface="Raleway"/>
                <a:cs typeface="Raleway"/>
                <a:sym typeface="Wingdings" panose="05000000000000000000" pitchFamily="2" charset="2"/>
              </a:rPr>
              <a:t>Base de datos  Conjunto de información relacionada que se encuentra agrupada </a:t>
            </a:r>
            <a:r>
              <a:rPr lang="es-ES" altLang="es-AR" sz="2000" dirty="0" err="1">
                <a:solidFill>
                  <a:schemeClr val="dk1"/>
                </a:solidFill>
                <a:latin typeface="Raleway"/>
                <a:ea typeface="Raleway"/>
                <a:cs typeface="Raleway"/>
                <a:sym typeface="Wingdings" panose="05000000000000000000" pitchFamily="2" charset="2"/>
              </a:rPr>
              <a:t>ó</a:t>
            </a:r>
            <a:r>
              <a:rPr lang="es-ES" altLang="es-AR" sz="2000" dirty="0">
                <a:solidFill>
                  <a:schemeClr val="dk1"/>
                </a:solidFill>
                <a:latin typeface="Raleway"/>
                <a:ea typeface="Raleway"/>
                <a:cs typeface="Raleway"/>
                <a:sym typeface="Wingdings" panose="05000000000000000000" pitchFamily="2" charset="2"/>
              </a:rPr>
              <a:t> estructurada. Dar servicio a los aplicativos. </a:t>
            </a:r>
          </a:p>
          <a:p>
            <a:pPr>
              <a:lnSpc>
                <a:spcPct val="80000"/>
              </a:lnSpc>
              <a:buFontTx/>
              <a:buNone/>
            </a:pPr>
            <a:endParaRPr lang="es-ES" altLang="es-AR" sz="2000" dirty="0">
              <a:solidFill>
                <a:schemeClr val="dk1"/>
              </a:solidFill>
              <a:latin typeface="Raleway"/>
              <a:ea typeface="Raleway"/>
              <a:cs typeface="Raleway"/>
              <a:sym typeface="Wingdings" panose="05000000000000000000" pitchFamily="2" charset="2"/>
            </a:endParaRPr>
          </a:p>
          <a:p>
            <a:pPr marL="342900" indent="-342900">
              <a:lnSpc>
                <a:spcPct val="80000"/>
              </a:lnSpc>
              <a:buFont typeface="Arial" panose="020B0604020202020204" pitchFamily="34" charset="0"/>
              <a:buChar char="•"/>
            </a:pPr>
            <a:r>
              <a:rPr lang="es-ES" altLang="es-AR" sz="2000" dirty="0">
                <a:solidFill>
                  <a:schemeClr val="dk1"/>
                </a:solidFill>
                <a:latin typeface="Raleway"/>
                <a:ea typeface="Raleway"/>
                <a:cs typeface="Raleway"/>
                <a:sym typeface="Wingdings" panose="05000000000000000000" pitchFamily="2" charset="2"/>
              </a:rPr>
              <a:t>Todos los programas acceden al mismo reservorio de información.</a:t>
            </a:r>
          </a:p>
          <a:p>
            <a:pPr marL="342900" indent="-342900">
              <a:lnSpc>
                <a:spcPct val="80000"/>
              </a:lnSpc>
              <a:buFont typeface="Arial" panose="020B0604020202020204" pitchFamily="34" charset="0"/>
              <a:buChar char="•"/>
            </a:pPr>
            <a:r>
              <a:rPr lang="es-ES" altLang="es-AR" sz="2000" dirty="0">
                <a:solidFill>
                  <a:schemeClr val="dk1"/>
                </a:solidFill>
                <a:latin typeface="Raleway"/>
                <a:ea typeface="Raleway"/>
                <a:cs typeface="Raleway"/>
                <a:sym typeface="Wingdings" panose="05000000000000000000" pitchFamily="2" charset="2"/>
              </a:rPr>
              <a:t>Desaparición del File </a:t>
            </a:r>
            <a:r>
              <a:rPr lang="es-ES" altLang="es-AR" sz="2000" dirty="0" err="1">
                <a:solidFill>
                  <a:schemeClr val="dk1"/>
                </a:solidFill>
                <a:latin typeface="Raleway"/>
                <a:ea typeface="Raleway"/>
                <a:cs typeface="Raleway"/>
                <a:sym typeface="Wingdings" panose="05000000000000000000" pitchFamily="2" charset="2"/>
              </a:rPr>
              <a:t>Description</a:t>
            </a:r>
            <a:r>
              <a:rPr lang="es-ES" altLang="es-AR" sz="2000" dirty="0">
                <a:solidFill>
                  <a:schemeClr val="dk1"/>
                </a:solidFill>
                <a:latin typeface="Raleway"/>
                <a:ea typeface="Raleway"/>
                <a:cs typeface="Raleway"/>
                <a:sym typeface="Wingdings" panose="05000000000000000000" pitchFamily="2" charset="2"/>
              </a:rPr>
              <a:t>. Nuevo Espacio de Definición de datos (Data </a:t>
            </a:r>
            <a:r>
              <a:rPr lang="es-ES" altLang="es-AR" sz="2000" dirty="0" err="1">
                <a:solidFill>
                  <a:schemeClr val="dk1"/>
                </a:solidFill>
                <a:latin typeface="Raleway"/>
                <a:ea typeface="Raleway"/>
                <a:cs typeface="Raleway"/>
                <a:sym typeface="Wingdings" panose="05000000000000000000" pitchFamily="2" charset="2"/>
              </a:rPr>
              <a:t>Description</a:t>
            </a:r>
            <a:r>
              <a:rPr lang="es-ES" altLang="es-AR" sz="2000" dirty="0">
                <a:solidFill>
                  <a:schemeClr val="dk1"/>
                </a:solidFill>
                <a:latin typeface="Raleway"/>
                <a:ea typeface="Raleway"/>
                <a:cs typeface="Raleway"/>
                <a:sym typeface="Wingdings" panose="05000000000000000000" pitchFamily="2" charset="2"/>
              </a:rPr>
              <a:t> o metadatos de la BD). </a:t>
            </a:r>
          </a:p>
          <a:p>
            <a:pPr marL="342900" indent="-342900">
              <a:lnSpc>
                <a:spcPct val="80000"/>
              </a:lnSpc>
              <a:buFont typeface="Arial" panose="020B0604020202020204" pitchFamily="34" charset="0"/>
              <a:buChar char="•"/>
            </a:pPr>
            <a:r>
              <a:rPr lang="es-ES" altLang="es-AR" sz="2000" dirty="0">
                <a:solidFill>
                  <a:schemeClr val="dk1"/>
                </a:solidFill>
                <a:latin typeface="Raleway"/>
                <a:ea typeface="Raleway"/>
                <a:cs typeface="Raleway"/>
                <a:sym typeface="Wingdings" panose="05000000000000000000" pitchFamily="2" charset="2"/>
              </a:rPr>
              <a:t>Sistema de Gestión de Bases de Datos (SGBD) Ej. SQL Server 2005, Oracle, DB2, etc.</a:t>
            </a:r>
          </a:p>
          <a:p>
            <a:pPr marL="342900" indent="-342900">
              <a:lnSpc>
                <a:spcPct val="80000"/>
              </a:lnSpc>
              <a:buFont typeface="Arial" panose="020B0604020202020204" pitchFamily="34" charset="0"/>
              <a:buChar char="•"/>
            </a:pPr>
            <a:r>
              <a:rPr lang="es-ES" altLang="es-AR" sz="2000" dirty="0">
                <a:solidFill>
                  <a:schemeClr val="dk1"/>
                </a:solidFill>
                <a:latin typeface="Raleway"/>
                <a:ea typeface="Raleway"/>
                <a:cs typeface="Raleway"/>
                <a:sym typeface="Wingdings" panose="05000000000000000000" pitchFamily="2" charset="2"/>
              </a:rPr>
              <a:t>Figura del DBA (Data Base </a:t>
            </a:r>
            <a:r>
              <a:rPr lang="es-ES" altLang="es-AR" sz="2000" dirty="0" err="1">
                <a:solidFill>
                  <a:schemeClr val="dk1"/>
                </a:solidFill>
                <a:latin typeface="Raleway"/>
                <a:ea typeface="Raleway"/>
                <a:cs typeface="Raleway"/>
                <a:sym typeface="Wingdings" panose="05000000000000000000" pitchFamily="2" charset="2"/>
              </a:rPr>
              <a:t>Administrator</a:t>
            </a:r>
            <a:r>
              <a:rPr lang="es-ES" altLang="es-AR" sz="2000" dirty="0">
                <a:solidFill>
                  <a:schemeClr val="dk1"/>
                </a:solidFill>
                <a:latin typeface="Raleway"/>
                <a:ea typeface="Raleway"/>
                <a:cs typeface="Raleway"/>
                <a:sym typeface="Wingdings" panose="05000000000000000000" pitchFamily="2" charset="2"/>
              </a:rPr>
              <a:t>) Administración y Mantenimiento de bases de datos. </a:t>
            </a: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045" y="1547236"/>
            <a:ext cx="4339792" cy="4294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7739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Raleway Thin"/>
                <a:ea typeface="Raleway Thin"/>
                <a:cs typeface="Raleway Thin"/>
                <a:sym typeface="Raleway Thin"/>
              </a:rPr>
              <a:t>CONCEPTOS </a:t>
            </a:r>
            <a:r>
              <a:rPr lang="es-ES" sz="2400" dirty="0">
                <a:solidFill>
                  <a:srgbClr val="FFFFFF"/>
                </a:solidFill>
                <a:latin typeface="Raleway Thin"/>
                <a:ea typeface="Raleway Thin"/>
                <a:cs typeface="Raleway Thin"/>
                <a:sym typeface="Raleway Thin"/>
              </a:rPr>
              <a:t>DE BASES DE </a:t>
            </a:r>
            <a:r>
              <a:rPr lang="es-ES" sz="2400" dirty="0" smtClean="0">
                <a:solidFill>
                  <a:srgbClr val="FFFFFF"/>
                </a:solidFill>
                <a:latin typeface="Raleway Thin"/>
                <a:ea typeface="Raleway Thin"/>
                <a:cs typeface="Raleway Thin"/>
                <a:sym typeface="Raleway Thin"/>
              </a:rPr>
              <a:t>DATOS - Usuarios</a:t>
            </a:r>
            <a:endParaRPr sz="2400" dirty="0">
              <a:solidFill>
                <a:srgbClr val="FFFFFF"/>
              </a:solidFill>
              <a:latin typeface="Raleway Thin"/>
              <a:ea typeface="Raleway Thin"/>
              <a:cs typeface="Raleway Thin"/>
              <a:sym typeface="Raleway Thin"/>
            </a:endParaRPr>
          </a:p>
        </p:txBody>
      </p:sp>
      <p:sp>
        <p:nvSpPr>
          <p:cNvPr id="2" name="Rectángulo redondeado 1"/>
          <p:cNvSpPr/>
          <p:nvPr/>
        </p:nvSpPr>
        <p:spPr>
          <a:xfrm>
            <a:off x="2834537" y="2022763"/>
            <a:ext cx="6511636" cy="3560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Rectangle 3"/>
          <p:cNvSpPr txBox="1">
            <a:spLocks noChangeArrowheads="1"/>
          </p:cNvSpPr>
          <p:nvPr/>
        </p:nvSpPr>
        <p:spPr>
          <a:xfrm>
            <a:off x="3361009" y="2534703"/>
            <a:ext cx="5597237" cy="293784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80000"/>
              </a:lnSpc>
              <a:buFont typeface="Arial" panose="020B0604020202020204" pitchFamily="34" charset="0"/>
              <a:buChar char="•"/>
            </a:pPr>
            <a:r>
              <a:rPr lang="es-ES" altLang="es-AR" sz="2000" dirty="0" smtClean="0">
                <a:solidFill>
                  <a:schemeClr val="bg1"/>
                </a:solidFill>
                <a:latin typeface="Raleway"/>
                <a:ea typeface="Raleway"/>
                <a:cs typeface="Raleway"/>
              </a:rPr>
              <a:t>Usuarios </a:t>
            </a:r>
            <a:r>
              <a:rPr lang="es-ES" altLang="es-AR" sz="2000" dirty="0">
                <a:solidFill>
                  <a:schemeClr val="bg1"/>
                </a:solidFill>
                <a:latin typeface="Raleway"/>
                <a:ea typeface="Raleway"/>
                <a:cs typeface="Raleway"/>
              </a:rPr>
              <a:t>Finales </a:t>
            </a:r>
            <a:r>
              <a:rPr lang="es-ES" altLang="es-AR" sz="2000" dirty="0">
                <a:solidFill>
                  <a:schemeClr val="bg1"/>
                </a:solidFill>
                <a:latin typeface="Raleway"/>
                <a:ea typeface="Raleway"/>
                <a:cs typeface="Raleway"/>
                <a:sym typeface="Wingdings" panose="05000000000000000000" pitchFamily="2" charset="2"/>
              </a:rPr>
              <a:t> Consultan y editan datos. Lenguajes de Consultas (Ejemplo: </a:t>
            </a:r>
            <a:r>
              <a:rPr lang="es-ES" altLang="es-AR" sz="2000" dirty="0" err="1">
                <a:solidFill>
                  <a:schemeClr val="bg1"/>
                </a:solidFill>
                <a:latin typeface="Raleway"/>
                <a:ea typeface="Raleway"/>
                <a:cs typeface="Raleway"/>
                <a:sym typeface="Wingdings" panose="05000000000000000000" pitchFamily="2" charset="2"/>
              </a:rPr>
              <a:t>Sql</a:t>
            </a:r>
            <a:r>
              <a:rPr lang="es-ES" altLang="es-AR" sz="2000" dirty="0">
                <a:solidFill>
                  <a:schemeClr val="bg1"/>
                </a:solidFill>
                <a:latin typeface="Raleway"/>
                <a:ea typeface="Raleway"/>
                <a:cs typeface="Raleway"/>
                <a:sym typeface="Wingdings" panose="05000000000000000000" pitchFamily="2" charset="2"/>
              </a:rPr>
              <a:t>, </a:t>
            </a:r>
            <a:r>
              <a:rPr lang="es-ES" altLang="es-AR" sz="2000" dirty="0" err="1">
                <a:solidFill>
                  <a:schemeClr val="bg1"/>
                </a:solidFill>
                <a:latin typeface="Raleway"/>
                <a:ea typeface="Raleway"/>
                <a:cs typeface="Raleway"/>
                <a:sym typeface="Wingdings" panose="05000000000000000000" pitchFamily="2" charset="2"/>
              </a:rPr>
              <a:t>Structured</a:t>
            </a:r>
            <a:r>
              <a:rPr lang="es-ES" altLang="es-AR" sz="2000" dirty="0">
                <a:solidFill>
                  <a:schemeClr val="bg1"/>
                </a:solidFill>
                <a:latin typeface="Raleway"/>
                <a:ea typeface="Raleway"/>
                <a:cs typeface="Raleway"/>
                <a:sym typeface="Wingdings" panose="05000000000000000000" pitchFamily="2" charset="2"/>
              </a:rPr>
              <a:t> </a:t>
            </a:r>
            <a:r>
              <a:rPr lang="es-ES" altLang="es-AR" sz="2000" dirty="0" err="1">
                <a:solidFill>
                  <a:schemeClr val="bg1"/>
                </a:solidFill>
                <a:latin typeface="Raleway"/>
                <a:ea typeface="Raleway"/>
                <a:cs typeface="Raleway"/>
                <a:sym typeface="Wingdings" panose="05000000000000000000" pitchFamily="2" charset="2"/>
              </a:rPr>
              <a:t>Query</a:t>
            </a:r>
            <a:r>
              <a:rPr lang="es-ES" altLang="es-AR" sz="2000" dirty="0">
                <a:solidFill>
                  <a:schemeClr val="bg1"/>
                </a:solidFill>
                <a:latin typeface="Raleway"/>
                <a:ea typeface="Raleway"/>
                <a:cs typeface="Raleway"/>
                <a:sym typeface="Wingdings" panose="05000000000000000000" pitchFamily="2" charset="2"/>
              </a:rPr>
              <a:t> </a:t>
            </a:r>
            <a:r>
              <a:rPr lang="es-ES" altLang="es-AR" sz="2000" dirty="0" err="1">
                <a:solidFill>
                  <a:schemeClr val="bg1"/>
                </a:solidFill>
                <a:latin typeface="Raleway"/>
                <a:ea typeface="Raleway"/>
                <a:cs typeface="Raleway"/>
                <a:sym typeface="Wingdings" panose="05000000000000000000" pitchFamily="2" charset="2"/>
              </a:rPr>
              <a:t>Language</a:t>
            </a:r>
            <a:r>
              <a:rPr lang="es-ES" altLang="es-AR" sz="2000" dirty="0">
                <a:solidFill>
                  <a:schemeClr val="bg1"/>
                </a:solidFill>
                <a:latin typeface="Raleway"/>
                <a:ea typeface="Raleway"/>
                <a:cs typeface="Raleway"/>
                <a:sym typeface="Wingdings" panose="05000000000000000000" pitchFamily="2" charset="2"/>
              </a:rPr>
              <a:t>)). </a:t>
            </a:r>
            <a:endParaRPr lang="es-ES" altLang="es-AR" sz="2000" dirty="0" smtClean="0">
              <a:solidFill>
                <a:schemeClr val="bg1"/>
              </a:solidFill>
              <a:latin typeface="Raleway"/>
              <a:ea typeface="Raleway"/>
              <a:cs typeface="Raleway"/>
              <a:sym typeface="Wingdings" panose="05000000000000000000" pitchFamily="2" charset="2"/>
            </a:endParaRPr>
          </a:p>
          <a:p>
            <a:pPr marL="342900" indent="-342900">
              <a:lnSpc>
                <a:spcPct val="80000"/>
              </a:lnSpc>
              <a:buFont typeface="Arial" panose="020B0604020202020204" pitchFamily="34" charset="0"/>
              <a:buChar char="•"/>
            </a:pPr>
            <a:endParaRPr lang="es-ES" altLang="es-AR" sz="2000" dirty="0">
              <a:solidFill>
                <a:schemeClr val="bg1"/>
              </a:solidFill>
              <a:latin typeface="Raleway"/>
              <a:ea typeface="Raleway"/>
              <a:cs typeface="Raleway"/>
              <a:sym typeface="Wingdings" panose="05000000000000000000" pitchFamily="2" charset="2"/>
            </a:endParaRPr>
          </a:p>
          <a:p>
            <a:pPr marL="342900" indent="-342900">
              <a:lnSpc>
                <a:spcPct val="80000"/>
              </a:lnSpc>
              <a:buFont typeface="Arial" panose="020B0604020202020204" pitchFamily="34" charset="0"/>
              <a:buChar char="•"/>
            </a:pPr>
            <a:r>
              <a:rPr lang="es-ES" altLang="es-AR" sz="2000" dirty="0">
                <a:solidFill>
                  <a:schemeClr val="bg1"/>
                </a:solidFill>
                <a:latin typeface="Raleway"/>
                <a:ea typeface="Raleway"/>
                <a:cs typeface="Raleway"/>
                <a:sym typeface="Wingdings" panose="05000000000000000000" pitchFamily="2" charset="2"/>
              </a:rPr>
              <a:t>Administrador de Bases de Datos (DBA)  Crea y Mantiene las BD. Etapa de Diseño, desarrollo y mantenimiento. </a:t>
            </a:r>
            <a:endParaRPr lang="es-ES" altLang="es-AR" sz="2000" dirty="0" smtClean="0">
              <a:solidFill>
                <a:schemeClr val="bg1"/>
              </a:solidFill>
              <a:latin typeface="Raleway"/>
              <a:ea typeface="Raleway"/>
              <a:cs typeface="Raleway"/>
              <a:sym typeface="Wingdings" panose="05000000000000000000" pitchFamily="2" charset="2"/>
            </a:endParaRPr>
          </a:p>
          <a:p>
            <a:pPr marL="342900" indent="-342900">
              <a:lnSpc>
                <a:spcPct val="80000"/>
              </a:lnSpc>
              <a:buFont typeface="Arial" panose="020B0604020202020204" pitchFamily="34" charset="0"/>
              <a:buChar char="•"/>
            </a:pPr>
            <a:endParaRPr lang="es-ES" altLang="es-AR" sz="2000" dirty="0">
              <a:solidFill>
                <a:schemeClr val="bg1"/>
              </a:solidFill>
              <a:latin typeface="Raleway"/>
              <a:ea typeface="Raleway"/>
              <a:cs typeface="Raleway"/>
              <a:sym typeface="Wingdings" panose="05000000000000000000" pitchFamily="2" charset="2"/>
            </a:endParaRPr>
          </a:p>
          <a:p>
            <a:pPr marL="342900" indent="-342900">
              <a:lnSpc>
                <a:spcPct val="80000"/>
              </a:lnSpc>
              <a:buFont typeface="Arial" panose="020B0604020202020204" pitchFamily="34" charset="0"/>
              <a:buChar char="•"/>
            </a:pPr>
            <a:r>
              <a:rPr lang="es-ES" altLang="es-AR" sz="2000" dirty="0">
                <a:solidFill>
                  <a:schemeClr val="bg1"/>
                </a:solidFill>
                <a:latin typeface="Raleway"/>
                <a:ea typeface="Raleway"/>
                <a:cs typeface="Raleway"/>
                <a:sym typeface="Wingdings" panose="05000000000000000000" pitchFamily="2" charset="2"/>
              </a:rPr>
              <a:t>Desarrollador de Aplicaciones (programador)  Implementa transacciones e </a:t>
            </a:r>
            <a:r>
              <a:rPr lang="es-ES" altLang="es-AR" sz="2000" dirty="0" smtClean="0">
                <a:solidFill>
                  <a:schemeClr val="bg1"/>
                </a:solidFill>
                <a:latin typeface="Raleway"/>
                <a:ea typeface="Raleway"/>
                <a:cs typeface="Raleway"/>
                <a:sym typeface="Wingdings" panose="05000000000000000000" pitchFamily="2" charset="2"/>
              </a:rPr>
              <a:t>interfaces.</a:t>
            </a:r>
            <a:endParaRPr lang="es-ES" altLang="es-AR" sz="2000" dirty="0">
              <a:solidFill>
                <a:schemeClr val="bg1"/>
              </a:solidFill>
              <a:latin typeface="Raleway"/>
              <a:ea typeface="Raleway"/>
              <a:cs typeface="Raleway"/>
              <a:sym typeface="Wingdings" panose="05000000000000000000" pitchFamily="2" charset="2"/>
            </a:endParaRPr>
          </a:p>
        </p:txBody>
      </p:sp>
    </p:spTree>
    <p:extLst>
      <p:ext uri="{BB962C8B-B14F-4D97-AF65-F5344CB8AC3E}">
        <p14:creationId xmlns:p14="http://schemas.microsoft.com/office/powerpoint/2010/main" val="195030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17"/>
          <p:cNvPicPr preferRelativeResize="0"/>
          <p:nvPr/>
        </p:nvPicPr>
        <p:blipFill>
          <a:blip r:embed="rId3">
            <a:alphaModFix/>
          </a:blip>
          <a:stretch>
            <a:fillRect/>
          </a:stretch>
        </p:blipFill>
        <p:spPr>
          <a:xfrm>
            <a:off x="-1587" y="0"/>
            <a:ext cx="4572001" cy="6858001"/>
          </a:xfrm>
          <a:prstGeom prst="rect">
            <a:avLst/>
          </a:prstGeom>
          <a:noFill/>
          <a:ln>
            <a:noFill/>
          </a:ln>
        </p:spPr>
      </p:pic>
      <p:sp>
        <p:nvSpPr>
          <p:cNvPr id="220" name="Google Shape;220;p17"/>
          <p:cNvSpPr/>
          <p:nvPr/>
        </p:nvSpPr>
        <p:spPr>
          <a:xfrm>
            <a:off x="0" y="0"/>
            <a:ext cx="4572000" cy="6858000"/>
          </a:xfrm>
          <a:prstGeom prst="rect">
            <a:avLst/>
          </a:prstGeom>
          <a:solidFill>
            <a:schemeClr val="dk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17"/>
          <p:cNvSpPr txBox="1"/>
          <p:nvPr/>
        </p:nvSpPr>
        <p:spPr>
          <a:xfrm>
            <a:off x="693520" y="2955313"/>
            <a:ext cx="3372906"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000" dirty="0" smtClean="0">
                <a:solidFill>
                  <a:srgbClr val="FFFFFF"/>
                </a:solidFill>
                <a:latin typeface="Raleway"/>
                <a:ea typeface="Raleway"/>
                <a:cs typeface="Raleway"/>
                <a:sym typeface="Raleway"/>
              </a:rPr>
              <a:t>Introducción</a:t>
            </a:r>
            <a:endParaRPr sz="4000" dirty="0">
              <a:solidFill>
                <a:srgbClr val="FFFFFF"/>
              </a:solidFill>
              <a:latin typeface="Raleway"/>
              <a:ea typeface="Raleway"/>
              <a:cs typeface="Raleway"/>
              <a:sym typeface="Raleway"/>
            </a:endParaRPr>
          </a:p>
        </p:txBody>
      </p:sp>
      <p:sp>
        <p:nvSpPr>
          <p:cNvPr id="222" name="Google Shape;222;p17"/>
          <p:cNvSpPr/>
          <p:nvPr/>
        </p:nvSpPr>
        <p:spPr>
          <a:xfrm>
            <a:off x="596535" y="3737064"/>
            <a:ext cx="296507" cy="106455"/>
          </a:xfrm>
          <a:prstGeom prst="roundRect">
            <a:avLst>
              <a:gd name="adj" fmla="val 50000"/>
            </a:avLst>
          </a:prstGeom>
          <a:solidFill>
            <a:srgbClr val="AA3A86"/>
          </a:solidFill>
          <a:ln w="9525" cap="flat" cmpd="sng">
            <a:solidFill>
              <a:srgbClr val="AA3A8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17"/>
          <p:cNvSpPr txBox="1"/>
          <p:nvPr/>
        </p:nvSpPr>
        <p:spPr>
          <a:xfrm>
            <a:off x="-985398" y="2627691"/>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25" name="Google Shape;225;p17"/>
          <p:cNvCxnSpPr/>
          <p:nvPr/>
        </p:nvCxnSpPr>
        <p:spPr>
          <a:xfrm>
            <a:off x="5275950" y="1947164"/>
            <a:ext cx="0" cy="2963700"/>
          </a:xfrm>
          <a:prstGeom prst="straightConnector1">
            <a:avLst/>
          </a:prstGeom>
          <a:noFill/>
          <a:ln w="28575" cap="rnd" cmpd="sng">
            <a:solidFill>
              <a:srgbClr val="AA3A86"/>
            </a:solidFill>
            <a:prstDash val="solid"/>
            <a:round/>
            <a:headEnd type="none" w="sm" len="sm"/>
            <a:tailEnd type="none" w="sm" len="sm"/>
          </a:ln>
        </p:spPr>
      </p:cxnSp>
      <p:sp>
        <p:nvSpPr>
          <p:cNvPr id="2" name="Rectángulo 1"/>
          <p:cNvSpPr/>
          <p:nvPr/>
        </p:nvSpPr>
        <p:spPr>
          <a:xfrm>
            <a:off x="5466544" y="2627691"/>
            <a:ext cx="5287025" cy="1569660"/>
          </a:xfrm>
          <a:prstGeom prst="rect">
            <a:avLst/>
          </a:prstGeom>
        </p:spPr>
        <p:txBody>
          <a:bodyPr wrap="none">
            <a:spAutoFit/>
          </a:bodyPr>
          <a:lstStyle/>
          <a:p>
            <a:pPr>
              <a:buFont typeface="Arial"/>
              <a:buNone/>
            </a:pPr>
            <a:r>
              <a:rPr lang="es-ES" altLang="es-AR" sz="3200" dirty="0">
                <a:solidFill>
                  <a:schemeClr val="dk1"/>
                </a:solidFill>
                <a:latin typeface="Raleway"/>
                <a:ea typeface="Raleway"/>
                <a:cs typeface="Raleway"/>
              </a:rPr>
              <a:t>“La información son </a:t>
            </a:r>
            <a:r>
              <a:rPr lang="es-ES" altLang="es-AR" sz="3200" b="1" dirty="0">
                <a:solidFill>
                  <a:srgbClr val="AA3A86"/>
                </a:solidFill>
                <a:latin typeface="Raleway"/>
                <a:ea typeface="Raleway"/>
                <a:cs typeface="Raleway"/>
              </a:rPr>
              <a:t>datos</a:t>
            </a:r>
            <a:r>
              <a:rPr lang="es-ES" altLang="es-AR" sz="3200" dirty="0">
                <a:solidFill>
                  <a:schemeClr val="dk1"/>
                </a:solidFill>
                <a:latin typeface="Raleway"/>
                <a:ea typeface="Raleway"/>
                <a:cs typeface="Raleway"/>
              </a:rPr>
              <a:t> </a:t>
            </a:r>
            <a:endParaRPr lang="es-ES" altLang="es-AR" sz="3200" dirty="0" smtClean="0">
              <a:solidFill>
                <a:schemeClr val="dk1"/>
              </a:solidFill>
              <a:latin typeface="Raleway"/>
              <a:ea typeface="Raleway"/>
              <a:cs typeface="Raleway"/>
            </a:endParaRPr>
          </a:p>
          <a:p>
            <a:pPr>
              <a:buFont typeface="Arial"/>
              <a:buNone/>
            </a:pPr>
            <a:r>
              <a:rPr lang="es-ES" altLang="es-AR" sz="3200" dirty="0" smtClean="0">
                <a:solidFill>
                  <a:schemeClr val="dk1"/>
                </a:solidFill>
                <a:latin typeface="Raleway"/>
                <a:ea typeface="Raleway"/>
                <a:cs typeface="Raleway"/>
              </a:rPr>
              <a:t>dotados </a:t>
            </a:r>
            <a:r>
              <a:rPr lang="es-ES" altLang="es-AR" sz="3200" dirty="0">
                <a:solidFill>
                  <a:schemeClr val="dk1"/>
                </a:solidFill>
                <a:latin typeface="Raleway"/>
                <a:ea typeface="Raleway"/>
                <a:cs typeface="Raleway"/>
              </a:rPr>
              <a:t> </a:t>
            </a:r>
            <a:r>
              <a:rPr lang="es-ES" altLang="es-AR" sz="3200" dirty="0" smtClean="0">
                <a:solidFill>
                  <a:schemeClr val="dk1"/>
                </a:solidFill>
                <a:latin typeface="Raleway"/>
                <a:ea typeface="Raleway"/>
                <a:cs typeface="Raleway"/>
              </a:rPr>
              <a:t>de </a:t>
            </a:r>
            <a:r>
              <a:rPr lang="es-ES" altLang="es-AR" sz="3200" dirty="0">
                <a:solidFill>
                  <a:schemeClr val="dk1"/>
                </a:solidFill>
                <a:latin typeface="Raleway"/>
                <a:ea typeface="Raleway"/>
                <a:cs typeface="Raleway"/>
              </a:rPr>
              <a:t>importancia </a:t>
            </a:r>
            <a:endParaRPr lang="es-ES" altLang="es-AR" sz="3200" dirty="0" smtClean="0">
              <a:solidFill>
                <a:schemeClr val="dk1"/>
              </a:solidFill>
              <a:latin typeface="Raleway"/>
              <a:ea typeface="Raleway"/>
              <a:cs typeface="Raleway"/>
            </a:endParaRPr>
          </a:p>
          <a:p>
            <a:pPr>
              <a:buFont typeface="Arial"/>
              <a:buNone/>
            </a:pPr>
            <a:r>
              <a:rPr lang="es-ES" altLang="es-AR" sz="3200" dirty="0" smtClean="0">
                <a:solidFill>
                  <a:schemeClr val="dk1"/>
                </a:solidFill>
                <a:latin typeface="Raleway"/>
                <a:ea typeface="Raleway"/>
                <a:cs typeface="Raleway"/>
              </a:rPr>
              <a:t>y </a:t>
            </a:r>
            <a:r>
              <a:rPr lang="es-ES" altLang="es-AR" sz="3200" dirty="0">
                <a:solidFill>
                  <a:schemeClr val="dk1"/>
                </a:solidFill>
                <a:latin typeface="Raleway"/>
                <a:ea typeface="Raleway"/>
                <a:cs typeface="Raleway"/>
              </a:rPr>
              <a:t>propósito”</a:t>
            </a:r>
          </a:p>
        </p:txBody>
      </p:sp>
    </p:spTree>
    <p:extLst>
      <p:ext uri="{BB962C8B-B14F-4D97-AF65-F5344CB8AC3E}">
        <p14:creationId xmlns:p14="http://schemas.microsoft.com/office/powerpoint/2010/main" val="2053433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CONCEPTOS DE BASES DE DATOS – BENEFICIOS BASES DE DATOS</a:t>
            </a:r>
          </a:p>
        </p:txBody>
      </p:sp>
      <p:sp>
        <p:nvSpPr>
          <p:cNvPr id="3" name="Rectángulo 2"/>
          <p:cNvSpPr/>
          <p:nvPr/>
        </p:nvSpPr>
        <p:spPr>
          <a:xfrm>
            <a:off x="2604654" y="1542091"/>
            <a:ext cx="6092825" cy="4278094"/>
          </a:xfrm>
          <a:prstGeom prst="rect">
            <a:avLst/>
          </a:prstGeom>
        </p:spPr>
        <p:txBody>
          <a:bodyPr>
            <a:spAutoFit/>
          </a:bodyPr>
          <a:lstStyle/>
          <a:p>
            <a:pPr marL="342900" indent="-342900">
              <a:lnSpc>
                <a:spcPct val="80000"/>
              </a:lnSpc>
              <a:buFont typeface="Arial" panose="020B0604020202020204" pitchFamily="34" charset="0"/>
              <a:buChar char="•"/>
            </a:pPr>
            <a:endParaRPr lang="es-ES" altLang="es-AR" sz="2000" dirty="0">
              <a:solidFill>
                <a:schemeClr val="dk1"/>
              </a:solidFill>
              <a:latin typeface="Raleway"/>
              <a:ea typeface="Raleway"/>
              <a:cs typeface="Raleway"/>
            </a:endParaRPr>
          </a:p>
          <a:p>
            <a:pPr marL="342900" indent="-342900">
              <a:lnSpc>
                <a:spcPct val="80000"/>
              </a:lnSpc>
              <a:buFont typeface="Arial" panose="020B0604020202020204" pitchFamily="34" charset="0"/>
              <a:buChar char="•"/>
            </a:pPr>
            <a:r>
              <a:rPr lang="es-ES" altLang="es-AR" sz="2000" dirty="0">
                <a:solidFill>
                  <a:schemeClr val="dk1"/>
                </a:solidFill>
                <a:latin typeface="Raleway"/>
                <a:ea typeface="Raleway"/>
                <a:cs typeface="Raleway"/>
              </a:rPr>
              <a:t>Redundancia Mínima </a:t>
            </a:r>
            <a:r>
              <a:rPr lang="es-ES" altLang="es-AR" sz="2000" dirty="0">
                <a:solidFill>
                  <a:schemeClr val="dk1"/>
                </a:solidFill>
                <a:latin typeface="Raleway"/>
                <a:ea typeface="Raleway"/>
                <a:cs typeface="Raleway"/>
                <a:sym typeface="Wingdings" panose="05000000000000000000" pitchFamily="2" charset="2"/>
              </a:rPr>
              <a:t> Base de Datos como repositorio común. </a:t>
            </a:r>
          </a:p>
          <a:p>
            <a:pPr marL="342900" indent="-342900">
              <a:lnSpc>
                <a:spcPct val="80000"/>
              </a:lnSpc>
              <a:buFont typeface="Arial" panose="020B0604020202020204" pitchFamily="34" charset="0"/>
              <a:buChar char="•"/>
            </a:pPr>
            <a:r>
              <a:rPr lang="es-ES" altLang="es-AR" sz="2000" dirty="0">
                <a:solidFill>
                  <a:schemeClr val="dk1"/>
                </a:solidFill>
                <a:latin typeface="Raleway"/>
                <a:ea typeface="Raleway"/>
                <a:cs typeface="Raleway"/>
              </a:rPr>
              <a:t>Independencia de Datos: La definición de los datos es función separada de aplicativos.  </a:t>
            </a:r>
          </a:p>
          <a:p>
            <a:pPr marL="342900" indent="-342900">
              <a:lnSpc>
                <a:spcPct val="80000"/>
              </a:lnSpc>
              <a:buFont typeface="Arial" panose="020B0604020202020204" pitchFamily="34" charset="0"/>
              <a:buChar char="•"/>
            </a:pPr>
            <a:r>
              <a:rPr lang="es-ES" altLang="es-AR" sz="2000" dirty="0">
                <a:solidFill>
                  <a:schemeClr val="dk1"/>
                </a:solidFill>
                <a:latin typeface="Raleway"/>
                <a:ea typeface="Raleway"/>
                <a:cs typeface="Raleway"/>
              </a:rPr>
              <a:t>Acceso a datos a través de lenguajes de programación estándar. </a:t>
            </a:r>
          </a:p>
          <a:p>
            <a:pPr marL="342900" indent="-342900">
              <a:lnSpc>
                <a:spcPct val="80000"/>
              </a:lnSpc>
              <a:buFont typeface="Arial" panose="020B0604020202020204" pitchFamily="34" charset="0"/>
              <a:buChar char="•"/>
            </a:pPr>
            <a:r>
              <a:rPr lang="es-ES" altLang="es-AR" sz="2000" dirty="0">
                <a:solidFill>
                  <a:schemeClr val="dk1"/>
                </a:solidFill>
                <a:latin typeface="Raleway"/>
                <a:ea typeface="Raleway"/>
                <a:cs typeface="Raleway"/>
              </a:rPr>
              <a:t>Independencia Física y Lógica de Datos. </a:t>
            </a:r>
          </a:p>
          <a:p>
            <a:pPr marL="342900" indent="-342900">
              <a:lnSpc>
                <a:spcPct val="80000"/>
              </a:lnSpc>
              <a:buFont typeface="Arial" panose="020B0604020202020204" pitchFamily="34" charset="0"/>
              <a:buChar char="•"/>
            </a:pPr>
            <a:r>
              <a:rPr lang="es-ES" altLang="es-AR" sz="2000" dirty="0">
                <a:solidFill>
                  <a:schemeClr val="dk1"/>
                </a:solidFill>
                <a:latin typeface="Raleway"/>
                <a:ea typeface="Raleway"/>
                <a:cs typeface="Raleway"/>
              </a:rPr>
              <a:t>Integridad de los datos</a:t>
            </a:r>
          </a:p>
          <a:p>
            <a:pPr marL="342900" indent="-342900">
              <a:lnSpc>
                <a:spcPct val="80000"/>
              </a:lnSpc>
              <a:buFont typeface="Arial" panose="020B0604020202020204" pitchFamily="34" charset="0"/>
              <a:buChar char="•"/>
            </a:pPr>
            <a:r>
              <a:rPr lang="es-ES" altLang="es-AR" sz="2000" dirty="0">
                <a:solidFill>
                  <a:schemeClr val="dk1"/>
                </a:solidFill>
                <a:latin typeface="Raleway"/>
                <a:ea typeface="Raleway"/>
                <a:cs typeface="Raleway"/>
              </a:rPr>
              <a:t>Seguridad de Accesos y Auditoría. </a:t>
            </a:r>
          </a:p>
          <a:p>
            <a:pPr marL="342900" indent="-342900">
              <a:lnSpc>
                <a:spcPct val="80000"/>
              </a:lnSpc>
              <a:buFont typeface="Arial" panose="020B0604020202020204" pitchFamily="34" charset="0"/>
              <a:buChar char="•"/>
            </a:pPr>
            <a:r>
              <a:rPr lang="es-ES" altLang="es-AR" sz="2000" dirty="0">
                <a:solidFill>
                  <a:schemeClr val="dk1"/>
                </a:solidFill>
                <a:latin typeface="Raleway"/>
                <a:ea typeface="Raleway"/>
                <a:cs typeface="Raleway"/>
              </a:rPr>
              <a:t>Manejo de Múltiples Vistas</a:t>
            </a:r>
          </a:p>
          <a:p>
            <a:pPr marL="342900" indent="-342900">
              <a:lnSpc>
                <a:spcPct val="80000"/>
              </a:lnSpc>
              <a:buFont typeface="Arial" panose="020B0604020202020204" pitchFamily="34" charset="0"/>
              <a:buChar char="•"/>
            </a:pPr>
            <a:r>
              <a:rPr lang="es-ES" altLang="es-AR" sz="2000" dirty="0">
                <a:solidFill>
                  <a:schemeClr val="dk1"/>
                </a:solidFill>
                <a:latin typeface="Raleway"/>
                <a:ea typeface="Raleway"/>
                <a:cs typeface="Raleway"/>
              </a:rPr>
              <a:t>Control de Concurrencia por múltiples usuarios. Inconsistencias. </a:t>
            </a:r>
          </a:p>
          <a:p>
            <a:pPr marL="342900" indent="-342900">
              <a:lnSpc>
                <a:spcPct val="80000"/>
              </a:lnSpc>
              <a:buFont typeface="Arial" panose="020B0604020202020204" pitchFamily="34" charset="0"/>
              <a:buChar char="•"/>
            </a:pPr>
            <a:r>
              <a:rPr lang="es-ES" altLang="es-AR" sz="2000" dirty="0">
                <a:solidFill>
                  <a:schemeClr val="dk1"/>
                </a:solidFill>
                <a:latin typeface="Raleway"/>
                <a:ea typeface="Raleway"/>
                <a:cs typeface="Raleway"/>
              </a:rPr>
              <a:t>Control de Transacciones: Los datos son utilizados por “transacciones” (unidad lógica de proceso”). </a:t>
            </a:r>
          </a:p>
          <a:p>
            <a:pPr marL="342900" indent="-342900">
              <a:lnSpc>
                <a:spcPct val="80000"/>
              </a:lnSpc>
              <a:buFont typeface="Arial" panose="020B0604020202020204" pitchFamily="34" charset="0"/>
              <a:buChar char="•"/>
            </a:pPr>
            <a:r>
              <a:rPr lang="es-ES" altLang="es-AR" sz="2000" dirty="0">
                <a:solidFill>
                  <a:schemeClr val="dk1"/>
                </a:solidFill>
                <a:latin typeface="Raleway"/>
                <a:ea typeface="Raleway"/>
                <a:cs typeface="Raleway"/>
              </a:rPr>
              <a:t>Resguardo y Recuperación</a:t>
            </a:r>
          </a:p>
        </p:txBody>
      </p:sp>
    </p:spTree>
    <p:extLst>
      <p:ext uri="{BB962C8B-B14F-4D97-AF65-F5344CB8AC3E}">
        <p14:creationId xmlns:p14="http://schemas.microsoft.com/office/powerpoint/2010/main" val="194145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CONCEPTOS DE BASES DE DATOS – </a:t>
            </a:r>
            <a:r>
              <a:rPr lang="es-ES" sz="2400" dirty="0" smtClean="0">
                <a:solidFill>
                  <a:srgbClr val="FFFFFF"/>
                </a:solidFill>
                <a:latin typeface="Raleway Thin"/>
                <a:ea typeface="Raleway Thin"/>
                <a:cs typeface="Raleway Thin"/>
                <a:sym typeface="Raleway Thin"/>
              </a:rPr>
              <a:t>Tipos</a:t>
            </a:r>
            <a:endParaRPr lang="es-ES" sz="2400" dirty="0">
              <a:solidFill>
                <a:srgbClr val="FFFFFF"/>
              </a:solidFill>
              <a:latin typeface="Raleway Thin"/>
              <a:ea typeface="Raleway Thin"/>
              <a:cs typeface="Raleway Thin"/>
              <a:sym typeface="Raleway Thin"/>
            </a:endParaRPr>
          </a:p>
        </p:txBody>
      </p:sp>
      <p:sp>
        <p:nvSpPr>
          <p:cNvPr id="7" name="Rectangle 3"/>
          <p:cNvSpPr txBox="1">
            <a:spLocks noChangeArrowheads="1"/>
          </p:cNvSpPr>
          <p:nvPr/>
        </p:nvSpPr>
        <p:spPr>
          <a:xfrm>
            <a:off x="692727" y="1517074"/>
            <a:ext cx="10363200" cy="226521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80000"/>
              </a:lnSpc>
              <a:buFont typeface="Arial" panose="020B0604020202020204" pitchFamily="34" charset="0"/>
              <a:buChar char="•"/>
            </a:pPr>
            <a:r>
              <a:rPr lang="es-ES" altLang="es-AR" sz="3200" dirty="0" smtClean="0">
                <a:solidFill>
                  <a:schemeClr val="dk1"/>
                </a:solidFill>
                <a:latin typeface="Raleway"/>
                <a:ea typeface="Raleway"/>
                <a:cs typeface="Raleway"/>
              </a:rPr>
              <a:t>Bases </a:t>
            </a:r>
            <a:r>
              <a:rPr lang="es-ES" altLang="es-AR" sz="3200" dirty="0">
                <a:solidFill>
                  <a:schemeClr val="dk1"/>
                </a:solidFill>
                <a:latin typeface="Raleway"/>
                <a:ea typeface="Raleway"/>
                <a:cs typeface="Raleway"/>
              </a:rPr>
              <a:t>de Datos Jerárquicas. Árbol Invertido con nodos. Nodo raíz y nodos hojas (sin hijos).</a:t>
            </a:r>
          </a:p>
          <a:p>
            <a:pPr marL="342900" indent="-342900">
              <a:lnSpc>
                <a:spcPct val="80000"/>
              </a:lnSpc>
              <a:buFont typeface="Arial" panose="020B0604020202020204" pitchFamily="34" charset="0"/>
              <a:buChar char="•"/>
            </a:pPr>
            <a:r>
              <a:rPr lang="es-ES" altLang="es-AR" sz="3200" dirty="0">
                <a:solidFill>
                  <a:schemeClr val="dk1"/>
                </a:solidFill>
                <a:latin typeface="Raleway"/>
                <a:ea typeface="Raleway"/>
                <a:cs typeface="Raleway"/>
              </a:rPr>
              <a:t>Bases de Datos de Red. Un nodo puede tener varios padres. Concepto de Punteros. </a:t>
            </a:r>
          </a:p>
          <a:p>
            <a:pPr marL="342900" indent="-342900">
              <a:lnSpc>
                <a:spcPct val="80000"/>
              </a:lnSpc>
              <a:buFont typeface="Arial" panose="020B0604020202020204" pitchFamily="34" charset="0"/>
              <a:buChar char="•"/>
            </a:pPr>
            <a:r>
              <a:rPr lang="es-ES" altLang="es-AR" sz="3200" dirty="0">
                <a:solidFill>
                  <a:schemeClr val="dk1"/>
                </a:solidFill>
                <a:latin typeface="Raleway"/>
                <a:ea typeface="Raleway"/>
                <a:cs typeface="Raleway"/>
              </a:rPr>
              <a:t>Bases de Datos Relacionales. Modelo mas utilizado en la actualidad. Edgar </a:t>
            </a:r>
            <a:r>
              <a:rPr lang="es-ES" altLang="es-AR" sz="3200" dirty="0" err="1">
                <a:solidFill>
                  <a:schemeClr val="dk1"/>
                </a:solidFill>
                <a:latin typeface="Raleway"/>
                <a:ea typeface="Raleway"/>
                <a:cs typeface="Raleway"/>
              </a:rPr>
              <a:t>Codd</a:t>
            </a:r>
            <a:r>
              <a:rPr lang="es-ES" altLang="es-AR" sz="3200" dirty="0">
                <a:solidFill>
                  <a:schemeClr val="dk1"/>
                </a:solidFill>
                <a:latin typeface="Raleway"/>
                <a:ea typeface="Raleway"/>
                <a:cs typeface="Raleway"/>
              </a:rPr>
              <a:t> (1970). Uso de relaciones (tablas) compuestas por registros integrados por campos. </a:t>
            </a:r>
          </a:p>
          <a:p>
            <a:pPr marL="342900" indent="-342900">
              <a:lnSpc>
                <a:spcPct val="80000"/>
              </a:lnSpc>
              <a:buFont typeface="Arial" panose="020B0604020202020204" pitchFamily="34" charset="0"/>
              <a:buChar char="•"/>
            </a:pPr>
            <a:r>
              <a:rPr lang="es-ES" altLang="es-AR" sz="3200" dirty="0">
                <a:solidFill>
                  <a:schemeClr val="dk1"/>
                </a:solidFill>
                <a:latin typeface="Raleway"/>
                <a:ea typeface="Raleway"/>
                <a:cs typeface="Raleway"/>
              </a:rPr>
              <a:t>Bases de Datos Orientadas a Objetos.  </a:t>
            </a:r>
          </a:p>
        </p:txBody>
      </p:sp>
    </p:spTree>
    <p:extLst>
      <p:ext uri="{BB962C8B-B14F-4D97-AF65-F5344CB8AC3E}">
        <p14:creationId xmlns:p14="http://schemas.microsoft.com/office/powerpoint/2010/main" val="2619827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CONCEPTOS DE BASES DE DATOS – </a:t>
            </a:r>
            <a:r>
              <a:rPr lang="es-ES" sz="2400" dirty="0" err="1" smtClean="0">
                <a:solidFill>
                  <a:srgbClr val="FFFFFF"/>
                </a:solidFill>
                <a:latin typeface="Raleway Thin"/>
                <a:ea typeface="Raleway Thin"/>
                <a:cs typeface="Raleway Thin"/>
                <a:sym typeface="Raleway Thin"/>
              </a:rPr>
              <a:t>Jerarquicas</a:t>
            </a:r>
            <a:endParaRPr lang="es-ES" sz="2400" dirty="0">
              <a:solidFill>
                <a:srgbClr val="FFFFFF"/>
              </a:solidFill>
              <a:latin typeface="Raleway Thin"/>
              <a:ea typeface="Raleway Thin"/>
              <a:cs typeface="Raleway Thin"/>
              <a:sym typeface="Raleway Thin"/>
            </a:endParaRPr>
          </a:p>
        </p:txBody>
      </p:sp>
      <p:sp>
        <p:nvSpPr>
          <p:cNvPr id="9" name="Rectangle 3"/>
          <p:cNvSpPr txBox="1">
            <a:spLocks noChangeArrowheads="1"/>
          </p:cNvSpPr>
          <p:nvPr/>
        </p:nvSpPr>
        <p:spPr>
          <a:xfrm>
            <a:off x="1848567" y="1493881"/>
            <a:ext cx="8229600" cy="50688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Tx/>
              <a:buNone/>
            </a:pPr>
            <a:r>
              <a:rPr lang="es-ES" altLang="es-AR" sz="1800" b="1" smtClean="0">
                <a:latin typeface="Arial Narrow" panose="020B0606020202030204" pitchFamily="34" charset="0"/>
              </a:rPr>
              <a:t>Bases de Datos Jerárquicas.</a:t>
            </a:r>
            <a:r>
              <a:rPr lang="es-ES" altLang="es-AR" sz="1800" smtClean="0">
                <a:latin typeface="Arial Narrow" panose="020B0606020202030204" pitchFamily="34" charset="0"/>
              </a:rPr>
              <a:t> Árbol Invertido con nodos. Nodo raíz y nodos hojas (sin hijos). Sistema de Manejo de Información de IBM (IMS, Information Management System). </a:t>
            </a:r>
          </a:p>
          <a:p>
            <a:pPr>
              <a:buFontTx/>
              <a:buNone/>
            </a:pPr>
            <a:endParaRPr lang="es-ES" altLang="es-AR" sz="1800" smtClean="0">
              <a:latin typeface="Arial Narrow" panose="020B0606020202030204" pitchFamily="34" charset="0"/>
            </a:endParaRPr>
          </a:p>
          <a:p>
            <a:endParaRPr lang="es-ES" altLang="es-AR">
              <a:latin typeface="Arial Narrow" panose="020B0606020202030204" pitchFamily="34" charset="0"/>
            </a:endParaRP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017" y="2386056"/>
            <a:ext cx="7561263"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277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CONCEPTOS DE BASES DE DATOS – </a:t>
            </a:r>
            <a:r>
              <a:rPr lang="es-ES" sz="2400" dirty="0" smtClean="0">
                <a:solidFill>
                  <a:srgbClr val="FFFFFF"/>
                </a:solidFill>
                <a:latin typeface="Raleway Thin"/>
                <a:ea typeface="Raleway Thin"/>
                <a:cs typeface="Raleway Thin"/>
                <a:sym typeface="Raleway Thin"/>
              </a:rPr>
              <a:t>Red</a:t>
            </a:r>
            <a:endParaRPr lang="es-ES" sz="2400" dirty="0">
              <a:solidFill>
                <a:srgbClr val="FFFFFF"/>
              </a:solidFill>
              <a:latin typeface="Raleway Thin"/>
              <a:ea typeface="Raleway Thin"/>
              <a:cs typeface="Raleway Thin"/>
              <a:sym typeface="Raleway Thin"/>
            </a:endParaRPr>
          </a:p>
        </p:txBody>
      </p:sp>
      <p:sp>
        <p:nvSpPr>
          <p:cNvPr id="8" name="Marcador de número de diapositiva 5"/>
          <p:cNvSpPr txBox="1">
            <a:spLocks/>
          </p:cNvSpPr>
          <p:nvPr/>
        </p:nvSpPr>
        <p:spPr>
          <a:xfrm>
            <a:off x="7657037" y="5954280"/>
            <a:ext cx="2133600" cy="4762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133C77E9-55CD-49E9-B3EE-445DCC3EAB6A}" type="slidenum">
              <a:rPr lang="es-ES" altLang="es-AR" smtClean="0"/>
              <a:pPr/>
              <a:t>23</a:t>
            </a:fld>
            <a:endParaRPr lang="es-ES" altLang="es-AR"/>
          </a:p>
        </p:txBody>
      </p:sp>
      <p:sp>
        <p:nvSpPr>
          <p:cNvPr id="11" name="Rectangle 3"/>
          <p:cNvSpPr txBox="1">
            <a:spLocks noChangeArrowheads="1"/>
          </p:cNvSpPr>
          <p:nvPr/>
        </p:nvSpPr>
        <p:spPr>
          <a:xfrm>
            <a:off x="1561037" y="1309255"/>
            <a:ext cx="8229600" cy="50688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Tx/>
              <a:buNone/>
            </a:pPr>
            <a:r>
              <a:rPr lang="es-ES" altLang="es-AR" sz="1800" b="1" smtClean="0">
                <a:latin typeface="Arial Narrow" panose="020B0606020202030204" pitchFamily="34" charset="0"/>
              </a:rPr>
              <a:t>Bases de Datos de Red o estructuras “plex”.</a:t>
            </a:r>
            <a:r>
              <a:rPr lang="es-ES" altLang="es-AR" sz="1800" smtClean="0">
                <a:latin typeface="Arial Narrow" panose="020B0606020202030204" pitchFamily="34" charset="0"/>
              </a:rPr>
              <a:t> Enfoque CODASYL (Conference on Data Systems Languages) 1960.  Concepto de </a:t>
            </a:r>
            <a:r>
              <a:rPr lang="es-ES" altLang="es-AR" sz="1800" b="1" smtClean="0">
                <a:latin typeface="Arial Narrow" panose="020B0606020202030204" pitchFamily="34" charset="0"/>
              </a:rPr>
              <a:t>Conjunto </a:t>
            </a:r>
            <a:r>
              <a:rPr lang="es-ES" altLang="es-AR" sz="1800" smtClean="0">
                <a:latin typeface="Arial Narrow" panose="020B0606020202030204" pitchFamily="34" charset="0"/>
              </a:rPr>
              <a:t>(bloque básico de construcción):  Registros Propietarios (uno) y Miembros (muchos). Conjunto Conector entre registros. “Apuntadores”.  </a:t>
            </a:r>
          </a:p>
          <a:p>
            <a:pPr>
              <a:buFontTx/>
              <a:buNone/>
            </a:pPr>
            <a:endParaRPr lang="es-ES" altLang="es-AR" sz="1800" smtClean="0">
              <a:latin typeface="Arial Narrow" panose="020B0606020202030204" pitchFamily="34" charset="0"/>
            </a:endParaRPr>
          </a:p>
          <a:p>
            <a:pPr>
              <a:buFontTx/>
              <a:buNone/>
            </a:pPr>
            <a:endParaRPr lang="es-ES" altLang="es-AR" sz="1800" smtClean="0">
              <a:latin typeface="Arial Narrow" panose="020B0606020202030204" pitchFamily="34" charset="0"/>
            </a:endParaRPr>
          </a:p>
          <a:p>
            <a:endParaRPr lang="es-ES" altLang="es-AR">
              <a:solidFill>
                <a:schemeClr val="bg1"/>
              </a:solidFill>
              <a:latin typeface="Arial Narrow" panose="020B0606020202030204" pitchFamily="34" charset="0"/>
            </a:endParaRPr>
          </a:p>
        </p:txBody>
      </p:sp>
      <p:pic>
        <p:nvPicPr>
          <p:cNvPr id="12" name="Picture 5" descr="j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112" y="2490355"/>
            <a:ext cx="4589463" cy="3916363"/>
          </a:xfrm>
          <a:prstGeom prst="rect">
            <a:avLst/>
          </a:prstGeom>
          <a:noFill/>
          <a:ln w="60325">
            <a:solidFill>
              <a:srgbClr val="000066"/>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9" descr="Figura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925" y="3209493"/>
            <a:ext cx="22479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428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CONCEPTOS DE BASES DE DATOS – </a:t>
            </a:r>
            <a:r>
              <a:rPr lang="es-ES" sz="2400" dirty="0" smtClean="0">
                <a:solidFill>
                  <a:srgbClr val="FFFFFF"/>
                </a:solidFill>
                <a:latin typeface="Raleway Thin"/>
                <a:ea typeface="Raleway Thin"/>
                <a:cs typeface="Raleway Thin"/>
                <a:sym typeface="Raleway Thin"/>
              </a:rPr>
              <a:t>Red</a:t>
            </a:r>
            <a:endParaRPr lang="es-ES" sz="2400" dirty="0">
              <a:solidFill>
                <a:srgbClr val="FFFFFF"/>
              </a:solidFill>
              <a:latin typeface="Raleway Thin"/>
              <a:ea typeface="Raleway Thin"/>
              <a:cs typeface="Raleway Thin"/>
              <a:sym typeface="Raleway Thin"/>
            </a:endParaRPr>
          </a:p>
        </p:txBody>
      </p:sp>
      <p:sp>
        <p:nvSpPr>
          <p:cNvPr id="8" name="Marcador de número de diapositiva 5"/>
          <p:cNvSpPr txBox="1">
            <a:spLocks/>
          </p:cNvSpPr>
          <p:nvPr/>
        </p:nvSpPr>
        <p:spPr>
          <a:xfrm>
            <a:off x="7657037" y="5954280"/>
            <a:ext cx="2133600" cy="4762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133C77E9-55CD-49E9-B3EE-445DCC3EAB6A}" type="slidenum">
              <a:rPr lang="es-ES" altLang="es-AR" smtClean="0"/>
              <a:pPr/>
              <a:t>24</a:t>
            </a:fld>
            <a:endParaRPr lang="es-ES" altLang="es-AR"/>
          </a:p>
        </p:txBody>
      </p:sp>
      <p:sp>
        <p:nvSpPr>
          <p:cNvPr id="17" name="Rectangle 3"/>
          <p:cNvSpPr txBox="1">
            <a:spLocks noChangeArrowheads="1"/>
          </p:cNvSpPr>
          <p:nvPr/>
        </p:nvSpPr>
        <p:spPr>
          <a:xfrm>
            <a:off x="583173" y="1123517"/>
            <a:ext cx="11014363" cy="50688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Tx/>
              <a:buNone/>
            </a:pPr>
            <a:r>
              <a:rPr lang="es-ES" altLang="es-AR" sz="2000" dirty="0" smtClean="0">
                <a:solidFill>
                  <a:schemeClr val="dk1"/>
                </a:solidFill>
                <a:latin typeface="Raleway"/>
                <a:ea typeface="Raleway"/>
                <a:cs typeface="Raleway"/>
              </a:rPr>
              <a:t>Características:</a:t>
            </a:r>
          </a:p>
          <a:p>
            <a:pPr>
              <a:buFontTx/>
              <a:buNone/>
            </a:pPr>
            <a:endParaRPr lang="es-ES" altLang="es-AR" sz="2000" dirty="0" smtClean="0">
              <a:solidFill>
                <a:schemeClr val="dk1"/>
              </a:solidFill>
              <a:latin typeface="Raleway"/>
              <a:ea typeface="Raleway"/>
              <a:cs typeface="Raleway"/>
            </a:endParaRPr>
          </a:p>
          <a:p>
            <a:r>
              <a:rPr lang="es-ES" altLang="es-AR" sz="2000" dirty="0" smtClean="0">
                <a:solidFill>
                  <a:schemeClr val="dk1"/>
                </a:solidFill>
                <a:latin typeface="Raleway"/>
                <a:ea typeface="Raleway"/>
                <a:cs typeface="Raleway"/>
              </a:rPr>
              <a:t>El registro padre se denomina propietario del conjunto, mientras que el registro hijo se denomina miembro. </a:t>
            </a:r>
          </a:p>
          <a:p>
            <a:r>
              <a:rPr lang="es-ES" altLang="es-AR" sz="2000" dirty="0" smtClean="0">
                <a:solidFill>
                  <a:schemeClr val="dk1"/>
                </a:solidFill>
                <a:latin typeface="Raleway"/>
                <a:ea typeface="Raleway"/>
                <a:cs typeface="Raleway"/>
              </a:rPr>
              <a:t>Un conjunto está formado en un solo registro propietario y uno o más registros miembros. </a:t>
            </a:r>
          </a:p>
          <a:p>
            <a:r>
              <a:rPr lang="es-ES" altLang="es-AR" sz="2000" dirty="0" smtClean="0">
                <a:solidFill>
                  <a:schemeClr val="dk1"/>
                </a:solidFill>
                <a:latin typeface="Raleway"/>
                <a:ea typeface="Raleway"/>
                <a:cs typeface="Raleway"/>
              </a:rPr>
              <a:t>Una ocurrencia de conjuntos es una colección de registros, uno de ellos es el propietario y los otros los miembros. </a:t>
            </a:r>
          </a:p>
          <a:p>
            <a:r>
              <a:rPr lang="es-ES" altLang="es-AR" sz="2000" dirty="0" smtClean="0">
                <a:solidFill>
                  <a:schemeClr val="dk1"/>
                </a:solidFill>
                <a:latin typeface="Raleway"/>
                <a:ea typeface="Raleway"/>
                <a:cs typeface="Raleway"/>
              </a:rPr>
              <a:t>Todos los registros propietarios de ocurrencias del mismo tipo de conjunto deben ser del mismo tipo de registro.  El tipo de registro propietario de un tipo de conjunto debe ser distinto de los tipos de los registros miembro. </a:t>
            </a:r>
          </a:p>
          <a:p>
            <a:r>
              <a:rPr lang="es-ES" altLang="es-AR" sz="2000" dirty="0" smtClean="0">
                <a:solidFill>
                  <a:schemeClr val="dk1"/>
                </a:solidFill>
                <a:latin typeface="Raleway"/>
                <a:ea typeface="Raleway"/>
                <a:cs typeface="Raleway"/>
              </a:rPr>
              <a:t>Sólo se permite que un registro miembro aparezca una vez en las ocurrencias de conjuntos del mismo tipo. </a:t>
            </a:r>
          </a:p>
          <a:p>
            <a:r>
              <a:rPr lang="es-ES" altLang="es-AR" sz="2000" dirty="0" smtClean="0">
                <a:solidFill>
                  <a:schemeClr val="dk1"/>
                </a:solidFill>
                <a:latin typeface="Raleway"/>
                <a:ea typeface="Raleway"/>
                <a:cs typeface="Raleway"/>
              </a:rPr>
              <a:t>Un registro miembro puede asociarse con más de un propietario, es decir, puede pertenecer al mismo tiempo a dos o más tipos de conjuntos distintos. Esta situación se puede representar por medio de una estructura </a:t>
            </a:r>
            <a:r>
              <a:rPr lang="es-ES" altLang="es-AR" sz="2000" dirty="0" err="1" smtClean="0">
                <a:solidFill>
                  <a:schemeClr val="dk1"/>
                </a:solidFill>
                <a:latin typeface="Raleway"/>
                <a:ea typeface="Raleway"/>
                <a:cs typeface="Raleway"/>
              </a:rPr>
              <a:t>multianillo</a:t>
            </a:r>
            <a:r>
              <a:rPr lang="es-ES" altLang="es-AR" sz="2000" dirty="0" smtClean="0">
                <a:solidFill>
                  <a:schemeClr val="dk1"/>
                </a:solidFill>
                <a:latin typeface="Raleway"/>
                <a:ea typeface="Raleway"/>
                <a:cs typeface="Raleway"/>
              </a:rPr>
              <a:t>. </a:t>
            </a:r>
          </a:p>
          <a:p>
            <a:r>
              <a:rPr lang="es-ES" altLang="es-AR" sz="2000" dirty="0" smtClean="0">
                <a:solidFill>
                  <a:schemeClr val="dk1"/>
                </a:solidFill>
                <a:latin typeface="Raleway"/>
                <a:ea typeface="Raleway"/>
                <a:cs typeface="Raleway"/>
              </a:rPr>
              <a:t>Se pueden definir niveles múltiples de jerarquías donde un tipo de registro puede ser miembro en un conjunto y al mismo tiempo propietario en otro conjunto diferente. </a:t>
            </a:r>
          </a:p>
          <a:p>
            <a:pPr>
              <a:buFontTx/>
              <a:buNone/>
            </a:pPr>
            <a:endParaRPr lang="es-ES" altLang="es-AR" sz="2000" dirty="0">
              <a:latin typeface="Arial Narrow" panose="020B0606020202030204" pitchFamily="34" charset="0"/>
            </a:endParaRPr>
          </a:p>
        </p:txBody>
      </p:sp>
    </p:spTree>
    <p:extLst>
      <p:ext uri="{BB962C8B-B14F-4D97-AF65-F5344CB8AC3E}">
        <p14:creationId xmlns:p14="http://schemas.microsoft.com/office/powerpoint/2010/main" val="808339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CONCEPTOS DE BASES DE DATOS – </a:t>
            </a:r>
            <a:r>
              <a:rPr lang="es-ES" sz="2400" dirty="0" smtClean="0">
                <a:solidFill>
                  <a:srgbClr val="FFFFFF"/>
                </a:solidFill>
                <a:latin typeface="Raleway Thin"/>
                <a:ea typeface="Raleway Thin"/>
                <a:cs typeface="Raleway Thin"/>
                <a:sym typeface="Raleway Thin"/>
              </a:rPr>
              <a:t>Orientada a Objetos</a:t>
            </a:r>
            <a:endParaRPr lang="es-ES" sz="2400" dirty="0">
              <a:solidFill>
                <a:srgbClr val="FFFFFF"/>
              </a:solidFill>
              <a:latin typeface="Raleway Thin"/>
              <a:ea typeface="Raleway Thin"/>
              <a:cs typeface="Raleway Thin"/>
              <a:sym typeface="Raleway Thin"/>
            </a:endParaRPr>
          </a:p>
        </p:txBody>
      </p:sp>
      <p:sp>
        <p:nvSpPr>
          <p:cNvPr id="8" name="Marcador de número de diapositiva 5"/>
          <p:cNvSpPr txBox="1">
            <a:spLocks/>
          </p:cNvSpPr>
          <p:nvPr/>
        </p:nvSpPr>
        <p:spPr>
          <a:xfrm>
            <a:off x="7657037" y="5954280"/>
            <a:ext cx="2133600" cy="4762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133C77E9-55CD-49E9-B3EE-445DCC3EAB6A}" type="slidenum">
              <a:rPr lang="es-ES" altLang="es-AR" smtClean="0"/>
              <a:pPr/>
              <a:t>25</a:t>
            </a:fld>
            <a:endParaRPr lang="es-ES" altLang="es-AR"/>
          </a:p>
        </p:txBody>
      </p:sp>
      <p:sp>
        <p:nvSpPr>
          <p:cNvPr id="2" name="Rectángulo 1"/>
          <p:cNvSpPr/>
          <p:nvPr/>
        </p:nvSpPr>
        <p:spPr>
          <a:xfrm>
            <a:off x="526473" y="3630819"/>
            <a:ext cx="11263745" cy="1015663"/>
          </a:xfrm>
          <a:prstGeom prst="rect">
            <a:avLst/>
          </a:prstGeom>
        </p:spPr>
        <p:txBody>
          <a:bodyPr wrap="square">
            <a:spAutoFit/>
          </a:bodyPr>
          <a:lstStyle/>
          <a:p>
            <a:r>
              <a:rPr lang="es-ES" sz="2000" dirty="0">
                <a:solidFill>
                  <a:schemeClr val="dk1"/>
                </a:solidFill>
                <a:latin typeface="Raleway"/>
                <a:ea typeface="Raleway"/>
                <a:cs typeface="Raleway"/>
              </a:rPr>
              <a:t>El objetivo de una base de datos orientada a objetos son los mismos que los de las bases de datos tradicionales, pero con la ventaja de representar las modelos de datos con un marco mucho más eficiente, manteniendo la integridad y relación entre ellos.</a:t>
            </a:r>
            <a:endParaRPr lang="es-AR" sz="2000" dirty="0">
              <a:solidFill>
                <a:schemeClr val="dk1"/>
              </a:solidFill>
              <a:latin typeface="Raleway"/>
              <a:ea typeface="Raleway"/>
              <a:cs typeface="Raleway"/>
            </a:endParaRPr>
          </a:p>
        </p:txBody>
      </p:sp>
      <p:sp>
        <p:nvSpPr>
          <p:cNvPr id="3" name="Rectángulo 2"/>
          <p:cNvSpPr/>
          <p:nvPr/>
        </p:nvSpPr>
        <p:spPr>
          <a:xfrm>
            <a:off x="526472" y="1123082"/>
            <a:ext cx="11263746" cy="2246769"/>
          </a:xfrm>
          <a:prstGeom prst="rect">
            <a:avLst/>
          </a:prstGeom>
        </p:spPr>
        <p:txBody>
          <a:bodyPr wrap="square">
            <a:spAutoFit/>
          </a:bodyPr>
          <a:lstStyle/>
          <a:p>
            <a:r>
              <a:rPr lang="es-ES" sz="2000" dirty="0">
                <a:solidFill>
                  <a:schemeClr val="dk1"/>
                </a:solidFill>
                <a:latin typeface="Raleway"/>
                <a:ea typeface="Raleway"/>
                <a:cs typeface="Raleway"/>
              </a:rPr>
              <a:t>El modelo de base de datos orientada a objetos agrupa la información en paquetes relacionados entre sí: los datos de cada registro se combinan en un solo objeto, con todos sus atributos. De esta manera, toda la información está disponible en el objeto, ya que sus datos quedan agrupados en lugar de distribuidos en diferentes tablas. En los objetos no solo pueden guardarse los atributos, sino también los métodos, lo que refleja la afinidad de estas bases de datos con los lenguajes de programación orientados a objetos: al igual que en estos, cada objeto presenta un conjunto de acciones que pueden llevarse a cabo.</a:t>
            </a:r>
            <a:endParaRPr lang="es-AR" sz="2000" dirty="0">
              <a:solidFill>
                <a:schemeClr val="dk1"/>
              </a:solidFill>
              <a:latin typeface="Raleway"/>
              <a:ea typeface="Raleway"/>
              <a:cs typeface="Raleway"/>
            </a:endParaRPr>
          </a:p>
        </p:txBody>
      </p:sp>
    </p:spTree>
    <p:extLst>
      <p:ext uri="{BB962C8B-B14F-4D97-AF65-F5344CB8AC3E}">
        <p14:creationId xmlns:p14="http://schemas.microsoft.com/office/powerpoint/2010/main" val="2016772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CONCEPTOS DE BASES DE DATOS – </a:t>
            </a:r>
            <a:r>
              <a:rPr lang="es-ES" sz="2400" dirty="0" smtClean="0">
                <a:solidFill>
                  <a:srgbClr val="FFFFFF"/>
                </a:solidFill>
                <a:latin typeface="Raleway Thin"/>
                <a:ea typeface="Raleway Thin"/>
                <a:cs typeface="Raleway Thin"/>
                <a:sym typeface="Raleway Thin"/>
              </a:rPr>
              <a:t>Relacional - Definición</a:t>
            </a:r>
            <a:endParaRPr lang="es-ES" sz="2400" dirty="0">
              <a:solidFill>
                <a:srgbClr val="FFFFFF"/>
              </a:solidFill>
              <a:latin typeface="Raleway Thin"/>
              <a:ea typeface="Raleway Thin"/>
              <a:cs typeface="Raleway Thin"/>
              <a:sym typeface="Raleway Thin"/>
            </a:endParaRPr>
          </a:p>
        </p:txBody>
      </p:sp>
      <p:sp>
        <p:nvSpPr>
          <p:cNvPr id="4" name="Rectángulo 3"/>
          <p:cNvSpPr/>
          <p:nvPr/>
        </p:nvSpPr>
        <p:spPr>
          <a:xfrm>
            <a:off x="260537" y="1757985"/>
            <a:ext cx="11598953" cy="1938992"/>
          </a:xfrm>
          <a:prstGeom prst="rect">
            <a:avLst/>
          </a:prstGeom>
        </p:spPr>
        <p:txBody>
          <a:bodyPr wrap="square">
            <a:spAutoFit/>
          </a:bodyPr>
          <a:lstStyle/>
          <a:p>
            <a:r>
              <a:rPr lang="es-ES" sz="2000" dirty="0">
                <a:solidFill>
                  <a:schemeClr val="dk1"/>
                </a:solidFill>
                <a:latin typeface="Raleway"/>
                <a:ea typeface="Raleway"/>
                <a:cs typeface="Raleway"/>
              </a:rPr>
              <a:t>Una base de datos relacional es un tipo de base de datos que almacena y proporciona acceso a puntos de datos relacionados entre sí. Las bases de datos relacionales se basan en el modelo relacional, una forma intuitiva y directa de representar datos en tablas. En una base de datos relacional, cada fila de la tabla es un registro con un ID único llamado clave. Las columnas de la tabla contienen atributos de los datos, y cada registro generalmente tiene un valor para cada atributo, lo que facilita el establecimiento de las relaciones entre los puntos de datos</a:t>
            </a:r>
            <a:r>
              <a:rPr lang="es-ES" sz="2000" dirty="0" smtClean="0">
                <a:solidFill>
                  <a:schemeClr val="dk1"/>
                </a:solidFill>
                <a:latin typeface="Raleway"/>
                <a:ea typeface="Raleway"/>
                <a:cs typeface="Raleway"/>
              </a:rPr>
              <a:t>.</a:t>
            </a:r>
            <a:endParaRPr lang="es-ES" sz="2000" dirty="0">
              <a:solidFill>
                <a:schemeClr val="dk1"/>
              </a:solidFill>
              <a:latin typeface="Raleway"/>
              <a:ea typeface="Raleway"/>
              <a:cs typeface="Raleway"/>
            </a:endParaRPr>
          </a:p>
        </p:txBody>
      </p:sp>
    </p:spTree>
    <p:extLst>
      <p:ext uri="{BB962C8B-B14F-4D97-AF65-F5344CB8AC3E}">
        <p14:creationId xmlns:p14="http://schemas.microsoft.com/office/powerpoint/2010/main" val="3576698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CONCEPTOS DE BASES DE DATOS – </a:t>
            </a:r>
            <a:r>
              <a:rPr lang="es-ES" sz="2400" dirty="0" smtClean="0">
                <a:solidFill>
                  <a:srgbClr val="FFFFFF"/>
                </a:solidFill>
                <a:latin typeface="Raleway Thin"/>
                <a:ea typeface="Raleway Thin"/>
                <a:cs typeface="Raleway Thin"/>
                <a:sym typeface="Raleway Thin"/>
              </a:rPr>
              <a:t>Relacional – estructura de los datos</a:t>
            </a:r>
            <a:endParaRPr lang="es-ES" sz="2400" dirty="0">
              <a:solidFill>
                <a:srgbClr val="FFFFFF"/>
              </a:solidFill>
              <a:latin typeface="Raleway Thin"/>
              <a:ea typeface="Raleway Thin"/>
              <a:cs typeface="Raleway Thin"/>
              <a:sym typeface="Raleway Thin"/>
            </a:endParaRPr>
          </a:p>
        </p:txBody>
      </p:sp>
      <p:sp>
        <p:nvSpPr>
          <p:cNvPr id="4" name="Rectángulo 3"/>
          <p:cNvSpPr/>
          <p:nvPr/>
        </p:nvSpPr>
        <p:spPr>
          <a:xfrm>
            <a:off x="260537" y="1120676"/>
            <a:ext cx="11598953" cy="5016758"/>
          </a:xfrm>
          <a:prstGeom prst="rect">
            <a:avLst/>
          </a:prstGeom>
        </p:spPr>
        <p:txBody>
          <a:bodyPr wrap="square">
            <a:spAutoFit/>
          </a:bodyPr>
          <a:lstStyle/>
          <a:p>
            <a:r>
              <a:rPr lang="es-ES" sz="2000" dirty="0" smtClean="0">
                <a:solidFill>
                  <a:schemeClr val="dk1"/>
                </a:solidFill>
                <a:latin typeface="Raleway"/>
                <a:ea typeface="Raleway"/>
                <a:cs typeface="Raleway"/>
              </a:rPr>
              <a:t>El modelo relacional significa que las estructuras lógicas de datos (las tablas de datos, las vistas y los índices) están separadas de las estructuras físicas de almacenamiento. Esta separación significa que los administradores de bases de datos pueden administrar el almacenamiento físico de datos sin afectar el acceso a esos datos como una estructura lógica. Por ejemplo, cambiar el nombre de un archivo de base de datos no cambia el nombre de las tablas almacenadas en él.</a:t>
            </a:r>
          </a:p>
          <a:p>
            <a:r>
              <a:rPr lang="es-ES" sz="2000" dirty="0" smtClean="0">
                <a:solidFill>
                  <a:schemeClr val="dk1"/>
                </a:solidFill>
                <a:latin typeface="Raleway"/>
                <a:ea typeface="Raleway"/>
                <a:cs typeface="Raleway"/>
              </a:rPr>
              <a:t>La distinción entre lógica y física también se aplica a las operaciones de la base de datos, que son acciones claramente definidas que permiten a las aplicaciones manipular los datos y las estructuras de la base de datos. Las operaciones lógicas permiten que una aplicación especifique el contenido que necesita, mientras que las operaciones físicas determinan cómo se debe acceder a esos datos y luego realizan la tarea.</a:t>
            </a:r>
          </a:p>
          <a:p>
            <a:r>
              <a:rPr lang="es-ES" sz="2000" dirty="0" smtClean="0">
                <a:solidFill>
                  <a:schemeClr val="dk1"/>
                </a:solidFill>
                <a:latin typeface="Raleway"/>
                <a:ea typeface="Raleway"/>
                <a:cs typeface="Raleway"/>
              </a:rPr>
              <a:t>Para garantizar que los datos sean siempre precisos y accesibles, las bases de datos relacionales siguen ciertas reglas de integridad. Por ejemplo, una regla de integridad puede especificar que no se permitan filas duplicadas en una tabla, para eliminar la posibilidad de que ingrese información errónea en la base de datos.</a:t>
            </a:r>
          </a:p>
          <a:p>
            <a:endParaRPr lang="es-ES" sz="2000" dirty="0">
              <a:solidFill>
                <a:schemeClr val="dk1"/>
              </a:solidFill>
              <a:latin typeface="Raleway"/>
              <a:ea typeface="Raleway"/>
              <a:cs typeface="Raleway"/>
            </a:endParaRPr>
          </a:p>
        </p:txBody>
      </p:sp>
    </p:spTree>
    <p:extLst>
      <p:ext uri="{BB962C8B-B14F-4D97-AF65-F5344CB8AC3E}">
        <p14:creationId xmlns:p14="http://schemas.microsoft.com/office/powerpoint/2010/main" val="2133345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CONCEPTOS DE BASES DE DATOS – </a:t>
            </a:r>
            <a:r>
              <a:rPr lang="es-ES" sz="2400" dirty="0" smtClean="0">
                <a:solidFill>
                  <a:srgbClr val="FFFFFF"/>
                </a:solidFill>
                <a:latin typeface="Raleway Thin"/>
                <a:ea typeface="Raleway Thin"/>
                <a:cs typeface="Raleway Thin"/>
                <a:sym typeface="Raleway Thin"/>
              </a:rPr>
              <a:t>Esquema</a:t>
            </a:r>
            <a:endParaRPr lang="es-ES" sz="2400" dirty="0">
              <a:solidFill>
                <a:srgbClr val="FFFFFF"/>
              </a:solidFill>
              <a:latin typeface="Raleway Thin"/>
              <a:ea typeface="Raleway Thin"/>
              <a:cs typeface="Raleway Thin"/>
              <a:sym typeface="Raleway Thin"/>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327" y="1621778"/>
            <a:ext cx="9379527" cy="4256470"/>
          </a:xfrm>
          <a:prstGeom prst="rect">
            <a:avLst/>
          </a:prstGeom>
        </p:spPr>
      </p:pic>
    </p:spTree>
    <p:extLst>
      <p:ext uri="{BB962C8B-B14F-4D97-AF65-F5344CB8AC3E}">
        <p14:creationId xmlns:p14="http://schemas.microsoft.com/office/powerpoint/2010/main" val="48598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Raleway Thin"/>
                <a:ea typeface="Raleway Thin"/>
                <a:cs typeface="Raleway Thin"/>
                <a:sym typeface="Raleway Thin"/>
              </a:rPr>
              <a:t>BASES </a:t>
            </a:r>
            <a:r>
              <a:rPr lang="es-ES" sz="2400" dirty="0">
                <a:solidFill>
                  <a:srgbClr val="FFFFFF"/>
                </a:solidFill>
                <a:latin typeface="Raleway Thin"/>
                <a:ea typeface="Raleway Thin"/>
                <a:cs typeface="Raleway Thin"/>
                <a:sym typeface="Raleway Thin"/>
              </a:rPr>
              <a:t>DE DATOS  </a:t>
            </a:r>
            <a:r>
              <a:rPr lang="es-ES" sz="2400" dirty="0" smtClean="0">
                <a:solidFill>
                  <a:srgbClr val="FFFFFF"/>
                </a:solidFill>
                <a:latin typeface="Raleway Thin"/>
                <a:ea typeface="Raleway Thin"/>
                <a:cs typeface="Raleway Thin"/>
                <a:sym typeface="Raleway Thin"/>
              </a:rPr>
              <a:t>- lenguaje </a:t>
            </a:r>
            <a:r>
              <a:rPr lang="es-ES" sz="2400" dirty="0">
                <a:solidFill>
                  <a:srgbClr val="FFFFFF"/>
                </a:solidFill>
                <a:latin typeface="Raleway Thin"/>
                <a:ea typeface="Raleway Thin"/>
                <a:cs typeface="Raleway Thin"/>
                <a:sym typeface="Raleway Thin"/>
              </a:rPr>
              <a:t>de consulta estructurado (SQL) </a:t>
            </a:r>
          </a:p>
        </p:txBody>
      </p:sp>
      <p:sp>
        <p:nvSpPr>
          <p:cNvPr id="3" name="Rectángulo 2"/>
          <p:cNvSpPr/>
          <p:nvPr/>
        </p:nvSpPr>
        <p:spPr>
          <a:xfrm>
            <a:off x="260537" y="963122"/>
            <a:ext cx="11391136" cy="1446550"/>
          </a:xfrm>
          <a:prstGeom prst="rect">
            <a:avLst/>
          </a:prstGeom>
        </p:spPr>
        <p:txBody>
          <a:bodyPr wrap="square">
            <a:spAutoFit/>
          </a:bodyPr>
          <a:lstStyle/>
          <a:p>
            <a:r>
              <a:rPr lang="es-ES" sz="2000" b="1" dirty="0">
                <a:solidFill>
                  <a:srgbClr val="AA3A86"/>
                </a:solidFill>
                <a:latin typeface="Raleway"/>
                <a:ea typeface="Raleway"/>
                <a:cs typeface="Raleway"/>
              </a:rPr>
              <a:t>¿Qué es SQL</a:t>
            </a:r>
            <a:r>
              <a:rPr lang="es-ES" sz="2000" b="1" dirty="0" smtClean="0">
                <a:solidFill>
                  <a:srgbClr val="AA3A86"/>
                </a:solidFill>
                <a:latin typeface="Raleway"/>
                <a:ea typeface="Raleway"/>
                <a:cs typeface="Raleway"/>
              </a:rPr>
              <a:t>?</a:t>
            </a:r>
          </a:p>
          <a:p>
            <a:endParaRPr lang="es-ES" sz="2000" b="1" dirty="0">
              <a:solidFill>
                <a:srgbClr val="AA3A86"/>
              </a:solidFill>
              <a:latin typeface="Raleway"/>
              <a:ea typeface="Raleway"/>
              <a:cs typeface="Raleway"/>
            </a:endParaRPr>
          </a:p>
          <a:p>
            <a:r>
              <a:rPr lang="es-ES" sz="1600" dirty="0">
                <a:solidFill>
                  <a:schemeClr val="dk1"/>
                </a:solidFill>
                <a:latin typeface="Raleway"/>
                <a:ea typeface="Raleway"/>
                <a:cs typeface="Raleway"/>
              </a:rPr>
              <a:t>El Lenguaje de Consulta Estructurado popularmente conocido por sus siglas en inglés como SQL, es un tipo de lenguaje de programación que ayuda a solucionar problemas específicos o relacionados con la definición, manipulación e integridad de la información representada por los datos que se almacenan en las bases de datos.</a:t>
            </a:r>
          </a:p>
        </p:txBody>
      </p:sp>
      <p:sp>
        <p:nvSpPr>
          <p:cNvPr id="4" name="Rectángulo 3"/>
          <p:cNvSpPr/>
          <p:nvPr/>
        </p:nvSpPr>
        <p:spPr>
          <a:xfrm>
            <a:off x="260537" y="2381962"/>
            <a:ext cx="11709790" cy="2123658"/>
          </a:xfrm>
          <a:prstGeom prst="rect">
            <a:avLst/>
          </a:prstGeom>
        </p:spPr>
        <p:txBody>
          <a:bodyPr wrap="square">
            <a:spAutoFit/>
          </a:bodyPr>
          <a:lstStyle/>
          <a:p>
            <a:r>
              <a:rPr lang="es-ES" sz="2000" b="1" dirty="0">
                <a:solidFill>
                  <a:srgbClr val="AA3A86"/>
                </a:solidFill>
                <a:latin typeface="Raleway"/>
                <a:ea typeface="Raleway"/>
                <a:cs typeface="Raleway"/>
              </a:rPr>
              <a:t>Componentes del SQL </a:t>
            </a:r>
            <a:endParaRPr lang="es-ES" sz="2000" b="1" dirty="0" smtClean="0">
              <a:solidFill>
                <a:srgbClr val="AA3A86"/>
              </a:solidFill>
              <a:latin typeface="Raleway"/>
              <a:ea typeface="Raleway"/>
              <a:cs typeface="Raleway"/>
            </a:endParaRPr>
          </a:p>
          <a:p>
            <a:r>
              <a:rPr lang="es-ES" sz="1600" dirty="0">
                <a:solidFill>
                  <a:schemeClr val="dk1"/>
                </a:solidFill>
                <a:latin typeface="Raleway"/>
                <a:ea typeface="Raleway"/>
                <a:cs typeface="Raleway"/>
              </a:rPr>
              <a:t/>
            </a:r>
            <a:br>
              <a:rPr lang="es-ES" sz="1600" dirty="0">
                <a:solidFill>
                  <a:schemeClr val="dk1"/>
                </a:solidFill>
                <a:latin typeface="Raleway"/>
                <a:ea typeface="Raleway"/>
                <a:cs typeface="Raleway"/>
              </a:rPr>
            </a:br>
            <a:r>
              <a:rPr lang="es-ES" sz="1600" dirty="0">
                <a:solidFill>
                  <a:schemeClr val="dk1"/>
                </a:solidFill>
                <a:latin typeface="Raleway"/>
                <a:ea typeface="Raleway"/>
                <a:cs typeface="Raleway"/>
              </a:rPr>
              <a:t>El lenguaje SQL está compuesto por comandos, cláusulas, operadores y funciones de agregado. Estos elementos se combinan en las instrucciones para crear, actualizar y manipular las bases de datos. </a:t>
            </a:r>
            <a:br>
              <a:rPr lang="es-ES" sz="1600" dirty="0">
                <a:solidFill>
                  <a:schemeClr val="dk1"/>
                </a:solidFill>
                <a:latin typeface="Raleway"/>
                <a:ea typeface="Raleway"/>
                <a:cs typeface="Raleway"/>
              </a:rPr>
            </a:br>
            <a:r>
              <a:rPr lang="es-ES" sz="1600" dirty="0">
                <a:solidFill>
                  <a:schemeClr val="dk1"/>
                </a:solidFill>
                <a:latin typeface="Raleway"/>
                <a:ea typeface="Raleway"/>
                <a:cs typeface="Raleway"/>
              </a:rPr>
              <a:t/>
            </a:r>
            <a:br>
              <a:rPr lang="es-ES" sz="1600" dirty="0">
                <a:solidFill>
                  <a:schemeClr val="dk1"/>
                </a:solidFill>
                <a:latin typeface="Raleway"/>
                <a:ea typeface="Raleway"/>
                <a:cs typeface="Raleway"/>
              </a:rPr>
            </a:br>
            <a:r>
              <a:rPr lang="es-ES" sz="1600" dirty="0">
                <a:solidFill>
                  <a:schemeClr val="dk1"/>
                </a:solidFill>
                <a:latin typeface="Raleway"/>
                <a:ea typeface="Raleway"/>
                <a:cs typeface="Raleway"/>
              </a:rPr>
              <a:t>Existen dos tipos de comandos SQL:   </a:t>
            </a:r>
            <a:endParaRPr lang="es-AR" sz="1600" dirty="0">
              <a:solidFill>
                <a:schemeClr val="dk1"/>
              </a:solidFill>
              <a:latin typeface="Raleway"/>
              <a:ea typeface="Raleway"/>
              <a:cs typeface="Raleway"/>
            </a:endParaRPr>
          </a:p>
          <a:p>
            <a:pPr marL="342900" lvl="0" indent="-342900">
              <a:buSzPts val="1000"/>
              <a:buFont typeface="Symbol" panose="05050102010706020507" pitchFamily="18" charset="2"/>
              <a:buChar char=""/>
              <a:tabLst>
                <a:tab pos="457200" algn="l"/>
              </a:tabLst>
            </a:pPr>
            <a:r>
              <a:rPr lang="es-ES" sz="1600" dirty="0">
                <a:solidFill>
                  <a:schemeClr val="dk1"/>
                </a:solidFill>
                <a:latin typeface="Raleway"/>
                <a:ea typeface="Raleway"/>
                <a:cs typeface="Raleway"/>
              </a:rPr>
              <a:t>los DLL que permiten crear y definir nuevas bases de datos, campos e índices. </a:t>
            </a:r>
            <a:endParaRPr lang="es-AR" sz="1600" dirty="0">
              <a:solidFill>
                <a:schemeClr val="dk1"/>
              </a:solidFill>
              <a:latin typeface="Raleway"/>
              <a:ea typeface="Raleway"/>
              <a:cs typeface="Raleway"/>
            </a:endParaRPr>
          </a:p>
          <a:p>
            <a:pPr marL="342900" lvl="0" indent="-342900">
              <a:buSzPts val="1000"/>
              <a:buFont typeface="Symbol" panose="05050102010706020507" pitchFamily="18" charset="2"/>
              <a:buChar char=""/>
              <a:tabLst>
                <a:tab pos="457200" algn="l"/>
              </a:tabLst>
            </a:pPr>
            <a:r>
              <a:rPr lang="es-ES" sz="1600" dirty="0">
                <a:solidFill>
                  <a:schemeClr val="dk1"/>
                </a:solidFill>
                <a:latin typeface="Raleway"/>
                <a:ea typeface="Raleway"/>
                <a:cs typeface="Raleway"/>
              </a:rPr>
              <a:t>los DML que permiten generar consultas para ordenar, filtrar y extraer datos de la base de datos. </a:t>
            </a:r>
            <a:endParaRPr lang="es-AR" sz="1600" dirty="0">
              <a:solidFill>
                <a:schemeClr val="dk1"/>
              </a:solidFill>
              <a:latin typeface="Raleway"/>
              <a:ea typeface="Raleway"/>
              <a:cs typeface="Raleway"/>
            </a:endParaRPr>
          </a:p>
        </p:txBody>
      </p:sp>
      <p:graphicFrame>
        <p:nvGraphicFramePr>
          <p:cNvPr id="5" name="Tabla 4"/>
          <p:cNvGraphicFramePr>
            <a:graphicFrameLocks noGrp="1"/>
          </p:cNvGraphicFramePr>
          <p:nvPr>
            <p:extLst>
              <p:ext uri="{D42A27DB-BD31-4B8C-83A1-F6EECF244321}">
                <p14:modId xmlns:p14="http://schemas.microsoft.com/office/powerpoint/2010/main" val="3242828770"/>
              </p:ext>
            </p:extLst>
          </p:nvPr>
        </p:nvGraphicFramePr>
        <p:xfrm>
          <a:off x="401059" y="4617595"/>
          <a:ext cx="11098214" cy="2032746"/>
        </p:xfrm>
        <a:graphic>
          <a:graphicData uri="http://schemas.openxmlformats.org/drawingml/2006/table">
            <a:tbl>
              <a:tblPr>
                <a:tableStyleId>{8B44AEB7-423E-44DE-9A2F-C7F727C37A55}</a:tableStyleId>
              </a:tblPr>
              <a:tblGrid>
                <a:gridCol w="1331786">
                  <a:extLst>
                    <a:ext uri="{9D8B030D-6E8A-4147-A177-3AD203B41FA5}">
                      <a16:colId xmlns:a16="http://schemas.microsoft.com/office/drawing/2014/main" val="2379213152"/>
                    </a:ext>
                  </a:extLst>
                </a:gridCol>
                <a:gridCol w="9766428">
                  <a:extLst>
                    <a:ext uri="{9D8B030D-6E8A-4147-A177-3AD203B41FA5}">
                      <a16:colId xmlns:a16="http://schemas.microsoft.com/office/drawing/2014/main" val="3433407864"/>
                    </a:ext>
                  </a:extLst>
                </a:gridCol>
              </a:tblGrid>
              <a:tr h="345059">
                <a:tc gridSpan="2">
                  <a:txBody>
                    <a:bodyPr/>
                    <a:lstStyle/>
                    <a:p>
                      <a:r>
                        <a:rPr lang="es-ES" sz="2000">
                          <a:effectLst/>
                        </a:rPr>
                        <a:t>Comandos DLL</a:t>
                      </a:r>
                      <a:endParaRPr lang="es-AR" sz="2000">
                        <a:effectLst/>
                        <a:latin typeface="Times New Roman" panose="02020603050405020304" pitchFamily="18" charset="0"/>
                        <a:ea typeface="Arial Unicode MS"/>
                        <a:cs typeface="Arial Unicode MS"/>
                      </a:endParaRPr>
                    </a:p>
                  </a:txBody>
                  <a:tcPr marL="18803" marR="18803" marT="18803" marB="18803" anchor="ctr"/>
                </a:tc>
                <a:tc hMerge="1">
                  <a:txBody>
                    <a:bodyPr/>
                    <a:lstStyle/>
                    <a:p>
                      <a:endParaRPr lang="es-AR"/>
                    </a:p>
                  </a:txBody>
                  <a:tcPr/>
                </a:tc>
                <a:extLst>
                  <a:ext uri="{0D108BD9-81ED-4DB2-BD59-A6C34878D82A}">
                    <a16:rowId xmlns:a16="http://schemas.microsoft.com/office/drawing/2014/main" val="3208277727"/>
                  </a:ext>
                </a:extLst>
              </a:tr>
              <a:tr h="345059">
                <a:tc>
                  <a:txBody>
                    <a:bodyPr/>
                    <a:lstStyle/>
                    <a:p>
                      <a:pPr algn="ctr"/>
                      <a:r>
                        <a:rPr lang="es-ES" sz="2000">
                          <a:effectLst/>
                        </a:rPr>
                        <a:t>Comando</a:t>
                      </a:r>
                      <a:endParaRPr lang="es-AR" sz="2000">
                        <a:effectLst/>
                        <a:latin typeface="Times New Roman" panose="02020603050405020304" pitchFamily="18" charset="0"/>
                        <a:ea typeface="Arial Unicode MS"/>
                        <a:cs typeface="Arial Unicode MS"/>
                      </a:endParaRPr>
                    </a:p>
                  </a:txBody>
                  <a:tcPr marL="18803" marR="18803" marT="18803" marB="18803" anchor="ctr"/>
                </a:tc>
                <a:tc>
                  <a:txBody>
                    <a:bodyPr/>
                    <a:lstStyle/>
                    <a:p>
                      <a:pPr algn="ctr"/>
                      <a:r>
                        <a:rPr lang="es-ES" sz="2000">
                          <a:effectLst/>
                        </a:rPr>
                        <a:t>Descripción</a:t>
                      </a:r>
                      <a:endParaRPr lang="es-AR" sz="2000">
                        <a:effectLst/>
                        <a:latin typeface="Times New Roman" panose="02020603050405020304" pitchFamily="18" charset="0"/>
                        <a:ea typeface="Arial Unicode MS"/>
                        <a:cs typeface="Arial Unicode MS"/>
                      </a:endParaRPr>
                    </a:p>
                  </a:txBody>
                  <a:tcPr marL="18803" marR="18803" marT="18803" marB="18803" anchor="ctr"/>
                </a:tc>
                <a:extLst>
                  <a:ext uri="{0D108BD9-81ED-4DB2-BD59-A6C34878D82A}">
                    <a16:rowId xmlns:a16="http://schemas.microsoft.com/office/drawing/2014/main" val="2574658113"/>
                  </a:ext>
                </a:extLst>
              </a:tr>
              <a:tr h="345059">
                <a:tc>
                  <a:txBody>
                    <a:bodyPr/>
                    <a:lstStyle/>
                    <a:p>
                      <a:r>
                        <a:rPr lang="es-ES" sz="2000">
                          <a:effectLst/>
                        </a:rPr>
                        <a:t>CREATE</a:t>
                      </a:r>
                      <a:endParaRPr lang="es-AR" sz="2000">
                        <a:effectLst/>
                        <a:latin typeface="Times New Roman" panose="02020603050405020304" pitchFamily="18" charset="0"/>
                        <a:ea typeface="Arial Unicode MS"/>
                        <a:cs typeface="Arial Unicode MS"/>
                      </a:endParaRPr>
                    </a:p>
                  </a:txBody>
                  <a:tcPr marL="18803" marR="18803" marT="18803" marB="18803" anchor="ctr"/>
                </a:tc>
                <a:tc>
                  <a:txBody>
                    <a:bodyPr/>
                    <a:lstStyle/>
                    <a:p>
                      <a:r>
                        <a:rPr lang="es-ES" sz="2000">
                          <a:effectLst/>
                        </a:rPr>
                        <a:t>Utilizado para crear nuevas tablas, campos e índices</a:t>
                      </a:r>
                      <a:endParaRPr lang="es-AR" sz="2000">
                        <a:effectLst/>
                        <a:latin typeface="Times New Roman" panose="02020603050405020304" pitchFamily="18" charset="0"/>
                        <a:ea typeface="Arial Unicode MS"/>
                        <a:cs typeface="Arial Unicode MS"/>
                      </a:endParaRPr>
                    </a:p>
                  </a:txBody>
                  <a:tcPr marL="18803" marR="18803" marT="18803" marB="18803" anchor="ctr"/>
                </a:tc>
                <a:extLst>
                  <a:ext uri="{0D108BD9-81ED-4DB2-BD59-A6C34878D82A}">
                    <a16:rowId xmlns:a16="http://schemas.microsoft.com/office/drawing/2014/main" val="1711515486"/>
                  </a:ext>
                </a:extLst>
              </a:tr>
              <a:tr h="345059">
                <a:tc>
                  <a:txBody>
                    <a:bodyPr/>
                    <a:lstStyle/>
                    <a:p>
                      <a:r>
                        <a:rPr lang="es-ES" sz="2000">
                          <a:effectLst/>
                        </a:rPr>
                        <a:t>DROP</a:t>
                      </a:r>
                      <a:endParaRPr lang="es-AR" sz="2000">
                        <a:effectLst/>
                        <a:latin typeface="Times New Roman" panose="02020603050405020304" pitchFamily="18" charset="0"/>
                        <a:ea typeface="Arial Unicode MS"/>
                        <a:cs typeface="Arial Unicode MS"/>
                      </a:endParaRPr>
                    </a:p>
                  </a:txBody>
                  <a:tcPr marL="18803" marR="18803" marT="18803" marB="18803" anchor="ctr"/>
                </a:tc>
                <a:tc>
                  <a:txBody>
                    <a:bodyPr/>
                    <a:lstStyle/>
                    <a:p>
                      <a:r>
                        <a:rPr lang="es-ES" sz="2000">
                          <a:effectLst/>
                        </a:rPr>
                        <a:t>Empleado para eliminar tablas e índices</a:t>
                      </a:r>
                      <a:endParaRPr lang="es-AR" sz="2000">
                        <a:effectLst/>
                        <a:latin typeface="Times New Roman" panose="02020603050405020304" pitchFamily="18" charset="0"/>
                        <a:ea typeface="Arial Unicode MS"/>
                        <a:cs typeface="Arial Unicode MS"/>
                      </a:endParaRPr>
                    </a:p>
                  </a:txBody>
                  <a:tcPr marL="18803" marR="18803" marT="18803" marB="18803" anchor="ctr"/>
                </a:tc>
                <a:extLst>
                  <a:ext uri="{0D108BD9-81ED-4DB2-BD59-A6C34878D82A}">
                    <a16:rowId xmlns:a16="http://schemas.microsoft.com/office/drawing/2014/main" val="3711006938"/>
                  </a:ext>
                </a:extLst>
              </a:tr>
              <a:tr h="652510">
                <a:tc>
                  <a:txBody>
                    <a:bodyPr/>
                    <a:lstStyle/>
                    <a:p>
                      <a:r>
                        <a:rPr lang="es-ES" sz="2000">
                          <a:effectLst/>
                        </a:rPr>
                        <a:t>ALTER</a:t>
                      </a:r>
                      <a:endParaRPr lang="es-AR" sz="2000">
                        <a:effectLst/>
                        <a:latin typeface="Times New Roman" panose="02020603050405020304" pitchFamily="18" charset="0"/>
                        <a:ea typeface="Arial Unicode MS"/>
                        <a:cs typeface="Arial Unicode MS"/>
                      </a:endParaRPr>
                    </a:p>
                  </a:txBody>
                  <a:tcPr marL="18803" marR="18803" marT="18803" marB="18803" anchor="ctr"/>
                </a:tc>
                <a:tc>
                  <a:txBody>
                    <a:bodyPr/>
                    <a:lstStyle/>
                    <a:p>
                      <a:r>
                        <a:rPr lang="es-ES" sz="2000" dirty="0">
                          <a:effectLst/>
                        </a:rPr>
                        <a:t>Utilizado para modificar las tablas agregando campos o cambiando la definición de los campos.</a:t>
                      </a:r>
                      <a:endParaRPr lang="es-AR" sz="2000" dirty="0">
                        <a:effectLst/>
                        <a:latin typeface="Times New Roman" panose="02020603050405020304" pitchFamily="18" charset="0"/>
                        <a:ea typeface="Arial Unicode MS"/>
                        <a:cs typeface="Arial Unicode MS"/>
                      </a:endParaRPr>
                    </a:p>
                  </a:txBody>
                  <a:tcPr marL="18803" marR="18803" marT="18803" marB="18803" anchor="ctr"/>
                </a:tc>
                <a:extLst>
                  <a:ext uri="{0D108BD9-81ED-4DB2-BD59-A6C34878D82A}">
                    <a16:rowId xmlns:a16="http://schemas.microsoft.com/office/drawing/2014/main" val="948268147"/>
                  </a:ext>
                </a:extLst>
              </a:tr>
            </a:tbl>
          </a:graphicData>
        </a:graphic>
      </p:graphicFrame>
    </p:spTree>
    <p:extLst>
      <p:ext uri="{BB962C8B-B14F-4D97-AF65-F5344CB8AC3E}">
        <p14:creationId xmlns:p14="http://schemas.microsoft.com/office/powerpoint/2010/main" val="301984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3200" dirty="0">
                <a:solidFill>
                  <a:srgbClr val="FFFFFF"/>
                </a:solidFill>
                <a:latin typeface="Raleway Thin"/>
                <a:ea typeface="Raleway Thin"/>
                <a:cs typeface="Raleway Thin"/>
                <a:sym typeface="Raleway Thin"/>
              </a:rPr>
              <a:t>¿</a:t>
            </a:r>
            <a:r>
              <a:rPr lang="es-AR" sz="3200" dirty="0" smtClean="0">
                <a:solidFill>
                  <a:srgbClr val="FFFFFF"/>
                </a:solidFill>
                <a:latin typeface="Raleway Thin"/>
                <a:ea typeface="Raleway Thin"/>
                <a:cs typeface="Raleway Thin"/>
                <a:sym typeface="Raleway Thin"/>
              </a:rPr>
              <a:t>Que es un Dato ?</a:t>
            </a:r>
            <a:endParaRPr sz="3200" dirty="0">
              <a:solidFill>
                <a:srgbClr val="FFFFFF"/>
              </a:solidFill>
              <a:latin typeface="Raleway Thin"/>
              <a:ea typeface="Raleway Thin"/>
              <a:cs typeface="Raleway Thin"/>
              <a:sym typeface="Raleway Thin"/>
            </a:endParaRPr>
          </a:p>
        </p:txBody>
      </p:sp>
      <p:sp>
        <p:nvSpPr>
          <p:cNvPr id="2" name="CuadroTexto 1"/>
          <p:cNvSpPr txBox="1"/>
          <p:nvPr/>
        </p:nvSpPr>
        <p:spPr>
          <a:xfrm>
            <a:off x="260537" y="1035086"/>
            <a:ext cx="11436824" cy="3108543"/>
          </a:xfrm>
          <a:prstGeom prst="rect">
            <a:avLst/>
          </a:prstGeom>
          <a:noFill/>
        </p:spPr>
        <p:txBody>
          <a:bodyPr wrap="square" rtlCol="0">
            <a:spAutoFit/>
          </a:bodyPr>
          <a:lstStyle/>
          <a:p>
            <a:endParaRPr lang="es-AR" sz="2800" b="1" dirty="0">
              <a:solidFill>
                <a:srgbClr val="AA3A86"/>
              </a:solidFill>
              <a:latin typeface="Raleway"/>
              <a:ea typeface="Raleway"/>
              <a:cs typeface="Raleway"/>
            </a:endParaRPr>
          </a:p>
          <a:p>
            <a:r>
              <a:rPr lang="es-AR" sz="2400" b="1" dirty="0">
                <a:solidFill>
                  <a:srgbClr val="AA3A86"/>
                </a:solidFill>
                <a:latin typeface="Raleway"/>
                <a:ea typeface="Raleway"/>
                <a:cs typeface="Raleway"/>
              </a:rPr>
              <a:t>Definición de dato</a:t>
            </a:r>
          </a:p>
          <a:p>
            <a:endParaRPr lang="es-AR" sz="2400" b="1" dirty="0" smtClean="0">
              <a:solidFill>
                <a:srgbClr val="AA3A86"/>
              </a:solidFill>
              <a:latin typeface="Raleway"/>
              <a:ea typeface="Raleway"/>
              <a:cs typeface="Raleway"/>
            </a:endParaRPr>
          </a:p>
          <a:p>
            <a:r>
              <a:rPr lang="es-ES" sz="2000" dirty="0" smtClean="0">
                <a:solidFill>
                  <a:schemeClr val="dk1"/>
                </a:solidFill>
                <a:latin typeface="Raleway"/>
                <a:ea typeface="Raleway"/>
                <a:cs typeface="Raleway"/>
              </a:rPr>
              <a:t>Un </a:t>
            </a:r>
            <a:r>
              <a:rPr lang="es-ES" sz="2000" dirty="0">
                <a:solidFill>
                  <a:schemeClr val="dk1"/>
                </a:solidFill>
                <a:latin typeface="Raleway"/>
                <a:ea typeface="Raleway"/>
                <a:cs typeface="Raleway"/>
              </a:rPr>
              <a:t>dato se pueden definir como una representación de hechos, conceptos o instrucciones de una manera formal, que debe ser adecuada para la comunicación, interpretación o procesamiento por parte de una máquina humana o electrónica. Los datos son simplemente hechos o cifras, bits de información, pero no información en sí.  Los datos pueden ser cualquier carácter, texto, palabra, número y, si no se ponen en contexto, significan poco o nada para un humano.</a:t>
            </a:r>
            <a:endParaRPr lang="es-AR" sz="2000" dirty="0">
              <a:solidFill>
                <a:schemeClr val="dk1"/>
              </a:solidFill>
              <a:latin typeface="Raleway"/>
              <a:ea typeface="Raleway"/>
              <a:cs typeface="Raleway"/>
            </a:endParaRPr>
          </a:p>
        </p:txBody>
      </p:sp>
      <p:sp>
        <p:nvSpPr>
          <p:cNvPr id="3" name="Rectángulo 2"/>
          <p:cNvSpPr/>
          <p:nvPr/>
        </p:nvSpPr>
        <p:spPr>
          <a:xfrm>
            <a:off x="260537" y="4197454"/>
            <a:ext cx="11197172" cy="2369880"/>
          </a:xfrm>
          <a:prstGeom prst="rect">
            <a:avLst/>
          </a:prstGeom>
        </p:spPr>
        <p:txBody>
          <a:bodyPr wrap="square">
            <a:spAutoFit/>
          </a:bodyPr>
          <a:lstStyle/>
          <a:p>
            <a:r>
              <a:rPr lang="es-ES" sz="2400" b="1" dirty="0">
                <a:solidFill>
                  <a:srgbClr val="AA3A86"/>
                </a:solidFill>
                <a:latin typeface="Raleway"/>
                <a:ea typeface="Raleway"/>
                <a:cs typeface="Raleway"/>
              </a:rPr>
              <a:t>Para qué sirven los datos</a:t>
            </a:r>
            <a:r>
              <a:rPr lang="es-ES" sz="2400" b="1" dirty="0" smtClean="0">
                <a:solidFill>
                  <a:srgbClr val="AA3A86"/>
                </a:solidFill>
                <a:latin typeface="Raleway"/>
                <a:ea typeface="Raleway"/>
                <a:cs typeface="Raleway"/>
              </a:rPr>
              <a:t>?</a:t>
            </a:r>
          </a:p>
          <a:p>
            <a:endParaRPr lang="es-ES" sz="2400" b="1" dirty="0">
              <a:solidFill>
                <a:srgbClr val="AA3A86"/>
              </a:solidFill>
              <a:latin typeface="Raleway"/>
              <a:ea typeface="Raleway"/>
              <a:cs typeface="Raleway"/>
            </a:endParaRPr>
          </a:p>
          <a:p>
            <a:r>
              <a:rPr lang="es-ES" sz="2000" dirty="0">
                <a:solidFill>
                  <a:schemeClr val="dk1"/>
                </a:solidFill>
                <a:latin typeface="Raleway"/>
                <a:ea typeface="Raleway"/>
                <a:cs typeface="Raleway"/>
              </a:rPr>
              <a:t>Los datos sirven para recopilar detalles sobre variables específicas en un sistema establecido, que luego permite responder preguntas relevantes y evaluar resultados. Cuando los datos se procesan, interpretan, organizan, estructuran o presentan en un contexto dato para que sean significativos o útiles, se les llama información. La información proporciona contexto para los datos.</a:t>
            </a:r>
          </a:p>
        </p:txBody>
      </p:sp>
    </p:spTree>
    <p:extLst>
      <p:ext uri="{BB962C8B-B14F-4D97-AF65-F5344CB8AC3E}">
        <p14:creationId xmlns:p14="http://schemas.microsoft.com/office/powerpoint/2010/main" val="758414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3"/>
          <p:cNvSpPr/>
          <p:nvPr/>
        </p:nvSpPr>
        <p:spPr>
          <a:xfrm>
            <a:off x="125" y="0"/>
            <a:ext cx="12188700" cy="6858000"/>
          </a:xfrm>
          <a:prstGeom prst="rect">
            <a:avLst/>
          </a:prstGeom>
          <a:solidFill>
            <a:srgbClr val="32AAAF"/>
          </a:solidFill>
          <a:ln>
            <a:noFill/>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800"/>
            </a:pPr>
            <a:endParaRPr sz="1800" b="0" i="0" u="none" strike="noStrike" cap="none" dirty="0">
              <a:solidFill>
                <a:schemeClr val="lt1"/>
              </a:solidFill>
              <a:latin typeface="Calibri"/>
              <a:ea typeface="Calibri"/>
              <a:cs typeface="Calibri"/>
              <a:sym typeface="Calibri"/>
            </a:endParaRPr>
          </a:p>
        </p:txBody>
      </p:sp>
      <p:pic>
        <p:nvPicPr>
          <p:cNvPr id="332" name="Google Shape;332;p23" descr="Fondo Pregunta.png"/>
          <p:cNvPicPr preferRelativeResize="0"/>
          <p:nvPr/>
        </p:nvPicPr>
        <p:blipFill rotWithShape="1">
          <a:blip r:embed="rId3">
            <a:alphaModFix/>
          </a:blip>
          <a:srcRect/>
          <a:stretch/>
        </p:blipFill>
        <p:spPr>
          <a:xfrm>
            <a:off x="0" y="0"/>
            <a:ext cx="12185906" cy="2615185"/>
          </a:xfrm>
          <a:prstGeom prst="rect">
            <a:avLst/>
          </a:prstGeom>
          <a:noFill/>
          <a:ln>
            <a:noFill/>
          </a:ln>
        </p:spPr>
      </p:pic>
      <p:sp>
        <p:nvSpPr>
          <p:cNvPr id="333" name="Google Shape;333;p23"/>
          <p:cNvSpPr txBox="1"/>
          <p:nvPr/>
        </p:nvSpPr>
        <p:spPr>
          <a:xfrm>
            <a:off x="2299855" y="3057985"/>
            <a:ext cx="7578436" cy="769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s-AR" sz="4400" b="1" dirty="0" smtClean="0">
                <a:solidFill>
                  <a:schemeClr val="lt1"/>
                </a:solidFill>
                <a:latin typeface="Raleway"/>
                <a:ea typeface="Raleway"/>
                <a:cs typeface="Raleway"/>
                <a:sym typeface="Raleway"/>
              </a:rPr>
              <a:t>Base De Datos - Practica</a:t>
            </a:r>
            <a:endParaRPr sz="1400" b="0" i="0" u="none" strike="noStrike" cap="none" dirty="0">
              <a:solidFill>
                <a:srgbClr val="000000"/>
              </a:solidFill>
              <a:latin typeface="Arial"/>
              <a:ea typeface="Arial"/>
              <a:cs typeface="Arial"/>
              <a:sym typeface="Arial"/>
            </a:endParaRPr>
          </a:p>
        </p:txBody>
      </p:sp>
      <p:sp>
        <p:nvSpPr>
          <p:cNvPr id="334" name="Google Shape;334;p23"/>
          <p:cNvSpPr/>
          <p:nvPr/>
        </p:nvSpPr>
        <p:spPr>
          <a:xfrm>
            <a:off x="5925961" y="4312499"/>
            <a:ext cx="336900" cy="120900"/>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 name="Conector recto 2"/>
          <p:cNvCxnSpPr/>
          <p:nvPr/>
        </p:nvCxnSpPr>
        <p:spPr>
          <a:xfrm>
            <a:off x="3016155" y="3971499"/>
            <a:ext cx="6346209" cy="0"/>
          </a:xfrm>
          <a:prstGeom prst="line">
            <a:avLst/>
          </a:prstGeom>
          <a:noFill/>
          <a:ln w="28575" cap="rnd" cmpd="sng">
            <a:solidFill>
              <a:srgbClr val="AA3A86"/>
            </a:solidFill>
            <a:prstDash val="solid"/>
            <a:round/>
            <a:headEnd type="none" w="sm" len="sm"/>
            <a:tailEnd type="none" w="sm" len="sm"/>
          </a:ln>
        </p:spPr>
      </p:cxnSp>
    </p:spTree>
    <p:extLst>
      <p:ext uri="{BB962C8B-B14F-4D97-AF65-F5344CB8AC3E}">
        <p14:creationId xmlns:p14="http://schemas.microsoft.com/office/powerpoint/2010/main" val="2483793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Raleway Thin"/>
                <a:ea typeface="Raleway Thin"/>
                <a:cs typeface="Raleway Thin"/>
                <a:sym typeface="Raleway Thin"/>
              </a:rPr>
              <a:t>BASES </a:t>
            </a:r>
            <a:r>
              <a:rPr lang="es-ES" sz="2400" dirty="0">
                <a:solidFill>
                  <a:srgbClr val="FFFFFF"/>
                </a:solidFill>
                <a:latin typeface="Raleway Thin"/>
                <a:ea typeface="Raleway Thin"/>
                <a:cs typeface="Raleway Thin"/>
                <a:sym typeface="Raleway Thin"/>
              </a:rPr>
              <a:t>DE DATOS  </a:t>
            </a:r>
            <a:r>
              <a:rPr lang="es-ES" sz="2400" dirty="0" smtClean="0">
                <a:solidFill>
                  <a:srgbClr val="FFFFFF"/>
                </a:solidFill>
                <a:latin typeface="Raleway Thin"/>
                <a:ea typeface="Raleway Thin"/>
                <a:cs typeface="Raleway Thin"/>
                <a:sym typeface="Raleway Thin"/>
              </a:rPr>
              <a:t>- Sintaxis DDL para crear una base de datos </a:t>
            </a:r>
            <a:endParaRPr lang="es-ES" sz="2400" dirty="0">
              <a:solidFill>
                <a:srgbClr val="FFFFFF"/>
              </a:solidFill>
              <a:latin typeface="Raleway Thin"/>
              <a:ea typeface="Raleway Thin"/>
              <a:cs typeface="Raleway Thin"/>
              <a:sym typeface="Raleway Thin"/>
            </a:endParaRPr>
          </a:p>
        </p:txBody>
      </p:sp>
      <p:sp>
        <p:nvSpPr>
          <p:cNvPr id="2" name="Rectángulo 1"/>
          <p:cNvSpPr/>
          <p:nvPr/>
        </p:nvSpPr>
        <p:spPr>
          <a:xfrm>
            <a:off x="380932" y="1368017"/>
            <a:ext cx="11418845" cy="3323987"/>
          </a:xfrm>
          <a:prstGeom prst="rect">
            <a:avLst/>
          </a:prstGeom>
        </p:spPr>
        <p:txBody>
          <a:bodyPr wrap="square">
            <a:spAutoFit/>
          </a:bodyPr>
          <a:lstStyle/>
          <a:p>
            <a:r>
              <a:rPr lang="es-AR" dirty="0">
                <a:solidFill>
                  <a:srgbClr val="0101FD"/>
                </a:solidFill>
                <a:latin typeface="SFMono-Regular"/>
              </a:rPr>
              <a:t>USE</a:t>
            </a:r>
            <a:r>
              <a:rPr lang="es-AR" dirty="0">
                <a:solidFill>
                  <a:srgbClr val="171717"/>
                </a:solidFill>
                <a:latin typeface="SFMono-Regular"/>
              </a:rPr>
              <a:t> </a:t>
            </a:r>
            <a:r>
              <a:rPr lang="es-AR" dirty="0">
                <a:solidFill>
                  <a:srgbClr val="0101FD"/>
                </a:solidFill>
                <a:latin typeface="SFMono-Regular"/>
              </a:rPr>
              <a:t>master</a:t>
            </a:r>
            <a:r>
              <a:rPr lang="es-AR" dirty="0">
                <a:solidFill>
                  <a:srgbClr val="171717"/>
                </a:solidFill>
                <a:latin typeface="SFMono-Regular"/>
              </a:rPr>
              <a:t>; </a:t>
            </a:r>
            <a:endParaRPr lang="es-AR" dirty="0" smtClean="0">
              <a:solidFill>
                <a:srgbClr val="171717"/>
              </a:solidFill>
              <a:latin typeface="SFMono-Regular"/>
            </a:endParaRPr>
          </a:p>
          <a:p>
            <a:r>
              <a:rPr lang="es-AR" dirty="0" smtClean="0">
                <a:solidFill>
                  <a:srgbClr val="171717"/>
                </a:solidFill>
                <a:latin typeface="SFMono-Regular"/>
              </a:rPr>
              <a:t>GO </a:t>
            </a:r>
          </a:p>
          <a:p>
            <a:r>
              <a:rPr lang="es-AR" dirty="0" smtClean="0">
                <a:solidFill>
                  <a:srgbClr val="0101FD"/>
                </a:solidFill>
                <a:latin typeface="SFMono-Regular"/>
              </a:rPr>
              <a:t>CREATE</a:t>
            </a:r>
            <a:r>
              <a:rPr lang="es-AR" dirty="0" smtClean="0">
                <a:solidFill>
                  <a:srgbClr val="171717"/>
                </a:solidFill>
                <a:latin typeface="SFMono-Regular"/>
              </a:rPr>
              <a:t> </a:t>
            </a:r>
            <a:r>
              <a:rPr lang="es-AR" dirty="0">
                <a:solidFill>
                  <a:srgbClr val="0101FD"/>
                </a:solidFill>
                <a:latin typeface="SFMono-Regular"/>
              </a:rPr>
              <a:t>DATABASE</a:t>
            </a:r>
            <a:r>
              <a:rPr lang="es-AR" dirty="0">
                <a:solidFill>
                  <a:srgbClr val="171717"/>
                </a:solidFill>
                <a:latin typeface="SFMono-Regular"/>
              </a:rPr>
              <a:t> Sales </a:t>
            </a:r>
            <a:endParaRPr lang="es-AR" dirty="0" smtClean="0">
              <a:solidFill>
                <a:srgbClr val="171717"/>
              </a:solidFill>
              <a:latin typeface="SFMono-Regular"/>
            </a:endParaRPr>
          </a:p>
          <a:p>
            <a:r>
              <a:rPr lang="es-AR" dirty="0" smtClean="0">
                <a:solidFill>
                  <a:srgbClr val="0101FD"/>
                </a:solidFill>
                <a:latin typeface="SFMono-Regular"/>
              </a:rPr>
              <a:t>ON</a:t>
            </a:r>
            <a:r>
              <a:rPr lang="es-AR" dirty="0" smtClean="0">
                <a:solidFill>
                  <a:srgbClr val="171717"/>
                </a:solidFill>
                <a:latin typeface="SFMono-Regular"/>
              </a:rPr>
              <a:t> </a:t>
            </a:r>
          </a:p>
          <a:p>
            <a:r>
              <a:rPr lang="es-AR" dirty="0" smtClean="0">
                <a:solidFill>
                  <a:srgbClr val="171717"/>
                </a:solidFill>
                <a:latin typeface="SFMono-Regular"/>
              </a:rPr>
              <a:t>( </a:t>
            </a:r>
            <a:r>
              <a:rPr lang="es-AR" dirty="0">
                <a:solidFill>
                  <a:srgbClr val="0101FD"/>
                </a:solidFill>
                <a:latin typeface="SFMono-Regular"/>
              </a:rPr>
              <a:t>NAME</a:t>
            </a:r>
            <a:r>
              <a:rPr lang="es-AR" dirty="0">
                <a:solidFill>
                  <a:srgbClr val="171717"/>
                </a:solidFill>
                <a:latin typeface="SFMono-Regular"/>
              </a:rPr>
              <a:t> = </a:t>
            </a:r>
            <a:r>
              <a:rPr lang="es-AR" dirty="0" err="1">
                <a:solidFill>
                  <a:srgbClr val="171717"/>
                </a:solidFill>
                <a:latin typeface="SFMono-Regular"/>
              </a:rPr>
              <a:t>Sales_dat</a:t>
            </a:r>
            <a:r>
              <a:rPr lang="es-AR" dirty="0">
                <a:solidFill>
                  <a:srgbClr val="171717"/>
                </a:solidFill>
                <a:latin typeface="SFMono-Regular"/>
              </a:rPr>
              <a:t>, FILENAME = </a:t>
            </a:r>
            <a:r>
              <a:rPr lang="es-AR" dirty="0">
                <a:solidFill>
                  <a:srgbClr val="A31515"/>
                </a:solidFill>
                <a:latin typeface="SFMono-Regular"/>
              </a:rPr>
              <a:t>'C:\</a:t>
            </a:r>
            <a:r>
              <a:rPr lang="es-AR" dirty="0" err="1">
                <a:solidFill>
                  <a:srgbClr val="A31515"/>
                </a:solidFill>
                <a:latin typeface="SFMono-Regular"/>
              </a:rPr>
              <a:t>Program</a:t>
            </a:r>
            <a:r>
              <a:rPr lang="es-AR" dirty="0">
                <a:solidFill>
                  <a:srgbClr val="A31515"/>
                </a:solidFill>
                <a:latin typeface="SFMono-Regular"/>
              </a:rPr>
              <a:t> Files\Microsoft SQL Server\MSSQL13.MSSQLSERVER\MSSQL\DATA\</a:t>
            </a:r>
            <a:r>
              <a:rPr lang="es-AR" dirty="0" err="1">
                <a:solidFill>
                  <a:srgbClr val="A31515"/>
                </a:solidFill>
                <a:latin typeface="SFMono-Regular"/>
              </a:rPr>
              <a:t>saledat.mdf</a:t>
            </a:r>
            <a:r>
              <a:rPr lang="es-AR" dirty="0">
                <a:solidFill>
                  <a:srgbClr val="A31515"/>
                </a:solidFill>
                <a:latin typeface="SFMono-Regular"/>
              </a:rPr>
              <a:t>'</a:t>
            </a:r>
            <a:r>
              <a:rPr lang="es-AR" dirty="0">
                <a:solidFill>
                  <a:srgbClr val="171717"/>
                </a:solidFill>
                <a:latin typeface="SFMono-Regular"/>
              </a:rPr>
              <a:t>, </a:t>
            </a:r>
            <a:endParaRPr lang="es-AR" dirty="0" smtClean="0">
              <a:solidFill>
                <a:srgbClr val="171717"/>
              </a:solidFill>
              <a:latin typeface="SFMono-Regular"/>
            </a:endParaRPr>
          </a:p>
          <a:p>
            <a:r>
              <a:rPr lang="es-AR" dirty="0" smtClean="0">
                <a:solidFill>
                  <a:srgbClr val="0101FD"/>
                </a:solidFill>
                <a:latin typeface="SFMono-Regular"/>
              </a:rPr>
              <a:t>SIZE</a:t>
            </a:r>
            <a:r>
              <a:rPr lang="es-AR" dirty="0" smtClean="0">
                <a:solidFill>
                  <a:srgbClr val="171717"/>
                </a:solidFill>
                <a:latin typeface="SFMono-Regular"/>
              </a:rPr>
              <a:t> </a:t>
            </a:r>
            <a:r>
              <a:rPr lang="es-AR" dirty="0">
                <a:solidFill>
                  <a:srgbClr val="171717"/>
                </a:solidFill>
                <a:latin typeface="SFMono-Regular"/>
              </a:rPr>
              <a:t>= 10, </a:t>
            </a:r>
            <a:endParaRPr lang="es-AR" dirty="0" smtClean="0">
              <a:solidFill>
                <a:srgbClr val="171717"/>
              </a:solidFill>
              <a:latin typeface="SFMono-Regular"/>
            </a:endParaRPr>
          </a:p>
          <a:p>
            <a:r>
              <a:rPr lang="es-AR" dirty="0" smtClean="0">
                <a:solidFill>
                  <a:srgbClr val="0101FD"/>
                </a:solidFill>
                <a:latin typeface="SFMono-Regular"/>
              </a:rPr>
              <a:t>MAXSIZE</a:t>
            </a:r>
            <a:r>
              <a:rPr lang="es-AR" dirty="0" smtClean="0">
                <a:solidFill>
                  <a:srgbClr val="171717"/>
                </a:solidFill>
                <a:latin typeface="SFMono-Regular"/>
              </a:rPr>
              <a:t> </a:t>
            </a:r>
            <a:r>
              <a:rPr lang="es-AR" dirty="0">
                <a:solidFill>
                  <a:srgbClr val="171717"/>
                </a:solidFill>
                <a:latin typeface="SFMono-Regular"/>
              </a:rPr>
              <a:t>= 50, </a:t>
            </a:r>
            <a:endParaRPr lang="es-AR" dirty="0" smtClean="0">
              <a:solidFill>
                <a:srgbClr val="171717"/>
              </a:solidFill>
              <a:latin typeface="SFMono-Regular"/>
            </a:endParaRPr>
          </a:p>
          <a:p>
            <a:r>
              <a:rPr lang="es-AR" dirty="0" smtClean="0">
                <a:solidFill>
                  <a:srgbClr val="171717"/>
                </a:solidFill>
                <a:latin typeface="SFMono-Regular"/>
              </a:rPr>
              <a:t>FILEGROWTH </a:t>
            </a:r>
            <a:r>
              <a:rPr lang="es-AR" dirty="0">
                <a:solidFill>
                  <a:srgbClr val="171717"/>
                </a:solidFill>
                <a:latin typeface="SFMono-Regular"/>
              </a:rPr>
              <a:t>= 5 ) </a:t>
            </a:r>
            <a:endParaRPr lang="es-AR" dirty="0" smtClean="0">
              <a:solidFill>
                <a:srgbClr val="171717"/>
              </a:solidFill>
              <a:latin typeface="SFMono-Regular"/>
            </a:endParaRPr>
          </a:p>
          <a:p>
            <a:endParaRPr lang="es-AR" dirty="0">
              <a:solidFill>
                <a:srgbClr val="171717"/>
              </a:solidFill>
              <a:latin typeface="SFMono-Regular"/>
            </a:endParaRPr>
          </a:p>
          <a:p>
            <a:r>
              <a:rPr lang="es-AR" dirty="0" smtClean="0">
                <a:solidFill>
                  <a:srgbClr val="0101FD"/>
                </a:solidFill>
                <a:latin typeface="SFMono-Regular"/>
              </a:rPr>
              <a:t>LOG</a:t>
            </a:r>
            <a:r>
              <a:rPr lang="es-AR" dirty="0" smtClean="0">
                <a:solidFill>
                  <a:srgbClr val="171717"/>
                </a:solidFill>
                <a:latin typeface="SFMono-Regular"/>
              </a:rPr>
              <a:t> </a:t>
            </a:r>
            <a:r>
              <a:rPr lang="es-AR" dirty="0">
                <a:solidFill>
                  <a:srgbClr val="0101FD"/>
                </a:solidFill>
                <a:latin typeface="SFMono-Regular"/>
              </a:rPr>
              <a:t>ON</a:t>
            </a:r>
            <a:r>
              <a:rPr lang="es-AR" dirty="0">
                <a:solidFill>
                  <a:srgbClr val="171717"/>
                </a:solidFill>
                <a:latin typeface="SFMono-Regular"/>
              </a:rPr>
              <a:t> ( </a:t>
            </a:r>
            <a:r>
              <a:rPr lang="es-AR" dirty="0">
                <a:solidFill>
                  <a:srgbClr val="0101FD"/>
                </a:solidFill>
                <a:latin typeface="SFMono-Regular"/>
              </a:rPr>
              <a:t>NAME</a:t>
            </a:r>
            <a:r>
              <a:rPr lang="es-AR" dirty="0">
                <a:solidFill>
                  <a:srgbClr val="171717"/>
                </a:solidFill>
                <a:latin typeface="SFMono-Regular"/>
              </a:rPr>
              <a:t> = </a:t>
            </a:r>
            <a:r>
              <a:rPr lang="es-AR" dirty="0" err="1">
                <a:solidFill>
                  <a:srgbClr val="171717"/>
                </a:solidFill>
                <a:latin typeface="SFMono-Regular"/>
              </a:rPr>
              <a:t>Sales_log</a:t>
            </a:r>
            <a:r>
              <a:rPr lang="es-AR" dirty="0">
                <a:solidFill>
                  <a:srgbClr val="171717"/>
                </a:solidFill>
                <a:latin typeface="SFMono-Regular"/>
              </a:rPr>
              <a:t>, FILENAME = </a:t>
            </a:r>
            <a:r>
              <a:rPr lang="es-AR" dirty="0">
                <a:solidFill>
                  <a:srgbClr val="A31515"/>
                </a:solidFill>
                <a:latin typeface="SFMono-Regular"/>
              </a:rPr>
              <a:t>'C:\</a:t>
            </a:r>
            <a:r>
              <a:rPr lang="es-AR" dirty="0" err="1">
                <a:solidFill>
                  <a:srgbClr val="A31515"/>
                </a:solidFill>
                <a:latin typeface="SFMono-Regular"/>
              </a:rPr>
              <a:t>Program</a:t>
            </a:r>
            <a:r>
              <a:rPr lang="es-AR" dirty="0">
                <a:solidFill>
                  <a:srgbClr val="A31515"/>
                </a:solidFill>
                <a:latin typeface="SFMono-Regular"/>
              </a:rPr>
              <a:t> Files\Microsoft SQL Server\MSSQL13.MSSQLSERVER\MSSQL\DATA\</a:t>
            </a:r>
            <a:r>
              <a:rPr lang="es-AR" dirty="0" err="1">
                <a:solidFill>
                  <a:srgbClr val="A31515"/>
                </a:solidFill>
                <a:latin typeface="SFMono-Regular"/>
              </a:rPr>
              <a:t>salelog.ldf</a:t>
            </a:r>
            <a:r>
              <a:rPr lang="es-AR" dirty="0">
                <a:solidFill>
                  <a:srgbClr val="A31515"/>
                </a:solidFill>
                <a:latin typeface="SFMono-Regular"/>
              </a:rPr>
              <a:t>'</a:t>
            </a:r>
            <a:r>
              <a:rPr lang="es-AR" dirty="0">
                <a:solidFill>
                  <a:srgbClr val="171717"/>
                </a:solidFill>
                <a:latin typeface="SFMono-Regular"/>
              </a:rPr>
              <a:t>, </a:t>
            </a:r>
            <a:r>
              <a:rPr lang="es-AR" dirty="0">
                <a:solidFill>
                  <a:srgbClr val="0101FD"/>
                </a:solidFill>
                <a:latin typeface="SFMono-Regular"/>
              </a:rPr>
              <a:t>SIZE</a:t>
            </a:r>
            <a:r>
              <a:rPr lang="es-AR" dirty="0">
                <a:solidFill>
                  <a:srgbClr val="171717"/>
                </a:solidFill>
                <a:latin typeface="SFMono-Regular"/>
              </a:rPr>
              <a:t> = 5MB, </a:t>
            </a:r>
            <a:endParaRPr lang="es-AR" dirty="0" smtClean="0">
              <a:solidFill>
                <a:srgbClr val="171717"/>
              </a:solidFill>
              <a:latin typeface="SFMono-Regular"/>
            </a:endParaRPr>
          </a:p>
          <a:p>
            <a:r>
              <a:rPr lang="es-AR" dirty="0" smtClean="0">
                <a:solidFill>
                  <a:srgbClr val="0101FD"/>
                </a:solidFill>
                <a:latin typeface="SFMono-Regular"/>
              </a:rPr>
              <a:t>MAXSIZE</a:t>
            </a:r>
            <a:r>
              <a:rPr lang="es-AR" dirty="0" smtClean="0">
                <a:solidFill>
                  <a:srgbClr val="171717"/>
                </a:solidFill>
                <a:latin typeface="SFMono-Regular"/>
              </a:rPr>
              <a:t> </a:t>
            </a:r>
            <a:r>
              <a:rPr lang="es-AR" dirty="0">
                <a:solidFill>
                  <a:srgbClr val="171717"/>
                </a:solidFill>
                <a:latin typeface="SFMono-Regular"/>
              </a:rPr>
              <a:t>= 25MB, </a:t>
            </a:r>
            <a:endParaRPr lang="es-AR" dirty="0" smtClean="0">
              <a:solidFill>
                <a:srgbClr val="171717"/>
              </a:solidFill>
              <a:latin typeface="SFMono-Regular"/>
            </a:endParaRPr>
          </a:p>
          <a:p>
            <a:r>
              <a:rPr lang="es-AR" dirty="0" smtClean="0">
                <a:solidFill>
                  <a:srgbClr val="171717"/>
                </a:solidFill>
                <a:latin typeface="SFMono-Regular"/>
              </a:rPr>
              <a:t>FILEGROWTH </a:t>
            </a:r>
            <a:r>
              <a:rPr lang="es-AR" dirty="0">
                <a:solidFill>
                  <a:srgbClr val="171717"/>
                </a:solidFill>
                <a:latin typeface="SFMono-Regular"/>
              </a:rPr>
              <a:t>= 5MB ); </a:t>
            </a:r>
            <a:endParaRPr lang="es-AR" dirty="0" smtClean="0">
              <a:solidFill>
                <a:srgbClr val="171717"/>
              </a:solidFill>
              <a:latin typeface="SFMono-Regular"/>
            </a:endParaRPr>
          </a:p>
          <a:p>
            <a:endParaRPr lang="es-AR" dirty="0">
              <a:solidFill>
                <a:srgbClr val="171717"/>
              </a:solidFill>
              <a:latin typeface="SFMono-Regular"/>
            </a:endParaRPr>
          </a:p>
          <a:p>
            <a:r>
              <a:rPr lang="es-AR" dirty="0" smtClean="0">
                <a:solidFill>
                  <a:srgbClr val="171717"/>
                </a:solidFill>
                <a:latin typeface="SFMono-Regular"/>
              </a:rPr>
              <a:t>GO </a:t>
            </a:r>
            <a:endParaRPr lang="es-AR" dirty="0"/>
          </a:p>
        </p:txBody>
      </p:sp>
    </p:spTree>
    <p:extLst>
      <p:ext uri="{BB962C8B-B14F-4D97-AF65-F5344CB8AC3E}">
        <p14:creationId xmlns:p14="http://schemas.microsoft.com/office/powerpoint/2010/main" val="616635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Raleway Thin"/>
                <a:ea typeface="Raleway Thin"/>
                <a:cs typeface="Raleway Thin"/>
                <a:sym typeface="Raleway Thin"/>
              </a:rPr>
              <a:t>BASES </a:t>
            </a:r>
            <a:r>
              <a:rPr lang="es-ES" sz="2400" dirty="0">
                <a:solidFill>
                  <a:srgbClr val="FFFFFF"/>
                </a:solidFill>
                <a:latin typeface="Raleway Thin"/>
                <a:ea typeface="Raleway Thin"/>
                <a:cs typeface="Raleway Thin"/>
                <a:sym typeface="Raleway Thin"/>
              </a:rPr>
              <a:t>DE DATOS  </a:t>
            </a:r>
            <a:r>
              <a:rPr lang="es-ES" sz="2400" dirty="0" smtClean="0">
                <a:solidFill>
                  <a:srgbClr val="FFFFFF"/>
                </a:solidFill>
                <a:latin typeface="Raleway Thin"/>
                <a:ea typeface="Raleway Thin"/>
                <a:cs typeface="Raleway Thin"/>
                <a:sym typeface="Raleway Thin"/>
              </a:rPr>
              <a:t>- Sintaxis DDL para crear una base de datos </a:t>
            </a:r>
            <a:endParaRPr lang="es-ES" sz="2400" dirty="0">
              <a:solidFill>
                <a:srgbClr val="FFFFFF"/>
              </a:solidFill>
              <a:latin typeface="Raleway Thin"/>
              <a:ea typeface="Raleway Thin"/>
              <a:cs typeface="Raleway Thin"/>
              <a:sym typeface="Raleway Thin"/>
            </a:endParaRPr>
          </a:p>
        </p:txBody>
      </p:sp>
      <p:sp>
        <p:nvSpPr>
          <p:cNvPr id="3" name="Rectángulo 2"/>
          <p:cNvSpPr/>
          <p:nvPr/>
        </p:nvSpPr>
        <p:spPr>
          <a:xfrm>
            <a:off x="457200" y="1336120"/>
            <a:ext cx="8683625" cy="4185761"/>
          </a:xfrm>
          <a:prstGeom prst="rect">
            <a:avLst/>
          </a:prstGeom>
        </p:spPr>
        <p:txBody>
          <a:bodyPr wrap="square">
            <a:spAutoFit/>
          </a:bodyPr>
          <a:lstStyle/>
          <a:p>
            <a:pPr algn="just"/>
            <a:r>
              <a:rPr lang="es-AR" dirty="0">
                <a:solidFill>
                  <a:srgbClr val="FF0000"/>
                </a:solidFill>
                <a:latin typeface="Ubuntu"/>
              </a:rPr>
              <a:t>Sintaxis:</a:t>
            </a:r>
            <a:endParaRPr lang="es-AR" dirty="0">
              <a:solidFill>
                <a:srgbClr val="636363"/>
              </a:solidFill>
              <a:latin typeface="Ubuntu"/>
            </a:endParaRPr>
          </a:p>
          <a:p>
            <a:pPr algn="just"/>
            <a:r>
              <a:rPr lang="es-AR" dirty="0" err="1">
                <a:solidFill>
                  <a:srgbClr val="636363"/>
                </a:solidFill>
                <a:latin typeface="Ubuntu"/>
              </a:rPr>
              <a:t>Create</a:t>
            </a:r>
            <a:r>
              <a:rPr lang="es-AR" dirty="0">
                <a:solidFill>
                  <a:srgbClr val="636363"/>
                </a:solidFill>
                <a:latin typeface="Ubuntu"/>
              </a:rPr>
              <a:t> </a:t>
            </a:r>
            <a:r>
              <a:rPr lang="es-AR" dirty="0" err="1">
                <a:solidFill>
                  <a:srgbClr val="636363"/>
                </a:solidFill>
                <a:latin typeface="Ubuntu"/>
              </a:rPr>
              <a:t>database</a:t>
            </a:r>
            <a:r>
              <a:rPr lang="es-AR" dirty="0">
                <a:solidFill>
                  <a:srgbClr val="636363"/>
                </a:solidFill>
                <a:latin typeface="Ubuntu"/>
              </a:rPr>
              <a:t> </a:t>
            </a:r>
            <a:r>
              <a:rPr lang="es-AR" b="1" dirty="0" err="1">
                <a:solidFill>
                  <a:srgbClr val="636363"/>
                </a:solidFill>
                <a:latin typeface="Ubuntu"/>
              </a:rPr>
              <a:t>NombreBaseDatos</a:t>
            </a:r>
            <a:endParaRPr lang="es-AR" dirty="0">
              <a:solidFill>
                <a:srgbClr val="636363"/>
              </a:solidFill>
              <a:latin typeface="Ubuntu"/>
            </a:endParaRPr>
          </a:p>
          <a:p>
            <a:pPr algn="just"/>
            <a:r>
              <a:rPr lang="es-AR" dirty="0">
                <a:solidFill>
                  <a:srgbClr val="636363"/>
                </a:solidFill>
                <a:latin typeface="Ubuntu"/>
              </a:rPr>
              <a:t>[</a:t>
            </a:r>
          </a:p>
          <a:p>
            <a:pPr algn="just"/>
            <a:r>
              <a:rPr lang="es-AR" dirty="0">
                <a:solidFill>
                  <a:srgbClr val="636363"/>
                </a:solidFill>
                <a:latin typeface="Ubuntu"/>
              </a:rPr>
              <a:t>      </a:t>
            </a:r>
            <a:r>
              <a:rPr lang="es-AR" b="1" dirty="0">
                <a:solidFill>
                  <a:srgbClr val="636363"/>
                </a:solidFill>
                <a:latin typeface="Ubuntu"/>
              </a:rPr>
              <a:t>ON PRIMARY(</a:t>
            </a:r>
            <a:endParaRPr lang="es-AR" dirty="0">
              <a:solidFill>
                <a:srgbClr val="636363"/>
              </a:solidFill>
              <a:latin typeface="Ubuntu"/>
            </a:endParaRPr>
          </a:p>
          <a:p>
            <a:pPr algn="just"/>
            <a:r>
              <a:rPr lang="es-AR" b="1" dirty="0">
                <a:solidFill>
                  <a:srgbClr val="636363"/>
                </a:solidFill>
                <a:latin typeface="Ubuntu"/>
              </a:rPr>
              <a:t>        NAME =</a:t>
            </a:r>
            <a:r>
              <a:rPr lang="es-AR" dirty="0">
                <a:solidFill>
                  <a:srgbClr val="636363"/>
                </a:solidFill>
                <a:latin typeface="Ubuntu"/>
              </a:rPr>
              <a:t>'Nombre de Archivo Lógico',</a:t>
            </a:r>
          </a:p>
          <a:p>
            <a:pPr algn="just"/>
            <a:r>
              <a:rPr lang="es-AR" dirty="0">
                <a:solidFill>
                  <a:srgbClr val="636363"/>
                </a:solidFill>
                <a:latin typeface="Ubuntu"/>
              </a:rPr>
              <a:t>        </a:t>
            </a:r>
            <a:r>
              <a:rPr lang="es-AR" b="1" dirty="0">
                <a:solidFill>
                  <a:srgbClr val="636363"/>
                </a:solidFill>
                <a:latin typeface="Ubuntu"/>
              </a:rPr>
              <a:t>FILENAME= </a:t>
            </a:r>
            <a:r>
              <a:rPr lang="es-AR" dirty="0">
                <a:solidFill>
                  <a:srgbClr val="636363"/>
                </a:solidFill>
                <a:latin typeface="Ubuntu"/>
              </a:rPr>
              <a:t>'Nombre de Archivo Físico'</a:t>
            </a:r>
          </a:p>
          <a:p>
            <a:pPr algn="just"/>
            <a:r>
              <a:rPr lang="es-AR" dirty="0">
                <a:solidFill>
                  <a:srgbClr val="636363"/>
                </a:solidFill>
                <a:latin typeface="Ubuntu"/>
              </a:rPr>
              <a:t>        </a:t>
            </a:r>
            <a:r>
              <a:rPr lang="es-AR" b="1" dirty="0">
                <a:solidFill>
                  <a:srgbClr val="636363"/>
                </a:solidFill>
                <a:latin typeface="Ubuntu"/>
              </a:rPr>
              <a:t>SIZE = </a:t>
            </a:r>
            <a:r>
              <a:rPr lang="es-AR" dirty="0">
                <a:solidFill>
                  <a:srgbClr val="636363"/>
                </a:solidFill>
                <a:latin typeface="Ubuntu"/>
              </a:rPr>
              <a:t>Tamaño en Disco</a:t>
            </a:r>
          </a:p>
          <a:p>
            <a:pPr algn="just"/>
            <a:r>
              <a:rPr lang="es-AR" dirty="0">
                <a:solidFill>
                  <a:srgbClr val="636363"/>
                </a:solidFill>
                <a:latin typeface="Ubuntu"/>
              </a:rPr>
              <a:t>        </a:t>
            </a:r>
            <a:r>
              <a:rPr lang="es-AR" b="1" dirty="0">
                <a:solidFill>
                  <a:srgbClr val="636363"/>
                </a:solidFill>
                <a:latin typeface="Ubuntu"/>
              </a:rPr>
              <a:t>MAXSIZE=</a:t>
            </a:r>
            <a:r>
              <a:rPr lang="es-AR" dirty="0">
                <a:solidFill>
                  <a:srgbClr val="636363"/>
                </a:solidFill>
                <a:latin typeface="Ubuntu"/>
              </a:rPr>
              <a:t>Máximo Tamaño</a:t>
            </a:r>
          </a:p>
          <a:p>
            <a:pPr algn="just"/>
            <a:r>
              <a:rPr lang="es-AR" dirty="0">
                <a:solidFill>
                  <a:srgbClr val="636363"/>
                </a:solidFill>
                <a:latin typeface="Ubuntu"/>
              </a:rPr>
              <a:t>        </a:t>
            </a:r>
            <a:r>
              <a:rPr lang="es-AR" b="1" dirty="0">
                <a:solidFill>
                  <a:srgbClr val="636363"/>
                </a:solidFill>
                <a:latin typeface="Ubuntu"/>
              </a:rPr>
              <a:t>FILEGROWTH = </a:t>
            </a:r>
            <a:r>
              <a:rPr lang="es-AR" dirty="0">
                <a:solidFill>
                  <a:srgbClr val="636363"/>
                </a:solidFill>
                <a:latin typeface="Ubuntu"/>
              </a:rPr>
              <a:t>Factor de crecimiento</a:t>
            </a:r>
          </a:p>
          <a:p>
            <a:pPr algn="just"/>
            <a:r>
              <a:rPr lang="es-AR" dirty="0">
                <a:solidFill>
                  <a:srgbClr val="636363"/>
                </a:solidFill>
                <a:latin typeface="Ubuntu"/>
              </a:rPr>
              <a:t>)]</a:t>
            </a:r>
          </a:p>
          <a:p>
            <a:pPr algn="just"/>
            <a:r>
              <a:rPr lang="es-AR" dirty="0">
                <a:solidFill>
                  <a:srgbClr val="636363"/>
                </a:solidFill>
                <a:latin typeface="Ubuntu"/>
              </a:rPr>
              <a:t/>
            </a:r>
            <a:br>
              <a:rPr lang="es-AR" dirty="0">
                <a:solidFill>
                  <a:srgbClr val="636363"/>
                </a:solidFill>
                <a:latin typeface="Ubuntu"/>
              </a:rPr>
            </a:br>
            <a:endParaRPr lang="es-AR" dirty="0">
              <a:solidFill>
                <a:srgbClr val="636363"/>
              </a:solidFill>
              <a:latin typeface="Ubuntu"/>
            </a:endParaRPr>
          </a:p>
          <a:p>
            <a:pPr algn="just"/>
            <a:r>
              <a:rPr lang="es-AR" b="1" dirty="0">
                <a:solidFill>
                  <a:srgbClr val="636363"/>
                </a:solidFill>
                <a:latin typeface="Ubuntu"/>
              </a:rPr>
              <a:t>LOG ON [(</a:t>
            </a:r>
            <a:endParaRPr lang="es-AR" dirty="0">
              <a:solidFill>
                <a:srgbClr val="636363"/>
              </a:solidFill>
              <a:latin typeface="Ubuntu"/>
            </a:endParaRPr>
          </a:p>
          <a:p>
            <a:pPr algn="just"/>
            <a:r>
              <a:rPr lang="es-AR" b="1" dirty="0">
                <a:solidFill>
                  <a:srgbClr val="636363"/>
                </a:solidFill>
                <a:latin typeface="Ubuntu"/>
              </a:rPr>
              <a:t>      NAME =</a:t>
            </a:r>
            <a:r>
              <a:rPr lang="es-AR" dirty="0">
                <a:solidFill>
                  <a:srgbClr val="636363"/>
                </a:solidFill>
                <a:latin typeface="Ubuntu"/>
              </a:rPr>
              <a:t>'Nombre de Archivo Lógico',</a:t>
            </a:r>
          </a:p>
          <a:p>
            <a:pPr algn="just"/>
            <a:r>
              <a:rPr lang="es-AR" dirty="0">
                <a:solidFill>
                  <a:srgbClr val="636363"/>
                </a:solidFill>
                <a:latin typeface="Ubuntu"/>
              </a:rPr>
              <a:t>        </a:t>
            </a:r>
            <a:r>
              <a:rPr lang="es-AR" b="1" dirty="0">
                <a:solidFill>
                  <a:srgbClr val="636363"/>
                </a:solidFill>
                <a:latin typeface="Ubuntu"/>
              </a:rPr>
              <a:t>FILENAME= </a:t>
            </a:r>
            <a:r>
              <a:rPr lang="es-AR" dirty="0">
                <a:solidFill>
                  <a:srgbClr val="636363"/>
                </a:solidFill>
                <a:latin typeface="Ubuntu"/>
              </a:rPr>
              <a:t>'Nombre de Archivo Físico'</a:t>
            </a:r>
          </a:p>
          <a:p>
            <a:pPr algn="just"/>
            <a:r>
              <a:rPr lang="es-AR" dirty="0">
                <a:solidFill>
                  <a:srgbClr val="636363"/>
                </a:solidFill>
                <a:latin typeface="Ubuntu"/>
              </a:rPr>
              <a:t>        </a:t>
            </a:r>
            <a:r>
              <a:rPr lang="es-AR" b="1" dirty="0">
                <a:solidFill>
                  <a:srgbClr val="636363"/>
                </a:solidFill>
                <a:latin typeface="Ubuntu"/>
              </a:rPr>
              <a:t>SIZE = </a:t>
            </a:r>
            <a:r>
              <a:rPr lang="es-AR" dirty="0">
                <a:solidFill>
                  <a:srgbClr val="636363"/>
                </a:solidFill>
                <a:latin typeface="Ubuntu"/>
              </a:rPr>
              <a:t>Tamaño en Disco</a:t>
            </a:r>
          </a:p>
          <a:p>
            <a:pPr algn="just"/>
            <a:r>
              <a:rPr lang="es-AR" dirty="0">
                <a:solidFill>
                  <a:srgbClr val="636363"/>
                </a:solidFill>
                <a:latin typeface="Ubuntu"/>
              </a:rPr>
              <a:t>        </a:t>
            </a:r>
            <a:r>
              <a:rPr lang="es-AR" b="1" dirty="0">
                <a:solidFill>
                  <a:srgbClr val="636363"/>
                </a:solidFill>
                <a:latin typeface="Ubuntu"/>
              </a:rPr>
              <a:t>MAXSIZE=</a:t>
            </a:r>
            <a:r>
              <a:rPr lang="es-AR" dirty="0">
                <a:solidFill>
                  <a:srgbClr val="636363"/>
                </a:solidFill>
                <a:latin typeface="Ubuntu"/>
              </a:rPr>
              <a:t>Máximo Tamaño</a:t>
            </a:r>
          </a:p>
          <a:p>
            <a:pPr algn="just"/>
            <a:r>
              <a:rPr lang="es-AR" dirty="0">
                <a:solidFill>
                  <a:srgbClr val="636363"/>
                </a:solidFill>
                <a:latin typeface="Ubuntu"/>
              </a:rPr>
              <a:t>        </a:t>
            </a:r>
            <a:r>
              <a:rPr lang="es-AR" b="1" dirty="0">
                <a:solidFill>
                  <a:srgbClr val="636363"/>
                </a:solidFill>
                <a:latin typeface="Ubuntu"/>
              </a:rPr>
              <a:t>FILEGROWTH = </a:t>
            </a:r>
            <a:r>
              <a:rPr lang="es-AR" dirty="0">
                <a:solidFill>
                  <a:srgbClr val="636363"/>
                </a:solidFill>
                <a:latin typeface="Ubuntu"/>
              </a:rPr>
              <a:t>Factor de crecimiento</a:t>
            </a:r>
          </a:p>
          <a:p>
            <a:pPr algn="just"/>
            <a:r>
              <a:rPr lang="es-AR" b="1" dirty="0">
                <a:solidFill>
                  <a:srgbClr val="636363"/>
                </a:solidFill>
                <a:latin typeface="Ubuntu"/>
              </a:rPr>
              <a:t>)]</a:t>
            </a:r>
            <a:endParaRPr lang="es-AR" dirty="0">
              <a:solidFill>
                <a:srgbClr val="636363"/>
              </a:solidFill>
              <a:latin typeface="Ubuntu"/>
            </a:endParaRPr>
          </a:p>
        </p:txBody>
      </p:sp>
    </p:spTree>
    <p:extLst>
      <p:ext uri="{BB962C8B-B14F-4D97-AF65-F5344CB8AC3E}">
        <p14:creationId xmlns:p14="http://schemas.microsoft.com/office/powerpoint/2010/main" val="489750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Raleway Thin"/>
                <a:ea typeface="Raleway Thin"/>
                <a:cs typeface="Raleway Thin"/>
                <a:sym typeface="Raleway Thin"/>
              </a:rPr>
              <a:t>BASES </a:t>
            </a:r>
            <a:r>
              <a:rPr lang="es-ES" sz="2400" dirty="0">
                <a:solidFill>
                  <a:srgbClr val="FFFFFF"/>
                </a:solidFill>
                <a:latin typeface="Raleway Thin"/>
                <a:ea typeface="Raleway Thin"/>
                <a:cs typeface="Raleway Thin"/>
                <a:sym typeface="Raleway Thin"/>
              </a:rPr>
              <a:t>DE DATOS  </a:t>
            </a:r>
            <a:r>
              <a:rPr lang="es-ES" sz="2400" dirty="0" smtClean="0">
                <a:solidFill>
                  <a:srgbClr val="FFFFFF"/>
                </a:solidFill>
                <a:latin typeface="Raleway Thin"/>
                <a:ea typeface="Raleway Thin"/>
                <a:cs typeface="Raleway Thin"/>
                <a:sym typeface="Raleway Thin"/>
              </a:rPr>
              <a:t>- Sintaxis DDL para crear una base de datos </a:t>
            </a:r>
            <a:endParaRPr lang="es-ES" sz="2400" dirty="0">
              <a:solidFill>
                <a:srgbClr val="FFFFFF"/>
              </a:solidFill>
              <a:latin typeface="Raleway Thin"/>
              <a:ea typeface="Raleway Thin"/>
              <a:cs typeface="Raleway Thin"/>
              <a:sym typeface="Raleway Thin"/>
            </a:endParaRPr>
          </a:p>
        </p:txBody>
      </p:sp>
      <p:sp>
        <p:nvSpPr>
          <p:cNvPr id="2" name="Rectángulo 1"/>
          <p:cNvSpPr/>
          <p:nvPr/>
        </p:nvSpPr>
        <p:spPr>
          <a:xfrm>
            <a:off x="152875" y="1493090"/>
            <a:ext cx="11928288" cy="5047536"/>
          </a:xfrm>
          <a:prstGeom prst="rect">
            <a:avLst/>
          </a:prstGeom>
        </p:spPr>
        <p:txBody>
          <a:bodyPr wrap="square">
            <a:spAutoFit/>
          </a:bodyPr>
          <a:lstStyle/>
          <a:p>
            <a:pPr marL="285750" indent="-285750">
              <a:buFont typeface="Arial" panose="020B0604020202020204" pitchFamily="34" charset="0"/>
              <a:buChar char="•"/>
            </a:pPr>
            <a:r>
              <a:rPr lang="es-ES" b="1" dirty="0" err="1">
                <a:solidFill>
                  <a:srgbClr val="636363"/>
                </a:solidFill>
                <a:latin typeface="Ubuntu"/>
              </a:rPr>
              <a:t>NombreBaseDatos</a:t>
            </a:r>
            <a:r>
              <a:rPr lang="es-ES" b="1" dirty="0">
                <a:solidFill>
                  <a:srgbClr val="636363"/>
                </a:solidFill>
                <a:latin typeface="Ubuntu"/>
              </a:rPr>
              <a:t>: </a:t>
            </a:r>
            <a:r>
              <a:rPr lang="es-ES" dirty="0">
                <a:solidFill>
                  <a:srgbClr val="636363"/>
                </a:solidFill>
                <a:latin typeface="Ubuntu"/>
              </a:rPr>
              <a:t>Es el nombre de la Base de Datos, deben ser únicos en un servidor y pueden tener máximo 128 caracteres, a menos que no se especifique ningún nombre lógico para el registro, si no se específica ningún nombre, SQL genera un nombre lógico al anexar un sufijo a la Base de Datos.</a:t>
            </a:r>
          </a:p>
          <a:p>
            <a:pPr marL="285750" indent="-285750">
              <a:buFont typeface="Arial" panose="020B0604020202020204" pitchFamily="34" charset="0"/>
              <a:buChar char="•"/>
            </a:pPr>
            <a:r>
              <a:rPr lang="es-ES" b="1" dirty="0">
                <a:solidFill>
                  <a:srgbClr val="636363"/>
                </a:solidFill>
                <a:latin typeface="Ubuntu"/>
              </a:rPr>
              <a:t>ON PRIMARY: </a:t>
            </a:r>
            <a:r>
              <a:rPr lang="es-ES" dirty="0">
                <a:solidFill>
                  <a:srgbClr val="636363"/>
                </a:solidFill>
                <a:latin typeface="Ubuntu"/>
              </a:rPr>
              <a:t>Específica que la lista de archivos está asociada a un grupo principal. Este grupo contiene todas las tablas del sistema de Base de Datos. También contiene todos los objetos no asignados a los grupos de archivos de usuarios</a:t>
            </a:r>
            <a:r>
              <a:rPr lang="es-ES" dirty="0" smtClean="0">
                <a:solidFill>
                  <a:srgbClr val="636363"/>
                </a:solidFill>
                <a:latin typeface="Ubuntu"/>
              </a:rPr>
              <a:t>.</a:t>
            </a:r>
            <a:r>
              <a:rPr lang="es-ES" dirty="0">
                <a:solidFill>
                  <a:srgbClr val="636363"/>
                </a:solidFill>
                <a:latin typeface="Ubuntu"/>
              </a:rPr>
              <a:t/>
            </a:r>
            <a:br>
              <a:rPr lang="es-ES" dirty="0">
                <a:solidFill>
                  <a:srgbClr val="636363"/>
                </a:solidFill>
                <a:latin typeface="Ubuntu"/>
              </a:rPr>
            </a:br>
            <a:endParaRPr lang="es-ES" dirty="0">
              <a:solidFill>
                <a:srgbClr val="636363"/>
              </a:solidFill>
              <a:latin typeface="Ubuntu"/>
            </a:endParaRPr>
          </a:p>
          <a:p>
            <a:pPr marL="285750" indent="-285750">
              <a:buFont typeface="Arial" panose="020B0604020202020204" pitchFamily="34" charset="0"/>
              <a:buChar char="•"/>
            </a:pPr>
            <a:r>
              <a:rPr lang="es-ES" b="1" dirty="0">
                <a:solidFill>
                  <a:srgbClr val="636363"/>
                </a:solidFill>
                <a:latin typeface="Ubuntu"/>
              </a:rPr>
              <a:t>LOG ON: </a:t>
            </a:r>
            <a:r>
              <a:rPr lang="es-ES" dirty="0">
                <a:solidFill>
                  <a:srgbClr val="636363"/>
                </a:solidFill>
                <a:latin typeface="Ubuntu"/>
              </a:rPr>
              <a:t>Especifica que los archivos de registro a la base de Datos se han definido explícitamente. La palabra clave va seguida de una lista delimitada por comas la cual define las características de los archivos de registro</a:t>
            </a:r>
            <a:r>
              <a:rPr lang="es-ES" dirty="0" smtClean="0">
                <a:solidFill>
                  <a:srgbClr val="636363"/>
                </a:solidFill>
                <a:latin typeface="Ubuntu"/>
              </a:rPr>
              <a:t>.</a:t>
            </a:r>
            <a:r>
              <a:rPr lang="es-ES" dirty="0">
                <a:solidFill>
                  <a:srgbClr val="636363"/>
                </a:solidFill>
                <a:latin typeface="Ubuntu"/>
              </a:rPr>
              <a:t/>
            </a:r>
            <a:br>
              <a:rPr lang="es-ES" dirty="0">
                <a:solidFill>
                  <a:srgbClr val="636363"/>
                </a:solidFill>
                <a:latin typeface="Ubuntu"/>
              </a:rPr>
            </a:br>
            <a:endParaRPr lang="es-ES" dirty="0">
              <a:solidFill>
                <a:srgbClr val="636363"/>
              </a:solidFill>
              <a:latin typeface="Ubuntu"/>
            </a:endParaRPr>
          </a:p>
          <a:p>
            <a:pPr marL="285750" indent="-285750">
              <a:buFont typeface="Arial" panose="020B0604020202020204" pitchFamily="34" charset="0"/>
              <a:buChar char="•"/>
            </a:pPr>
            <a:r>
              <a:rPr lang="es-ES" b="1" dirty="0">
                <a:solidFill>
                  <a:srgbClr val="636363"/>
                </a:solidFill>
                <a:latin typeface="Ubuntu"/>
              </a:rPr>
              <a:t>NAME: </a:t>
            </a:r>
            <a:r>
              <a:rPr lang="es-ES" dirty="0">
                <a:solidFill>
                  <a:srgbClr val="636363"/>
                </a:solidFill>
                <a:latin typeface="Ubuntu"/>
              </a:rPr>
              <a:t>Específica el nombre lógico del archivo. Este archivo es el utilizado para referenciar al archivo en las sentencias del </a:t>
            </a:r>
            <a:r>
              <a:rPr lang="es-ES" dirty="0" err="1">
                <a:solidFill>
                  <a:srgbClr val="636363"/>
                </a:solidFill>
                <a:latin typeface="Ubuntu"/>
              </a:rPr>
              <a:t>Transact</a:t>
            </a:r>
            <a:r>
              <a:rPr lang="es-ES" dirty="0">
                <a:solidFill>
                  <a:srgbClr val="636363"/>
                </a:solidFill>
                <a:latin typeface="Ubuntu"/>
              </a:rPr>
              <a:t>-SQL que se ejecutarán después</a:t>
            </a:r>
            <a:r>
              <a:rPr lang="es-ES" dirty="0" smtClean="0">
                <a:solidFill>
                  <a:srgbClr val="636363"/>
                </a:solidFill>
                <a:latin typeface="Ubuntu"/>
              </a:rPr>
              <a:t>.</a:t>
            </a:r>
            <a:r>
              <a:rPr lang="es-ES" dirty="0">
                <a:solidFill>
                  <a:srgbClr val="636363"/>
                </a:solidFill>
                <a:latin typeface="Ubuntu"/>
              </a:rPr>
              <a:t/>
            </a:r>
            <a:br>
              <a:rPr lang="es-ES" dirty="0">
                <a:solidFill>
                  <a:srgbClr val="636363"/>
                </a:solidFill>
                <a:latin typeface="Ubuntu"/>
              </a:rPr>
            </a:br>
            <a:endParaRPr lang="es-ES" dirty="0">
              <a:solidFill>
                <a:srgbClr val="636363"/>
              </a:solidFill>
              <a:latin typeface="Ubuntu"/>
            </a:endParaRPr>
          </a:p>
          <a:p>
            <a:pPr marL="285750" indent="-285750">
              <a:buFont typeface="Arial" panose="020B0604020202020204" pitchFamily="34" charset="0"/>
              <a:buChar char="•"/>
            </a:pPr>
            <a:r>
              <a:rPr lang="es-ES" b="1" dirty="0">
                <a:solidFill>
                  <a:srgbClr val="636363"/>
                </a:solidFill>
                <a:latin typeface="Ubuntu"/>
              </a:rPr>
              <a:t>FILENAME: </a:t>
            </a:r>
            <a:r>
              <a:rPr lang="es-ES" dirty="0">
                <a:solidFill>
                  <a:srgbClr val="636363"/>
                </a:solidFill>
                <a:latin typeface="Ubuntu"/>
              </a:rPr>
              <a:t>Específica el nombre de archivo en el sistema operativo. Se debe especificar la ruta de acceso y nombre del archivo que el sistema operativo reconocerá cuando se utiliza la </a:t>
            </a:r>
            <a:r>
              <a:rPr lang="es-ES" b="1" dirty="0">
                <a:solidFill>
                  <a:srgbClr val="636363"/>
                </a:solidFill>
                <a:latin typeface="Ubuntu"/>
              </a:rPr>
              <a:t>Base de </a:t>
            </a:r>
            <a:r>
              <a:rPr lang="es-ES" b="1" dirty="0" err="1">
                <a:solidFill>
                  <a:srgbClr val="636363"/>
                </a:solidFill>
                <a:latin typeface="Ubuntu"/>
              </a:rPr>
              <a:t>Datos</a:t>
            </a:r>
            <a:r>
              <a:rPr lang="es-ES" dirty="0" err="1">
                <a:solidFill>
                  <a:srgbClr val="636363"/>
                </a:solidFill>
                <a:latin typeface="Ubuntu"/>
              </a:rPr>
              <a:t>.La</a:t>
            </a:r>
            <a:r>
              <a:rPr lang="es-ES" dirty="0">
                <a:solidFill>
                  <a:srgbClr val="636363"/>
                </a:solidFill>
                <a:latin typeface="Ubuntu"/>
              </a:rPr>
              <a:t> ruta de acceso debe especificar un directorio en el </a:t>
            </a:r>
            <a:r>
              <a:rPr lang="es-ES" dirty="0" smtClean="0">
                <a:solidFill>
                  <a:srgbClr val="636363"/>
                </a:solidFill>
                <a:latin typeface="Ubuntu"/>
              </a:rPr>
              <a:t>servidor</a:t>
            </a:r>
            <a:r>
              <a:rPr lang="es-ES" dirty="0">
                <a:solidFill>
                  <a:srgbClr val="636363"/>
                </a:solidFill>
                <a:latin typeface="Ubuntu"/>
              </a:rPr>
              <a:t/>
            </a:r>
            <a:br>
              <a:rPr lang="es-ES" dirty="0">
                <a:solidFill>
                  <a:srgbClr val="636363"/>
                </a:solidFill>
                <a:latin typeface="Ubuntu"/>
              </a:rPr>
            </a:br>
            <a:endParaRPr lang="es-ES" dirty="0">
              <a:solidFill>
                <a:srgbClr val="636363"/>
              </a:solidFill>
              <a:latin typeface="Ubuntu"/>
            </a:endParaRPr>
          </a:p>
          <a:p>
            <a:pPr marL="285750" indent="-285750">
              <a:buFont typeface="Arial" panose="020B0604020202020204" pitchFamily="34" charset="0"/>
              <a:buChar char="•"/>
            </a:pPr>
            <a:r>
              <a:rPr lang="es-ES" b="1" dirty="0">
                <a:solidFill>
                  <a:srgbClr val="636363"/>
                </a:solidFill>
                <a:latin typeface="Ubuntu"/>
              </a:rPr>
              <a:t>SIZE: </a:t>
            </a:r>
            <a:r>
              <a:rPr lang="es-ES" dirty="0">
                <a:solidFill>
                  <a:srgbClr val="636363"/>
                </a:solidFill>
                <a:latin typeface="Ubuntu"/>
              </a:rPr>
              <a:t>Específica el tamaño para el archivo. Cuando este parámetro no es especificado  para un archivo de registro SQL e asigna automáticamente 1MB. El mínimo predeterminado es de 1MB</a:t>
            </a:r>
            <a:r>
              <a:rPr lang="es-ES" dirty="0" smtClean="0">
                <a:solidFill>
                  <a:srgbClr val="636363"/>
                </a:solidFill>
                <a:latin typeface="Ubuntu"/>
              </a:rPr>
              <a:t>.</a:t>
            </a:r>
            <a:r>
              <a:rPr lang="es-ES" dirty="0">
                <a:solidFill>
                  <a:srgbClr val="636363"/>
                </a:solidFill>
                <a:latin typeface="Ubuntu"/>
              </a:rPr>
              <a:t/>
            </a:r>
            <a:br>
              <a:rPr lang="es-ES" dirty="0">
                <a:solidFill>
                  <a:srgbClr val="636363"/>
                </a:solidFill>
                <a:latin typeface="Ubuntu"/>
              </a:rPr>
            </a:br>
            <a:endParaRPr lang="es-ES" dirty="0">
              <a:solidFill>
                <a:srgbClr val="636363"/>
              </a:solidFill>
              <a:latin typeface="Ubuntu"/>
            </a:endParaRPr>
          </a:p>
          <a:p>
            <a:pPr marL="285750" indent="-285750">
              <a:buFont typeface="Arial" panose="020B0604020202020204" pitchFamily="34" charset="0"/>
              <a:buChar char="•"/>
            </a:pPr>
            <a:r>
              <a:rPr lang="es-ES" b="1" dirty="0">
                <a:solidFill>
                  <a:srgbClr val="636363"/>
                </a:solidFill>
                <a:latin typeface="Ubuntu"/>
              </a:rPr>
              <a:t>MAXSIZE: </a:t>
            </a:r>
            <a:r>
              <a:rPr lang="es-ES" dirty="0">
                <a:solidFill>
                  <a:srgbClr val="636363"/>
                </a:solidFill>
                <a:latin typeface="Ubuntu"/>
              </a:rPr>
              <a:t>Específica el tamaño máximo de crecimiento del archivo, se pueden utilizar sufijos KB y MB, el valor predeterminado es MB, solo se pueden especificar números enteros</a:t>
            </a:r>
            <a:r>
              <a:rPr lang="es-ES" dirty="0" smtClean="0">
                <a:solidFill>
                  <a:srgbClr val="636363"/>
                </a:solidFill>
                <a:latin typeface="Ubuntu"/>
              </a:rPr>
              <a:t>.</a:t>
            </a:r>
            <a:br>
              <a:rPr lang="es-ES" dirty="0" smtClean="0">
                <a:solidFill>
                  <a:srgbClr val="636363"/>
                </a:solidFill>
                <a:latin typeface="Ubuntu"/>
              </a:rPr>
            </a:br>
            <a:endParaRPr lang="es-ES" dirty="0" smtClean="0">
              <a:solidFill>
                <a:srgbClr val="636363"/>
              </a:solidFill>
              <a:latin typeface="Ubuntu"/>
            </a:endParaRPr>
          </a:p>
          <a:p>
            <a:pPr marL="285750" indent="-285750">
              <a:buFont typeface="Arial" panose="020B0604020202020204" pitchFamily="34" charset="0"/>
              <a:buChar char="•"/>
            </a:pPr>
            <a:r>
              <a:rPr lang="es-ES" b="1" dirty="0" smtClean="0">
                <a:solidFill>
                  <a:srgbClr val="636363"/>
                </a:solidFill>
                <a:latin typeface="Ubuntu"/>
              </a:rPr>
              <a:t>FILEGROWTH</a:t>
            </a:r>
            <a:r>
              <a:rPr lang="es-ES" b="1" dirty="0">
                <a:solidFill>
                  <a:srgbClr val="636363"/>
                </a:solidFill>
                <a:latin typeface="Ubuntu"/>
              </a:rPr>
              <a:t>: </a:t>
            </a:r>
            <a:r>
              <a:rPr lang="es-ES" dirty="0">
                <a:solidFill>
                  <a:srgbClr val="636363"/>
                </a:solidFill>
                <a:latin typeface="Ubuntu"/>
              </a:rPr>
              <a:t>Específica el factor de crecimiento del archivo, ese valor no puede exceder del valor MAXSIZE. Emplee un número entero. Un valor 0 indica que no hay crecimiento, el valor se puede especificar en KB, MB o %. El valor predeterminado es 10%. </a:t>
            </a:r>
          </a:p>
        </p:txBody>
      </p:sp>
    </p:spTree>
    <p:extLst>
      <p:ext uri="{BB962C8B-B14F-4D97-AF65-F5344CB8AC3E}">
        <p14:creationId xmlns:p14="http://schemas.microsoft.com/office/powerpoint/2010/main" val="252439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Raleway Thin"/>
                <a:ea typeface="Raleway Thin"/>
                <a:cs typeface="Raleway Thin"/>
                <a:sym typeface="Raleway Thin"/>
              </a:rPr>
              <a:t>BASES </a:t>
            </a:r>
            <a:r>
              <a:rPr lang="es-ES" sz="2400" dirty="0">
                <a:solidFill>
                  <a:srgbClr val="FFFFFF"/>
                </a:solidFill>
                <a:latin typeface="Raleway Thin"/>
                <a:ea typeface="Raleway Thin"/>
                <a:cs typeface="Raleway Thin"/>
                <a:sym typeface="Raleway Thin"/>
              </a:rPr>
              <a:t>DE DATOS  </a:t>
            </a:r>
            <a:r>
              <a:rPr lang="es-ES" sz="2400" dirty="0" smtClean="0">
                <a:solidFill>
                  <a:srgbClr val="FFFFFF"/>
                </a:solidFill>
                <a:latin typeface="Raleway Thin"/>
                <a:ea typeface="Raleway Thin"/>
                <a:cs typeface="Raleway Thin"/>
                <a:sym typeface="Raleway Thin"/>
              </a:rPr>
              <a:t>- Sintaxis DDL para crear una base de datos </a:t>
            </a:r>
            <a:endParaRPr lang="es-ES" sz="2400" dirty="0">
              <a:solidFill>
                <a:srgbClr val="FFFFFF"/>
              </a:solidFill>
              <a:latin typeface="Raleway Thin"/>
              <a:ea typeface="Raleway Thin"/>
              <a:cs typeface="Raleway Thin"/>
              <a:sym typeface="Raleway Thin"/>
            </a:endParaRPr>
          </a:p>
        </p:txBody>
      </p:sp>
      <p:pic>
        <p:nvPicPr>
          <p:cNvPr id="3" name="Imagen 2"/>
          <p:cNvPicPr>
            <a:picLocks noChangeAspect="1"/>
          </p:cNvPicPr>
          <p:nvPr/>
        </p:nvPicPr>
        <p:blipFill>
          <a:blip r:embed="rId3"/>
          <a:stretch>
            <a:fillRect/>
          </a:stretch>
        </p:blipFill>
        <p:spPr>
          <a:xfrm>
            <a:off x="2327564" y="1044322"/>
            <a:ext cx="7661563" cy="5459358"/>
          </a:xfrm>
          <a:prstGeom prst="rect">
            <a:avLst/>
          </a:prstGeom>
        </p:spPr>
      </p:pic>
    </p:spTree>
    <p:extLst>
      <p:ext uri="{BB962C8B-B14F-4D97-AF65-F5344CB8AC3E}">
        <p14:creationId xmlns:p14="http://schemas.microsoft.com/office/powerpoint/2010/main" val="327868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3200" dirty="0" smtClean="0">
                <a:solidFill>
                  <a:srgbClr val="FFFFFF"/>
                </a:solidFill>
                <a:latin typeface="Raleway Thin"/>
                <a:ea typeface="Raleway Thin"/>
                <a:cs typeface="Raleway Thin"/>
                <a:sym typeface="Raleway Thin"/>
              </a:rPr>
              <a:t>Tipos de Datos</a:t>
            </a:r>
            <a:endParaRPr sz="3200" dirty="0">
              <a:solidFill>
                <a:srgbClr val="FFFFFF"/>
              </a:solidFill>
              <a:latin typeface="Raleway Thin"/>
              <a:ea typeface="Raleway Thin"/>
              <a:cs typeface="Raleway Thin"/>
              <a:sym typeface="Raleway Thin"/>
            </a:endParaRPr>
          </a:p>
        </p:txBody>
      </p:sp>
      <p:sp>
        <p:nvSpPr>
          <p:cNvPr id="3" name="Rectángulo 2"/>
          <p:cNvSpPr/>
          <p:nvPr/>
        </p:nvSpPr>
        <p:spPr>
          <a:xfrm>
            <a:off x="367081" y="1137188"/>
            <a:ext cx="11300567" cy="5262979"/>
          </a:xfrm>
          <a:prstGeom prst="rect">
            <a:avLst/>
          </a:prstGeom>
        </p:spPr>
        <p:txBody>
          <a:bodyPr wrap="square">
            <a:spAutoFit/>
          </a:bodyPr>
          <a:lstStyle/>
          <a:p>
            <a:r>
              <a:rPr lang="es-ES" sz="2400" b="1" dirty="0">
                <a:solidFill>
                  <a:srgbClr val="AA3A86"/>
                </a:solidFill>
                <a:latin typeface="Raleway"/>
                <a:ea typeface="Raleway"/>
                <a:cs typeface="Raleway"/>
              </a:rPr>
              <a:t>Importancia de los </a:t>
            </a:r>
            <a:r>
              <a:rPr lang="es-ES" sz="2400" b="1" dirty="0" smtClean="0">
                <a:solidFill>
                  <a:srgbClr val="AA3A86"/>
                </a:solidFill>
                <a:latin typeface="Raleway"/>
                <a:ea typeface="Raleway"/>
                <a:cs typeface="Raleway"/>
              </a:rPr>
              <a:t>datos</a:t>
            </a:r>
          </a:p>
          <a:p>
            <a:endParaRPr lang="es-ES" sz="2400" b="1" dirty="0">
              <a:solidFill>
                <a:srgbClr val="AA3A86"/>
              </a:solidFill>
              <a:latin typeface="Raleway"/>
              <a:ea typeface="Raleway"/>
              <a:cs typeface="Raleway"/>
            </a:endParaRPr>
          </a:p>
          <a:p>
            <a:r>
              <a:rPr lang="es-ES" sz="2000" dirty="0">
                <a:solidFill>
                  <a:schemeClr val="dk1"/>
                </a:solidFill>
                <a:latin typeface="Raleway"/>
                <a:ea typeface="Raleway"/>
                <a:cs typeface="Raleway"/>
              </a:rPr>
              <a:t>Los datos son importantes porque es una de las principales formas en que las empresas pueden acceder a la información que no generan ellos mismos. Los datos permiten la toma de decisiones una vez procesados</a:t>
            </a:r>
            <a:r>
              <a:rPr lang="es-ES" sz="2000" dirty="0" smtClean="0">
                <a:solidFill>
                  <a:schemeClr val="dk1"/>
                </a:solidFill>
                <a:latin typeface="Raleway"/>
                <a:ea typeface="Raleway"/>
                <a:cs typeface="Raleway"/>
              </a:rPr>
              <a:t>.</a:t>
            </a:r>
          </a:p>
          <a:p>
            <a:endParaRPr lang="es-ES" sz="2000" dirty="0">
              <a:solidFill>
                <a:schemeClr val="dk1"/>
              </a:solidFill>
              <a:latin typeface="Raleway"/>
              <a:ea typeface="Raleway"/>
              <a:cs typeface="Raleway"/>
            </a:endParaRPr>
          </a:p>
          <a:p>
            <a:r>
              <a:rPr lang="es-ES" sz="2400" b="1" dirty="0">
                <a:solidFill>
                  <a:srgbClr val="AA3A86"/>
                </a:solidFill>
                <a:latin typeface="Raleway"/>
                <a:ea typeface="Raleway"/>
                <a:cs typeface="Raleway"/>
              </a:rPr>
              <a:t>Tipos de </a:t>
            </a:r>
            <a:r>
              <a:rPr lang="es-ES" sz="2400" b="1" dirty="0" smtClean="0">
                <a:solidFill>
                  <a:srgbClr val="AA3A86"/>
                </a:solidFill>
                <a:latin typeface="Raleway"/>
                <a:ea typeface="Raleway"/>
                <a:cs typeface="Raleway"/>
              </a:rPr>
              <a:t>datos</a:t>
            </a:r>
          </a:p>
          <a:p>
            <a:endParaRPr lang="es-ES" sz="2400" b="1" dirty="0">
              <a:solidFill>
                <a:srgbClr val="AA3A86"/>
              </a:solidFill>
              <a:latin typeface="Raleway"/>
              <a:ea typeface="Raleway"/>
              <a:cs typeface="Raleway"/>
            </a:endParaRPr>
          </a:p>
          <a:p>
            <a:r>
              <a:rPr lang="es-ES" sz="2000" dirty="0">
                <a:solidFill>
                  <a:schemeClr val="dk1"/>
                </a:solidFill>
                <a:latin typeface="Raleway"/>
                <a:ea typeface="Raleway"/>
                <a:cs typeface="Raleway"/>
              </a:rPr>
              <a:t>Los datos pueden ser estructurados o no estructurados</a:t>
            </a:r>
            <a:r>
              <a:rPr lang="es-ES" sz="2000" dirty="0" smtClean="0">
                <a:solidFill>
                  <a:schemeClr val="dk1"/>
                </a:solidFill>
                <a:latin typeface="Raleway"/>
                <a:ea typeface="Raleway"/>
                <a:cs typeface="Raleway"/>
              </a:rPr>
              <a:t>.</a:t>
            </a:r>
          </a:p>
          <a:p>
            <a:endParaRPr lang="es-ES" sz="2000" dirty="0">
              <a:solidFill>
                <a:schemeClr val="dk1"/>
              </a:solidFill>
              <a:latin typeface="Raleway"/>
              <a:ea typeface="Raleway"/>
              <a:cs typeface="Raleway"/>
            </a:endParaRPr>
          </a:p>
          <a:p>
            <a:pPr marL="342900" indent="-342900">
              <a:buFont typeface="Arial" panose="020B0604020202020204" pitchFamily="34" charset="0"/>
              <a:buChar char="•"/>
            </a:pPr>
            <a:r>
              <a:rPr lang="es-ES" sz="2000" dirty="0">
                <a:solidFill>
                  <a:schemeClr val="dk1"/>
                </a:solidFill>
                <a:latin typeface="Raleway"/>
                <a:ea typeface="Raleway"/>
                <a:cs typeface="Raleway"/>
              </a:rPr>
              <a:t>Datos estructurados se representan idealmente mediante un campo fijo en un archivo o registro, por ejemplo, el precio unitario, la fecha y el porcentaje de comisión dentro de las bases de datos, los sistemas empresariales y los almacenes de datos.</a:t>
            </a:r>
          </a:p>
          <a:p>
            <a:pPr marL="342900" indent="-342900">
              <a:buFont typeface="Arial" panose="020B0604020202020204" pitchFamily="34" charset="0"/>
              <a:buChar char="•"/>
            </a:pPr>
            <a:r>
              <a:rPr lang="es-ES" sz="2000" dirty="0">
                <a:solidFill>
                  <a:schemeClr val="dk1"/>
                </a:solidFill>
                <a:latin typeface="Raleway"/>
                <a:ea typeface="Raleway"/>
                <a:cs typeface="Raleway"/>
              </a:rPr>
              <a:t>Datos no estructurados no caben en el «cuadro pequeño y ordenado» o en el campo de datos; los ejemplos comunes incluyen mensajes de correo electrónico, archivos de procesamiento de textos, imágenes y archivos de audio o video.</a:t>
            </a:r>
          </a:p>
        </p:txBody>
      </p:sp>
    </p:spTree>
    <p:extLst>
      <p:ext uri="{BB962C8B-B14F-4D97-AF65-F5344CB8AC3E}">
        <p14:creationId xmlns:p14="http://schemas.microsoft.com/office/powerpoint/2010/main" val="60510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3200" dirty="0" smtClean="0">
                <a:solidFill>
                  <a:srgbClr val="FFFFFF"/>
                </a:solidFill>
                <a:latin typeface="Raleway Thin"/>
                <a:ea typeface="Raleway Thin"/>
                <a:cs typeface="Raleway Thin"/>
                <a:sym typeface="Raleway Thin"/>
              </a:rPr>
              <a:t>Tipos de Datos</a:t>
            </a:r>
            <a:endParaRPr sz="3200" dirty="0">
              <a:solidFill>
                <a:srgbClr val="FFFFFF"/>
              </a:solidFill>
              <a:latin typeface="Raleway Thin"/>
              <a:ea typeface="Raleway Thin"/>
              <a:cs typeface="Raleway Thin"/>
              <a:sym typeface="Raleway Thin"/>
            </a:endParaRPr>
          </a:p>
        </p:txBody>
      </p:sp>
      <p:sp>
        <p:nvSpPr>
          <p:cNvPr id="3" name="Rectángulo 2"/>
          <p:cNvSpPr/>
          <p:nvPr/>
        </p:nvSpPr>
        <p:spPr>
          <a:xfrm>
            <a:off x="367081" y="1137188"/>
            <a:ext cx="11300567" cy="1754326"/>
          </a:xfrm>
          <a:prstGeom prst="rect">
            <a:avLst/>
          </a:prstGeom>
        </p:spPr>
        <p:txBody>
          <a:bodyPr wrap="square">
            <a:spAutoFit/>
          </a:bodyPr>
          <a:lstStyle/>
          <a:p>
            <a:r>
              <a:rPr lang="es-ES" sz="2400" b="1" dirty="0">
                <a:solidFill>
                  <a:srgbClr val="AA3A86"/>
                </a:solidFill>
                <a:latin typeface="Raleway"/>
                <a:ea typeface="Raleway"/>
                <a:cs typeface="Raleway"/>
              </a:rPr>
              <a:t>Importancia de los </a:t>
            </a:r>
            <a:r>
              <a:rPr lang="es-ES" sz="2400" b="1" dirty="0" smtClean="0">
                <a:solidFill>
                  <a:srgbClr val="AA3A86"/>
                </a:solidFill>
                <a:latin typeface="Raleway"/>
                <a:ea typeface="Raleway"/>
                <a:cs typeface="Raleway"/>
              </a:rPr>
              <a:t>datos</a:t>
            </a:r>
          </a:p>
          <a:p>
            <a:endParaRPr lang="es-ES" sz="2400" b="1" dirty="0">
              <a:solidFill>
                <a:srgbClr val="AA3A86"/>
              </a:solidFill>
              <a:latin typeface="Raleway"/>
              <a:ea typeface="Raleway"/>
              <a:cs typeface="Raleway"/>
            </a:endParaRPr>
          </a:p>
          <a:p>
            <a:r>
              <a:rPr lang="es-ES" sz="2000" dirty="0">
                <a:solidFill>
                  <a:schemeClr val="dk1"/>
                </a:solidFill>
                <a:latin typeface="Raleway"/>
                <a:ea typeface="Raleway"/>
                <a:cs typeface="Raleway"/>
              </a:rPr>
              <a:t>Los datos son importantes porque es una de las principales formas en que las empresas pueden acceder a la información que no generan ellos mismos. Los datos permiten la toma de decisiones una vez procesados</a:t>
            </a:r>
            <a:r>
              <a:rPr lang="es-ES" sz="2000" dirty="0" smtClean="0">
                <a:solidFill>
                  <a:schemeClr val="dk1"/>
                </a:solidFill>
                <a:latin typeface="Raleway"/>
                <a:ea typeface="Raleway"/>
                <a:cs typeface="Raleway"/>
              </a:rPr>
              <a:t>.</a:t>
            </a:r>
          </a:p>
        </p:txBody>
      </p:sp>
      <p:sp>
        <p:nvSpPr>
          <p:cNvPr id="2" name="Rectángulo 1"/>
          <p:cNvSpPr/>
          <p:nvPr/>
        </p:nvSpPr>
        <p:spPr>
          <a:xfrm>
            <a:off x="464063" y="3155902"/>
            <a:ext cx="7446883" cy="1631216"/>
          </a:xfrm>
          <a:prstGeom prst="rect">
            <a:avLst/>
          </a:prstGeom>
        </p:spPr>
        <p:txBody>
          <a:bodyPr wrap="square">
            <a:spAutoFit/>
          </a:bodyPr>
          <a:lstStyle/>
          <a:p>
            <a:pPr marL="342900" lvl="1" indent="-342900">
              <a:buFont typeface="Arial" panose="020B0604020202020204" pitchFamily="34" charset="0"/>
              <a:buChar char="•"/>
            </a:pPr>
            <a:r>
              <a:rPr lang="es-ES" altLang="es-AR" sz="2000" dirty="0">
                <a:solidFill>
                  <a:schemeClr val="dk1"/>
                </a:solidFill>
                <a:latin typeface="Raleway"/>
                <a:ea typeface="Raleway"/>
                <a:cs typeface="Raleway"/>
              </a:rPr>
              <a:t>Globalización</a:t>
            </a:r>
          </a:p>
          <a:p>
            <a:pPr marL="342900" lvl="1" indent="-342900">
              <a:buFont typeface="Arial" panose="020B0604020202020204" pitchFamily="34" charset="0"/>
              <a:buChar char="•"/>
            </a:pPr>
            <a:r>
              <a:rPr lang="es-ES" altLang="es-AR" sz="2000" dirty="0">
                <a:solidFill>
                  <a:schemeClr val="dk1"/>
                </a:solidFill>
                <a:latin typeface="Raleway"/>
                <a:ea typeface="Raleway"/>
                <a:cs typeface="Raleway"/>
              </a:rPr>
              <a:t>Competitividad</a:t>
            </a:r>
          </a:p>
          <a:p>
            <a:pPr marL="342900" lvl="1" indent="-342900">
              <a:buFont typeface="Arial" panose="020B0604020202020204" pitchFamily="34" charset="0"/>
              <a:buChar char="•"/>
            </a:pPr>
            <a:r>
              <a:rPr lang="es-ES" altLang="es-AR" sz="2000" dirty="0">
                <a:solidFill>
                  <a:schemeClr val="dk1"/>
                </a:solidFill>
                <a:latin typeface="Raleway"/>
                <a:ea typeface="Raleway"/>
                <a:cs typeface="Raleway"/>
              </a:rPr>
              <a:t>Aprovechamiento de Recursos (tangibles e intangibles</a:t>
            </a:r>
            <a:r>
              <a:rPr lang="es-ES" altLang="es-AR" sz="2000" dirty="0" smtClean="0">
                <a:solidFill>
                  <a:schemeClr val="dk1"/>
                </a:solidFill>
                <a:latin typeface="Raleway"/>
                <a:ea typeface="Raleway"/>
                <a:cs typeface="Raleway"/>
              </a:rPr>
              <a:t>)</a:t>
            </a:r>
          </a:p>
          <a:p>
            <a:pPr marL="342900" lvl="1" indent="-342900">
              <a:buFont typeface="Arial" panose="020B0604020202020204" pitchFamily="34" charset="0"/>
              <a:buChar char="•"/>
            </a:pPr>
            <a:r>
              <a:rPr lang="es-ES" altLang="es-AR" sz="2000" dirty="0">
                <a:solidFill>
                  <a:schemeClr val="dk1"/>
                </a:solidFill>
                <a:latin typeface="Raleway"/>
                <a:ea typeface="Raleway"/>
                <a:cs typeface="Raleway"/>
                <a:sym typeface="Wingdings" panose="05000000000000000000" pitchFamily="2" charset="2"/>
              </a:rPr>
              <a:t>Valor Agregado.</a:t>
            </a:r>
          </a:p>
          <a:p>
            <a:pPr marL="342900" lvl="1" indent="-342900">
              <a:buFont typeface="Arial" panose="020B0604020202020204" pitchFamily="34" charset="0"/>
              <a:buChar char="•"/>
            </a:pPr>
            <a:r>
              <a:rPr lang="es-ES" altLang="es-AR" sz="2000" dirty="0">
                <a:solidFill>
                  <a:schemeClr val="dk1"/>
                </a:solidFill>
                <a:latin typeface="Raleway"/>
                <a:ea typeface="Raleway"/>
                <a:cs typeface="Raleway"/>
                <a:sym typeface="Wingdings" panose="05000000000000000000" pitchFamily="2" charset="2"/>
              </a:rPr>
              <a:t>Estrategias de Negocio.</a:t>
            </a:r>
            <a:endParaRPr lang="es-ES" altLang="es-AR" sz="2000" dirty="0">
              <a:solidFill>
                <a:schemeClr val="dk1"/>
              </a:solidFill>
              <a:latin typeface="Raleway"/>
              <a:ea typeface="Raleway"/>
              <a:cs typeface="Raleway"/>
            </a:endParaRPr>
          </a:p>
        </p:txBody>
      </p:sp>
    </p:spTree>
    <p:extLst>
      <p:ext uri="{BB962C8B-B14F-4D97-AF65-F5344CB8AC3E}">
        <p14:creationId xmlns:p14="http://schemas.microsoft.com/office/powerpoint/2010/main" val="192418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3200" dirty="0" smtClean="0">
                <a:solidFill>
                  <a:srgbClr val="FFFFFF"/>
                </a:solidFill>
                <a:latin typeface="Raleway Thin"/>
                <a:ea typeface="Raleway Thin"/>
                <a:cs typeface="Raleway Thin"/>
                <a:sym typeface="Raleway Thin"/>
              </a:rPr>
              <a:t>Sistema de Información</a:t>
            </a:r>
            <a:endParaRPr sz="3200" dirty="0">
              <a:solidFill>
                <a:srgbClr val="FFFFFF"/>
              </a:solidFill>
              <a:latin typeface="Raleway Thin"/>
              <a:ea typeface="Raleway Thin"/>
              <a:cs typeface="Raleway Thin"/>
              <a:sym typeface="Raleway Thin"/>
            </a:endParaRPr>
          </a:p>
        </p:txBody>
      </p:sp>
      <p:sp>
        <p:nvSpPr>
          <p:cNvPr id="3" name="Rectángulo 2"/>
          <p:cNvSpPr/>
          <p:nvPr/>
        </p:nvSpPr>
        <p:spPr>
          <a:xfrm>
            <a:off x="367081" y="1137188"/>
            <a:ext cx="11478555" cy="1754326"/>
          </a:xfrm>
          <a:prstGeom prst="rect">
            <a:avLst/>
          </a:prstGeom>
        </p:spPr>
        <p:txBody>
          <a:bodyPr wrap="square">
            <a:spAutoFit/>
          </a:bodyPr>
          <a:lstStyle/>
          <a:p>
            <a:r>
              <a:rPr lang="es-ES" sz="2000" dirty="0">
                <a:solidFill>
                  <a:schemeClr val="dk1"/>
                </a:solidFill>
                <a:latin typeface="Raleway"/>
                <a:ea typeface="Raleway"/>
                <a:cs typeface="Raleway"/>
              </a:rPr>
              <a:t>Un </a:t>
            </a:r>
            <a:r>
              <a:rPr lang="es-ES" sz="2400" b="1" dirty="0">
                <a:solidFill>
                  <a:srgbClr val="AA3A86"/>
                </a:solidFill>
                <a:latin typeface="Raleway"/>
                <a:ea typeface="Raleway"/>
                <a:cs typeface="Raleway"/>
              </a:rPr>
              <a:t>sistema de información</a:t>
            </a:r>
            <a:r>
              <a:rPr lang="es-ES" sz="2000" dirty="0">
                <a:solidFill>
                  <a:schemeClr val="dk1"/>
                </a:solidFill>
                <a:latin typeface="Raleway"/>
                <a:ea typeface="Raleway"/>
                <a:cs typeface="Raleway"/>
              </a:rPr>
              <a:t> es un conjunto de componentes que interactúan entre sí con un fin común.</a:t>
            </a:r>
          </a:p>
          <a:p>
            <a:r>
              <a:rPr lang="es-ES" sz="2000" dirty="0">
                <a:solidFill>
                  <a:schemeClr val="dk1"/>
                </a:solidFill>
                <a:latin typeface="Raleway"/>
                <a:ea typeface="Raleway"/>
                <a:cs typeface="Raleway"/>
              </a:rPr>
              <a:t>En </a:t>
            </a:r>
            <a:r>
              <a:rPr lang="es-ES" sz="2400" b="1" dirty="0">
                <a:solidFill>
                  <a:srgbClr val="AA3A86"/>
                </a:solidFill>
                <a:latin typeface="Raleway"/>
                <a:ea typeface="Raleway"/>
                <a:cs typeface="Raleway"/>
              </a:rPr>
              <a:t>informática</a:t>
            </a:r>
            <a:r>
              <a:rPr lang="es-ES" sz="2000" dirty="0">
                <a:solidFill>
                  <a:schemeClr val="dk1"/>
                </a:solidFill>
                <a:latin typeface="Raleway"/>
                <a:ea typeface="Raleway"/>
                <a:cs typeface="Raleway"/>
              </a:rPr>
              <a:t>, los sistemas de información ayudan a administrar, recolectar, recuperar, procesar, almacenar y distribuir información relevante para los procesos fundamentales y las particularidades de cada organización.</a:t>
            </a:r>
          </a:p>
        </p:txBody>
      </p:sp>
      <p:graphicFrame>
        <p:nvGraphicFramePr>
          <p:cNvPr id="8" name="Object 4"/>
          <p:cNvGraphicFramePr>
            <a:graphicFrameLocks noChangeAspect="1"/>
          </p:cNvGraphicFramePr>
          <p:nvPr>
            <p:extLst>
              <p:ext uri="{D42A27DB-BD31-4B8C-83A1-F6EECF244321}">
                <p14:modId xmlns:p14="http://schemas.microsoft.com/office/powerpoint/2010/main" val="2907083011"/>
              </p:ext>
            </p:extLst>
          </p:nvPr>
        </p:nvGraphicFramePr>
        <p:xfrm>
          <a:off x="1561037" y="2891514"/>
          <a:ext cx="6119812" cy="3559175"/>
        </p:xfrm>
        <a:graphic>
          <a:graphicData uri="http://schemas.openxmlformats.org/presentationml/2006/ole">
            <mc:AlternateContent xmlns:mc="http://schemas.openxmlformats.org/markup-compatibility/2006">
              <mc:Choice xmlns:v="urn:schemas-microsoft-com:vml" Requires="v">
                <p:oleObj spid="_x0000_s1047" name="Diapositiva" r:id="rId4" imgW="3348388" imgH="2511562" progId="PowerPoint.Slide.8">
                  <p:embed/>
                </p:oleObj>
              </mc:Choice>
              <mc:Fallback>
                <p:oleObj name="Diapositiva" r:id="rId4" imgW="3348388" imgH="2511562" progId="PowerPoint.Slide.8">
                  <p:embed/>
                  <p:pic>
                    <p:nvPicPr>
                      <p:cNvPr id="614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1037" y="2891514"/>
                        <a:ext cx="6119812" cy="355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7"/>
          <p:cNvSpPr txBox="1">
            <a:spLocks noChangeArrowheads="1"/>
          </p:cNvSpPr>
          <p:nvPr/>
        </p:nvSpPr>
        <p:spPr bwMode="auto">
          <a:xfrm>
            <a:off x="7896749" y="3899577"/>
            <a:ext cx="1871663" cy="1577975"/>
          </a:xfrm>
          <a:prstGeom prst="rect">
            <a:avLst/>
          </a:prstGeom>
          <a:noFill/>
          <a:ln w="1905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sz="1600" b="1">
                <a:latin typeface="Arial Narrow" panose="020B0606020202030204" pitchFamily="34" charset="0"/>
              </a:rPr>
              <a:t>TOMA DE DECISIONES</a:t>
            </a:r>
          </a:p>
          <a:p>
            <a:pPr>
              <a:spcBef>
                <a:spcPct val="50000"/>
              </a:spcBef>
            </a:pPr>
            <a:r>
              <a:rPr lang="es-ES" altLang="es-AR" sz="1600" b="1">
                <a:latin typeface="Arial Narrow" panose="020B0606020202030204" pitchFamily="34" charset="0"/>
              </a:rPr>
              <a:t>APOYO PROCESOS DE NEGOCIO</a:t>
            </a:r>
          </a:p>
          <a:p>
            <a:pPr>
              <a:spcBef>
                <a:spcPct val="50000"/>
              </a:spcBef>
            </a:pPr>
            <a:r>
              <a:rPr lang="es-ES" altLang="es-AR" sz="1600" b="1">
                <a:latin typeface="Arial Narrow" panose="020B0606020202030204" pitchFamily="34" charset="0"/>
              </a:rPr>
              <a:t>CONTROL</a:t>
            </a:r>
          </a:p>
        </p:txBody>
      </p:sp>
    </p:spTree>
    <p:extLst>
      <p:ext uri="{BB962C8B-B14F-4D97-AF65-F5344CB8AC3E}">
        <p14:creationId xmlns:p14="http://schemas.microsoft.com/office/powerpoint/2010/main" val="408317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ES" sz="3200" dirty="0" smtClean="0">
                <a:solidFill>
                  <a:srgbClr val="FFFFFF"/>
                </a:solidFill>
                <a:latin typeface="Raleway Thin"/>
                <a:ea typeface="Raleway Thin"/>
                <a:cs typeface="Raleway Thin"/>
                <a:sym typeface="Raleway Thin"/>
              </a:rPr>
              <a:t>Activos de un Sistema de Información</a:t>
            </a:r>
            <a:endParaRPr sz="3200" dirty="0">
              <a:solidFill>
                <a:srgbClr val="FFFFFF"/>
              </a:solidFill>
              <a:latin typeface="Raleway Thin"/>
              <a:ea typeface="Raleway Thin"/>
              <a:cs typeface="Raleway Thin"/>
              <a:sym typeface="Raleway Thin"/>
            </a:endParaRPr>
          </a:p>
        </p:txBody>
      </p:sp>
      <p:sp>
        <p:nvSpPr>
          <p:cNvPr id="10" name="Rectangle 3"/>
          <p:cNvSpPr txBox="1">
            <a:spLocks noChangeArrowheads="1"/>
          </p:cNvSpPr>
          <p:nvPr/>
        </p:nvSpPr>
        <p:spPr>
          <a:xfrm>
            <a:off x="355079" y="1464435"/>
            <a:ext cx="11478555" cy="45259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a:buNone/>
            </a:pPr>
            <a:r>
              <a:rPr lang="es-ES" altLang="es-AR" sz="2000" dirty="0">
                <a:solidFill>
                  <a:schemeClr val="dk1"/>
                </a:solidFill>
                <a:latin typeface="Raleway"/>
                <a:ea typeface="Raleway"/>
                <a:cs typeface="Raleway"/>
              </a:rPr>
              <a:t>El activo esencial es la </a:t>
            </a:r>
            <a:r>
              <a:rPr lang="es-ES" altLang="es-AR" sz="2400" b="1" dirty="0">
                <a:solidFill>
                  <a:srgbClr val="AA3A86"/>
                </a:solidFill>
                <a:latin typeface="Raleway"/>
                <a:ea typeface="Raleway"/>
                <a:cs typeface="Raleway"/>
              </a:rPr>
              <a:t>información</a:t>
            </a:r>
            <a:r>
              <a:rPr lang="es-ES" altLang="es-AR" sz="2000" dirty="0">
                <a:solidFill>
                  <a:schemeClr val="dk1"/>
                </a:solidFill>
                <a:latin typeface="Raleway"/>
                <a:ea typeface="Raleway"/>
                <a:cs typeface="Raleway"/>
              </a:rPr>
              <a:t> que maneja el sistema; o sea los </a:t>
            </a:r>
            <a:r>
              <a:rPr lang="es-ES" altLang="es-AR" sz="2400" b="1" dirty="0">
                <a:solidFill>
                  <a:srgbClr val="AA3A86"/>
                </a:solidFill>
                <a:latin typeface="Raleway"/>
                <a:ea typeface="Raleway"/>
                <a:cs typeface="Raleway"/>
              </a:rPr>
              <a:t>datos</a:t>
            </a:r>
            <a:r>
              <a:rPr lang="es-ES" altLang="es-AR" sz="2000" dirty="0">
                <a:solidFill>
                  <a:schemeClr val="dk1"/>
                </a:solidFill>
                <a:latin typeface="Raleway"/>
                <a:ea typeface="Raleway"/>
                <a:cs typeface="Raleway"/>
              </a:rPr>
              <a:t>. Y alrededor de estos datos se pueden identificar otros activos relevantes:</a:t>
            </a:r>
          </a:p>
          <a:p>
            <a:pPr>
              <a:buFont typeface="Arial"/>
              <a:buNone/>
            </a:pPr>
            <a:endParaRPr lang="es-ES" altLang="es-AR" sz="2000" dirty="0">
              <a:solidFill>
                <a:schemeClr val="dk1"/>
              </a:solidFill>
              <a:latin typeface="Raleway"/>
              <a:ea typeface="Raleway"/>
              <a:cs typeface="Raleway"/>
            </a:endParaRPr>
          </a:p>
          <a:p>
            <a:pPr marL="342900" indent="-342900">
              <a:buFont typeface="Arial"/>
              <a:buChar char="•"/>
            </a:pPr>
            <a:r>
              <a:rPr lang="es-ES" altLang="es-AR" sz="2000" dirty="0">
                <a:solidFill>
                  <a:schemeClr val="dk1"/>
                </a:solidFill>
                <a:latin typeface="Raleway"/>
                <a:ea typeface="Raleway"/>
                <a:cs typeface="Raleway"/>
              </a:rPr>
              <a:t>Los</a:t>
            </a:r>
            <a:r>
              <a:rPr lang="es-ES" altLang="es-AR" sz="2400" b="1" dirty="0">
                <a:solidFill>
                  <a:srgbClr val="AA3A86"/>
                </a:solidFill>
                <a:latin typeface="Raleway"/>
                <a:ea typeface="Raleway"/>
                <a:cs typeface="Raleway"/>
              </a:rPr>
              <a:t> servicios </a:t>
            </a:r>
            <a:r>
              <a:rPr lang="es-ES" altLang="es-AR" sz="2000" dirty="0">
                <a:solidFill>
                  <a:schemeClr val="dk1"/>
                </a:solidFill>
                <a:latin typeface="Raleway"/>
                <a:ea typeface="Raleway"/>
                <a:cs typeface="Raleway"/>
              </a:rPr>
              <a:t>que se pueden prestar gracias a aquellos datos, y los servicios que se necesitan para poder gestionar dichos datos.</a:t>
            </a:r>
          </a:p>
          <a:p>
            <a:pPr marL="342900" indent="-342900">
              <a:buFont typeface="Arial"/>
              <a:buChar char="•"/>
            </a:pPr>
            <a:r>
              <a:rPr lang="es-ES" altLang="es-AR" sz="2000" dirty="0">
                <a:solidFill>
                  <a:schemeClr val="dk1"/>
                </a:solidFill>
                <a:latin typeface="Raleway"/>
                <a:ea typeface="Raleway"/>
                <a:cs typeface="Raleway"/>
              </a:rPr>
              <a:t>Las </a:t>
            </a:r>
            <a:r>
              <a:rPr lang="es-ES" altLang="es-AR" sz="2400" b="1" dirty="0">
                <a:solidFill>
                  <a:srgbClr val="AA3A86"/>
                </a:solidFill>
                <a:latin typeface="Raleway"/>
                <a:ea typeface="Raleway"/>
                <a:cs typeface="Raleway"/>
              </a:rPr>
              <a:t>aplicaciones </a:t>
            </a:r>
            <a:r>
              <a:rPr lang="es-ES" altLang="es-AR" sz="2000" dirty="0">
                <a:solidFill>
                  <a:schemeClr val="dk1"/>
                </a:solidFill>
                <a:latin typeface="Raleway"/>
                <a:ea typeface="Raleway"/>
                <a:cs typeface="Raleway"/>
              </a:rPr>
              <a:t>informáticas</a:t>
            </a:r>
            <a:r>
              <a:rPr lang="es-ES" altLang="es-AR" sz="2400" b="1" dirty="0">
                <a:solidFill>
                  <a:srgbClr val="AA3A86"/>
                </a:solidFill>
                <a:latin typeface="Raleway"/>
                <a:ea typeface="Raleway"/>
                <a:cs typeface="Raleway"/>
              </a:rPr>
              <a:t> </a:t>
            </a:r>
            <a:r>
              <a:rPr lang="es-ES" altLang="es-AR" sz="2000" dirty="0">
                <a:solidFill>
                  <a:schemeClr val="dk1"/>
                </a:solidFill>
                <a:latin typeface="Raleway"/>
                <a:ea typeface="Raleway"/>
                <a:cs typeface="Raleway"/>
              </a:rPr>
              <a:t>(software) que permiten manejar los datos.</a:t>
            </a:r>
          </a:p>
          <a:p>
            <a:pPr marL="342900" indent="-342900">
              <a:buFont typeface="Arial"/>
              <a:buChar char="•"/>
            </a:pPr>
            <a:r>
              <a:rPr lang="es-ES" altLang="es-AR" sz="2000" dirty="0">
                <a:solidFill>
                  <a:schemeClr val="dk1"/>
                </a:solidFill>
                <a:latin typeface="Raleway"/>
                <a:ea typeface="Raleway"/>
                <a:cs typeface="Raleway"/>
              </a:rPr>
              <a:t>Los </a:t>
            </a:r>
            <a:r>
              <a:rPr lang="es-ES" altLang="es-AR" sz="2400" b="1" dirty="0">
                <a:solidFill>
                  <a:srgbClr val="AA3A86"/>
                </a:solidFill>
                <a:latin typeface="Raleway"/>
                <a:ea typeface="Raleway"/>
                <a:cs typeface="Raleway"/>
              </a:rPr>
              <a:t>equipos </a:t>
            </a:r>
            <a:r>
              <a:rPr lang="es-ES" altLang="es-AR" sz="2000" dirty="0">
                <a:solidFill>
                  <a:schemeClr val="dk1"/>
                </a:solidFill>
                <a:latin typeface="Raleway"/>
                <a:ea typeface="Raleway"/>
                <a:cs typeface="Raleway"/>
              </a:rPr>
              <a:t>informáticos</a:t>
            </a:r>
            <a:r>
              <a:rPr lang="es-ES" altLang="es-AR" sz="2400" b="1" dirty="0">
                <a:solidFill>
                  <a:srgbClr val="AA3A86"/>
                </a:solidFill>
                <a:latin typeface="Raleway"/>
                <a:ea typeface="Raleway"/>
                <a:cs typeface="Raleway"/>
              </a:rPr>
              <a:t> </a:t>
            </a:r>
            <a:r>
              <a:rPr lang="es-ES" altLang="es-AR" sz="2000" dirty="0">
                <a:solidFill>
                  <a:schemeClr val="dk1"/>
                </a:solidFill>
                <a:latin typeface="Raleway"/>
                <a:ea typeface="Raleway"/>
                <a:cs typeface="Raleway"/>
              </a:rPr>
              <a:t>(hardware) y que permiten hospedar datos, aplicaciones y servicios.</a:t>
            </a:r>
          </a:p>
          <a:p>
            <a:pPr marL="342900" indent="-342900">
              <a:buFont typeface="Arial"/>
              <a:buChar char="•"/>
            </a:pPr>
            <a:r>
              <a:rPr lang="es-ES" altLang="es-AR" sz="2000" dirty="0">
                <a:solidFill>
                  <a:schemeClr val="dk1"/>
                </a:solidFill>
                <a:latin typeface="Raleway"/>
                <a:ea typeface="Raleway"/>
                <a:cs typeface="Raleway"/>
              </a:rPr>
              <a:t>Los </a:t>
            </a:r>
            <a:r>
              <a:rPr lang="es-ES" altLang="es-AR" sz="2400" b="1" dirty="0">
                <a:solidFill>
                  <a:srgbClr val="AA3A86"/>
                </a:solidFill>
                <a:latin typeface="Raleway"/>
                <a:ea typeface="Raleway"/>
                <a:cs typeface="Raleway"/>
              </a:rPr>
              <a:t>soportes</a:t>
            </a:r>
            <a:r>
              <a:rPr lang="es-ES" altLang="es-AR" sz="2000" dirty="0">
                <a:solidFill>
                  <a:schemeClr val="dk1"/>
                </a:solidFill>
                <a:latin typeface="Raleway"/>
                <a:ea typeface="Raleway"/>
                <a:cs typeface="Raleway"/>
              </a:rPr>
              <a:t> de información que son dispositivos de almacenamiento de datos.</a:t>
            </a:r>
          </a:p>
          <a:p>
            <a:pPr marL="342900" indent="-342900">
              <a:buFont typeface="Arial"/>
              <a:buChar char="•"/>
            </a:pPr>
            <a:r>
              <a:rPr lang="es-ES" altLang="es-AR" sz="2000" dirty="0">
                <a:solidFill>
                  <a:schemeClr val="dk1"/>
                </a:solidFill>
                <a:latin typeface="Raleway"/>
                <a:ea typeface="Raleway"/>
                <a:cs typeface="Raleway"/>
              </a:rPr>
              <a:t>El </a:t>
            </a:r>
            <a:r>
              <a:rPr lang="es-ES" altLang="es-AR" sz="2400" b="1" dirty="0">
                <a:solidFill>
                  <a:srgbClr val="AA3A86"/>
                </a:solidFill>
                <a:latin typeface="Raleway"/>
                <a:ea typeface="Raleway"/>
                <a:cs typeface="Raleway"/>
              </a:rPr>
              <a:t>equipamiento</a:t>
            </a:r>
            <a:r>
              <a:rPr lang="es-ES" altLang="es-AR" sz="2000" dirty="0">
                <a:solidFill>
                  <a:schemeClr val="dk1"/>
                </a:solidFill>
                <a:latin typeface="Raleway"/>
                <a:ea typeface="Raleway"/>
                <a:cs typeface="Raleway"/>
              </a:rPr>
              <a:t> auxiliar que complementa el material informático.</a:t>
            </a:r>
          </a:p>
          <a:p>
            <a:pPr marL="342900" indent="-342900">
              <a:buFont typeface="Arial"/>
              <a:buChar char="•"/>
            </a:pPr>
            <a:r>
              <a:rPr lang="es-ES" altLang="es-AR" sz="2000" dirty="0">
                <a:solidFill>
                  <a:schemeClr val="dk1"/>
                </a:solidFill>
                <a:latin typeface="Raleway"/>
                <a:ea typeface="Raleway"/>
                <a:cs typeface="Raleway"/>
              </a:rPr>
              <a:t>Las </a:t>
            </a:r>
            <a:r>
              <a:rPr lang="es-ES" altLang="es-AR" sz="2400" b="1" dirty="0">
                <a:solidFill>
                  <a:srgbClr val="AA3A86"/>
                </a:solidFill>
                <a:latin typeface="Raleway"/>
                <a:ea typeface="Raleway"/>
                <a:cs typeface="Raleway"/>
              </a:rPr>
              <a:t>redes</a:t>
            </a:r>
            <a:r>
              <a:rPr lang="es-ES" altLang="es-AR" sz="2000" dirty="0">
                <a:solidFill>
                  <a:schemeClr val="dk1"/>
                </a:solidFill>
                <a:latin typeface="Raleway"/>
                <a:ea typeface="Raleway"/>
                <a:cs typeface="Raleway"/>
              </a:rPr>
              <a:t> de comunicaciones que permiten intercambiar datos.</a:t>
            </a:r>
          </a:p>
          <a:p>
            <a:pPr marL="342900" indent="-342900">
              <a:buFont typeface="Arial"/>
              <a:buChar char="•"/>
            </a:pPr>
            <a:r>
              <a:rPr lang="es-ES" altLang="es-AR" sz="2000" dirty="0">
                <a:solidFill>
                  <a:schemeClr val="dk1"/>
                </a:solidFill>
                <a:latin typeface="Raleway"/>
                <a:ea typeface="Raleway"/>
                <a:cs typeface="Raleway"/>
              </a:rPr>
              <a:t>Las </a:t>
            </a:r>
            <a:r>
              <a:rPr lang="es-ES" altLang="es-AR" sz="2400" b="1" dirty="0">
                <a:solidFill>
                  <a:srgbClr val="AA3A86"/>
                </a:solidFill>
                <a:latin typeface="Raleway"/>
                <a:ea typeface="Raleway"/>
                <a:cs typeface="Raleway"/>
              </a:rPr>
              <a:t>instalaciones</a:t>
            </a:r>
            <a:r>
              <a:rPr lang="es-ES" altLang="es-AR" sz="2000" dirty="0">
                <a:solidFill>
                  <a:schemeClr val="dk1"/>
                </a:solidFill>
                <a:latin typeface="Raleway"/>
                <a:ea typeface="Raleway"/>
                <a:cs typeface="Raleway"/>
              </a:rPr>
              <a:t> que acogen equipos informáticos y de comunicaciones.</a:t>
            </a:r>
          </a:p>
          <a:p>
            <a:pPr marL="342900" indent="-342900">
              <a:buFont typeface="Arial"/>
              <a:buChar char="•"/>
            </a:pPr>
            <a:r>
              <a:rPr lang="es-ES" altLang="es-AR" sz="2000" dirty="0">
                <a:solidFill>
                  <a:schemeClr val="dk1"/>
                </a:solidFill>
                <a:latin typeface="Raleway"/>
                <a:ea typeface="Raleway"/>
                <a:cs typeface="Raleway"/>
              </a:rPr>
              <a:t>Las </a:t>
            </a:r>
            <a:r>
              <a:rPr lang="es-ES" altLang="es-AR" sz="2400" b="1" dirty="0">
                <a:solidFill>
                  <a:srgbClr val="AA3A86"/>
                </a:solidFill>
                <a:latin typeface="Raleway"/>
                <a:ea typeface="Raleway"/>
                <a:cs typeface="Raleway"/>
              </a:rPr>
              <a:t>personas</a:t>
            </a:r>
            <a:r>
              <a:rPr lang="es-ES" altLang="es-AR" sz="2000" dirty="0">
                <a:solidFill>
                  <a:schemeClr val="dk1"/>
                </a:solidFill>
                <a:latin typeface="Raleway"/>
                <a:ea typeface="Raleway"/>
                <a:cs typeface="Raleway"/>
              </a:rPr>
              <a:t> que explotan u operan todos los elementos anteriormente citados.</a:t>
            </a:r>
          </a:p>
        </p:txBody>
      </p:sp>
    </p:spTree>
    <p:extLst>
      <p:ext uri="{BB962C8B-B14F-4D97-AF65-F5344CB8AC3E}">
        <p14:creationId xmlns:p14="http://schemas.microsoft.com/office/powerpoint/2010/main" val="31138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720230"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Análisis del Concepto de Dato, Información y Conocimiento en un CONTEXTO ORGANIZACIONAL</a:t>
            </a:r>
            <a:endParaRPr sz="2400" dirty="0">
              <a:solidFill>
                <a:srgbClr val="FFFFFF"/>
              </a:solidFill>
              <a:latin typeface="Raleway Thin"/>
              <a:ea typeface="Raleway Thin"/>
              <a:cs typeface="Raleway Thin"/>
              <a:sym typeface="Raleway Thin"/>
            </a:endParaRPr>
          </a:p>
        </p:txBody>
      </p:sp>
      <p:sp>
        <p:nvSpPr>
          <p:cNvPr id="10" name="Rectangle 3"/>
          <p:cNvSpPr txBox="1">
            <a:spLocks noChangeArrowheads="1"/>
          </p:cNvSpPr>
          <p:nvPr/>
        </p:nvSpPr>
        <p:spPr>
          <a:xfrm>
            <a:off x="355079" y="1464436"/>
            <a:ext cx="11478555" cy="18745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a:buNone/>
            </a:pPr>
            <a:r>
              <a:rPr lang="es-ES" altLang="es-AR" sz="2000" dirty="0">
                <a:solidFill>
                  <a:schemeClr val="dk1"/>
                </a:solidFill>
                <a:latin typeface="Raleway"/>
                <a:ea typeface="Raleway"/>
                <a:cs typeface="Raleway"/>
              </a:rPr>
              <a:t>El activo esencial es la </a:t>
            </a:r>
            <a:r>
              <a:rPr lang="es-ES" altLang="es-AR" sz="2400" b="1" dirty="0">
                <a:solidFill>
                  <a:srgbClr val="AA3A86"/>
                </a:solidFill>
                <a:latin typeface="Raleway"/>
                <a:ea typeface="Raleway"/>
                <a:cs typeface="Raleway"/>
              </a:rPr>
              <a:t>información</a:t>
            </a:r>
            <a:r>
              <a:rPr lang="es-ES" altLang="es-AR" sz="2000" dirty="0">
                <a:solidFill>
                  <a:schemeClr val="dk1"/>
                </a:solidFill>
                <a:latin typeface="Raleway"/>
                <a:ea typeface="Raleway"/>
                <a:cs typeface="Raleway"/>
              </a:rPr>
              <a:t> que maneja el sistema; o sea los </a:t>
            </a:r>
            <a:r>
              <a:rPr lang="es-ES" altLang="es-AR" sz="2400" b="1" dirty="0">
                <a:solidFill>
                  <a:srgbClr val="AA3A86"/>
                </a:solidFill>
                <a:latin typeface="Raleway"/>
                <a:ea typeface="Raleway"/>
                <a:cs typeface="Raleway"/>
              </a:rPr>
              <a:t>datos</a:t>
            </a:r>
            <a:r>
              <a:rPr lang="es-ES" altLang="es-AR" sz="2000" dirty="0">
                <a:solidFill>
                  <a:schemeClr val="dk1"/>
                </a:solidFill>
                <a:latin typeface="Raleway"/>
                <a:ea typeface="Raleway"/>
                <a:cs typeface="Raleway"/>
              </a:rPr>
              <a:t>. Y alrededor de estos datos se pueden identificar otros activos relevantes:</a:t>
            </a:r>
          </a:p>
          <a:p>
            <a:pPr>
              <a:buFont typeface="Arial"/>
              <a:buNone/>
            </a:pPr>
            <a:endParaRPr lang="es-ES" altLang="es-AR" sz="2000" dirty="0">
              <a:solidFill>
                <a:schemeClr val="dk1"/>
              </a:solidFill>
              <a:latin typeface="Raleway"/>
              <a:ea typeface="Raleway"/>
              <a:cs typeface="Raleway"/>
            </a:endParaRPr>
          </a:p>
        </p:txBody>
      </p:sp>
      <p:sp>
        <p:nvSpPr>
          <p:cNvPr id="2" name="CuadroTexto 1"/>
          <p:cNvSpPr txBox="1"/>
          <p:nvPr/>
        </p:nvSpPr>
        <p:spPr>
          <a:xfrm>
            <a:off x="1870925" y="4744026"/>
            <a:ext cx="1134462" cy="461665"/>
          </a:xfrm>
          <a:prstGeom prst="rect">
            <a:avLst/>
          </a:prstGeom>
          <a:noFill/>
        </p:spPr>
        <p:txBody>
          <a:bodyPr wrap="square" rtlCol="0">
            <a:spAutoFit/>
          </a:bodyPr>
          <a:lstStyle/>
          <a:p>
            <a:r>
              <a:rPr lang="es-AR" sz="2400" b="1" dirty="0">
                <a:solidFill>
                  <a:srgbClr val="AA3A86"/>
                </a:solidFill>
                <a:latin typeface="Raleway"/>
                <a:ea typeface="Raleway"/>
                <a:cs typeface="Raleway"/>
              </a:rPr>
              <a:t>Datos</a:t>
            </a:r>
          </a:p>
        </p:txBody>
      </p:sp>
      <p:sp>
        <p:nvSpPr>
          <p:cNvPr id="8" name="CuadroTexto 7"/>
          <p:cNvSpPr txBox="1"/>
          <p:nvPr/>
        </p:nvSpPr>
        <p:spPr>
          <a:xfrm>
            <a:off x="4156924" y="4744026"/>
            <a:ext cx="1994495" cy="461665"/>
          </a:xfrm>
          <a:prstGeom prst="rect">
            <a:avLst/>
          </a:prstGeom>
          <a:noFill/>
        </p:spPr>
        <p:txBody>
          <a:bodyPr wrap="square" rtlCol="0">
            <a:spAutoFit/>
          </a:bodyPr>
          <a:lstStyle/>
          <a:p>
            <a:r>
              <a:rPr lang="es-AR" sz="2400" b="1" dirty="0" smtClean="0">
                <a:solidFill>
                  <a:srgbClr val="AA3A86"/>
                </a:solidFill>
                <a:latin typeface="Raleway"/>
                <a:ea typeface="Raleway"/>
                <a:cs typeface="Raleway"/>
              </a:rPr>
              <a:t>Información</a:t>
            </a:r>
            <a:endParaRPr lang="es-AR" sz="2400" b="1" dirty="0">
              <a:solidFill>
                <a:srgbClr val="AA3A86"/>
              </a:solidFill>
              <a:latin typeface="Raleway"/>
              <a:ea typeface="Raleway"/>
              <a:cs typeface="Raleway"/>
            </a:endParaRPr>
          </a:p>
        </p:txBody>
      </p:sp>
      <p:sp>
        <p:nvSpPr>
          <p:cNvPr id="9" name="CuadroTexto 8"/>
          <p:cNvSpPr txBox="1"/>
          <p:nvPr/>
        </p:nvSpPr>
        <p:spPr>
          <a:xfrm>
            <a:off x="7689833" y="4744026"/>
            <a:ext cx="2382421" cy="461665"/>
          </a:xfrm>
          <a:prstGeom prst="rect">
            <a:avLst/>
          </a:prstGeom>
          <a:noFill/>
        </p:spPr>
        <p:txBody>
          <a:bodyPr wrap="square" rtlCol="0">
            <a:spAutoFit/>
          </a:bodyPr>
          <a:lstStyle/>
          <a:p>
            <a:r>
              <a:rPr lang="es-AR" sz="2400" b="1" dirty="0" smtClean="0">
                <a:solidFill>
                  <a:srgbClr val="AA3A86"/>
                </a:solidFill>
                <a:latin typeface="Raleway"/>
                <a:ea typeface="Raleway"/>
                <a:cs typeface="Raleway"/>
              </a:rPr>
              <a:t>Conocimiento</a:t>
            </a:r>
            <a:endParaRPr lang="es-AR" sz="2400" b="1" dirty="0">
              <a:solidFill>
                <a:srgbClr val="AA3A86"/>
              </a:solidFill>
              <a:latin typeface="Raleway"/>
              <a:ea typeface="Raleway"/>
              <a:cs typeface="Raleway"/>
            </a:endParaRPr>
          </a:p>
        </p:txBody>
      </p:sp>
      <p:sp>
        <p:nvSpPr>
          <p:cNvPr id="11" name="AutoShape 4"/>
          <p:cNvSpPr>
            <a:spLocks noChangeArrowheads="1"/>
          </p:cNvSpPr>
          <p:nvPr/>
        </p:nvSpPr>
        <p:spPr bwMode="auto">
          <a:xfrm>
            <a:off x="1367986" y="3162875"/>
            <a:ext cx="3024188" cy="1079500"/>
          </a:xfrm>
          <a:prstGeom prst="wedgeRectCallout">
            <a:avLst>
              <a:gd name="adj1" fmla="val -15458"/>
              <a:gd name="adj2" fmla="val 10044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S" altLang="es-AR" dirty="0">
                <a:solidFill>
                  <a:schemeClr val="dk1"/>
                </a:solidFill>
                <a:latin typeface="Raleway"/>
                <a:ea typeface="Raleway"/>
                <a:cs typeface="Raleway"/>
              </a:rPr>
              <a:t>HECHOS, REPRESENTACIONES O MECANISMOS QUE PERMITEN MEDIR E IDENTIFICAR ASPECTOS DEL </a:t>
            </a:r>
            <a:r>
              <a:rPr lang="es-ES" altLang="es-AR" dirty="0" smtClean="0">
                <a:solidFill>
                  <a:schemeClr val="dk1"/>
                </a:solidFill>
                <a:latin typeface="Raleway"/>
                <a:ea typeface="Raleway"/>
                <a:cs typeface="Raleway"/>
              </a:rPr>
              <a:t>MUNDO.</a:t>
            </a:r>
            <a:endParaRPr lang="es-ES" altLang="es-AR" dirty="0">
              <a:solidFill>
                <a:schemeClr val="dk1"/>
              </a:solidFill>
              <a:latin typeface="Raleway"/>
              <a:ea typeface="Raleway"/>
              <a:cs typeface="Raleway"/>
            </a:endParaRPr>
          </a:p>
        </p:txBody>
      </p:sp>
      <p:sp>
        <p:nvSpPr>
          <p:cNvPr id="12" name="AutoShape 5"/>
          <p:cNvSpPr>
            <a:spLocks noChangeArrowheads="1"/>
          </p:cNvSpPr>
          <p:nvPr/>
        </p:nvSpPr>
        <p:spPr bwMode="auto">
          <a:xfrm>
            <a:off x="4492339" y="2545633"/>
            <a:ext cx="4464050" cy="1728787"/>
          </a:xfrm>
          <a:prstGeom prst="wedgeRectCallout">
            <a:avLst>
              <a:gd name="adj1" fmla="val -28769"/>
              <a:gd name="adj2" fmla="val 7332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S" altLang="es-AR" dirty="0">
                <a:solidFill>
                  <a:schemeClr val="dk1"/>
                </a:solidFill>
                <a:latin typeface="Raleway"/>
                <a:ea typeface="Raleway"/>
                <a:cs typeface="Raleway"/>
              </a:rPr>
              <a:t>INTERPRETACION DE LOS DATOS BASADA EN CAMBIO DE CONDICIONES Y PASO DEL TIEMPO</a:t>
            </a:r>
          </a:p>
          <a:p>
            <a:endParaRPr lang="es-ES" altLang="es-AR" dirty="0">
              <a:solidFill>
                <a:schemeClr val="dk1"/>
              </a:solidFill>
              <a:latin typeface="Raleway"/>
              <a:ea typeface="Raleway"/>
              <a:cs typeface="Raleway"/>
            </a:endParaRPr>
          </a:p>
          <a:p>
            <a:r>
              <a:rPr lang="es-ES" altLang="es-AR" dirty="0">
                <a:solidFill>
                  <a:schemeClr val="dk1"/>
                </a:solidFill>
                <a:latin typeface="Raleway"/>
                <a:ea typeface="Raleway"/>
                <a:cs typeface="Raleway"/>
              </a:rPr>
              <a:t>ASIGNACION DE PATRONES, RELACIONES Y SIGNIFICADO A LOS DATOS</a:t>
            </a:r>
          </a:p>
          <a:p>
            <a:endParaRPr lang="es-ES" altLang="es-AR" dirty="0">
              <a:solidFill>
                <a:schemeClr val="dk1"/>
              </a:solidFill>
              <a:latin typeface="Raleway"/>
              <a:ea typeface="Raleway"/>
              <a:cs typeface="Raleway"/>
            </a:endParaRPr>
          </a:p>
          <a:p>
            <a:r>
              <a:rPr lang="es-ES" altLang="es-AR" dirty="0">
                <a:solidFill>
                  <a:schemeClr val="dk1"/>
                </a:solidFill>
                <a:latin typeface="Raleway"/>
                <a:ea typeface="Raleway"/>
                <a:cs typeface="Raleway"/>
              </a:rPr>
              <a:t>PERSPECTIVA DEL OBSERVADOR</a:t>
            </a:r>
          </a:p>
        </p:txBody>
      </p:sp>
      <p:sp>
        <p:nvSpPr>
          <p:cNvPr id="13" name="AutoShape 6"/>
          <p:cNvSpPr>
            <a:spLocks noChangeArrowheads="1"/>
          </p:cNvSpPr>
          <p:nvPr/>
        </p:nvSpPr>
        <p:spPr bwMode="auto">
          <a:xfrm rot="10800000">
            <a:off x="8044007" y="5355617"/>
            <a:ext cx="3164321" cy="970276"/>
          </a:xfrm>
          <a:prstGeom prst="wedgeRectCallout">
            <a:avLst>
              <a:gd name="adj1" fmla="val 14676"/>
              <a:gd name="adj2" fmla="val 7178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r>
              <a:rPr lang="es-ES" altLang="es-AR" dirty="0">
                <a:solidFill>
                  <a:schemeClr val="dk1"/>
                </a:solidFill>
                <a:latin typeface="Raleway"/>
                <a:ea typeface="Raleway"/>
                <a:cs typeface="Raleway"/>
              </a:rPr>
              <a:t>INFORMACION ORGANIZADA DENTRO DE UN MARCO CONCEPTUAL (TEORIA, PRINCIPIO, VISION DEL MUNDO, ETC)</a:t>
            </a:r>
          </a:p>
        </p:txBody>
      </p:sp>
      <p:sp>
        <p:nvSpPr>
          <p:cNvPr id="3" name="Flecha derecha 2"/>
          <p:cNvSpPr/>
          <p:nvPr/>
        </p:nvSpPr>
        <p:spPr>
          <a:xfrm>
            <a:off x="3005387" y="472105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Flecha derecha 13"/>
          <p:cNvSpPr/>
          <p:nvPr/>
        </p:nvSpPr>
        <p:spPr>
          <a:xfrm>
            <a:off x="6372042" y="472105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91766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720230"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a:solidFill>
                  <a:srgbClr val="FFFFFF"/>
                </a:solidFill>
                <a:latin typeface="Raleway Thin"/>
                <a:ea typeface="Raleway Thin"/>
                <a:cs typeface="Raleway Thin"/>
                <a:sym typeface="Raleway Thin"/>
              </a:rPr>
              <a:t>Análisis del Concepto de Dato, Información y Conocimiento en un CONTEXTO ORGANIZACIONAL</a:t>
            </a:r>
            <a:endParaRPr sz="2400" dirty="0">
              <a:solidFill>
                <a:srgbClr val="FFFFFF"/>
              </a:solidFill>
              <a:latin typeface="Raleway Thin"/>
              <a:ea typeface="Raleway Thin"/>
              <a:cs typeface="Raleway Thin"/>
              <a:sym typeface="Raleway Thin"/>
            </a:endParaRPr>
          </a:p>
        </p:txBody>
      </p: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864138" y="1343747"/>
            <a:ext cx="5616575" cy="4525962"/>
          </a:xfrm>
          <a:prstGeom prst="rect">
            <a:avLst/>
          </a:prstGeom>
          <a:noFill/>
          <a:ln w="19050">
            <a:solidFill>
              <a:srgbClr val="000066"/>
            </a:solidFill>
            <a:miter lim="800000"/>
            <a:headEnd/>
            <a:tailEnd/>
          </a:ln>
        </p:spPr>
      </p:pic>
    </p:spTree>
    <p:extLst>
      <p:ext uri="{BB962C8B-B14F-4D97-AF65-F5344CB8AC3E}">
        <p14:creationId xmlns:p14="http://schemas.microsoft.com/office/powerpoint/2010/main" val="3420506803"/>
      </p:ext>
    </p:extLst>
  </p:cSld>
  <p:clrMapOvr>
    <a:masterClrMapping/>
  </p:clrMapOvr>
</p:sld>
</file>

<file path=ppt/theme/theme1.xml><?xml version="1.0" encoding="utf-8"?>
<a:theme xmlns:a="http://schemas.openxmlformats.org/drawingml/2006/main" name="Tema predetermin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2570</TotalTime>
  <Words>2259</Words>
  <Application>Microsoft Office PowerPoint</Application>
  <PresentationFormat>Personalizado</PresentationFormat>
  <Paragraphs>324</Paragraphs>
  <Slides>34</Slides>
  <Notes>34</Notes>
  <HiddenSlides>0</HiddenSlides>
  <MMClips>0</MMClips>
  <ScaleCrop>false</ScaleCrop>
  <HeadingPairs>
    <vt:vector size="8" baseType="variant">
      <vt:variant>
        <vt:lpstr>Fuentes usadas</vt:lpstr>
      </vt:variant>
      <vt:variant>
        <vt:i4>11</vt:i4>
      </vt:variant>
      <vt:variant>
        <vt:lpstr>Tema</vt:lpstr>
      </vt:variant>
      <vt:variant>
        <vt:i4>1</vt:i4>
      </vt:variant>
      <vt:variant>
        <vt:lpstr>Servidores OLE incrustados</vt:lpstr>
      </vt:variant>
      <vt:variant>
        <vt:i4>1</vt:i4>
      </vt:variant>
      <vt:variant>
        <vt:lpstr>Títulos de diapositiva</vt:lpstr>
      </vt:variant>
      <vt:variant>
        <vt:i4>34</vt:i4>
      </vt:variant>
    </vt:vector>
  </HeadingPairs>
  <TitlesOfParts>
    <vt:vector size="47" baseType="lpstr">
      <vt:lpstr>SFMono-Regular</vt:lpstr>
      <vt:lpstr>Raleway</vt:lpstr>
      <vt:lpstr>Arial Unicode MS</vt:lpstr>
      <vt:lpstr>Raleway Thin</vt:lpstr>
      <vt:lpstr>Times New Roman</vt:lpstr>
      <vt:lpstr>Wingdings</vt:lpstr>
      <vt:lpstr>Calibri</vt:lpstr>
      <vt:lpstr>Symbol</vt:lpstr>
      <vt:lpstr>Arial</vt:lpstr>
      <vt:lpstr>Ubuntu</vt:lpstr>
      <vt:lpstr>Arial Narrow</vt:lpstr>
      <vt:lpstr>Tema predeterminado</vt:lpstr>
      <vt:lpstr>Diapositiva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PC-2</dc:creator>
  <cp:lastModifiedBy>Nicolas Manuel Fernandez</cp:lastModifiedBy>
  <cp:revision>85</cp:revision>
  <dcterms:modified xsi:type="dcterms:W3CDTF">2022-03-22T19:08:49Z</dcterms:modified>
</cp:coreProperties>
</file>