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 SemiBold"/>
      <p:regular r:id="rId60"/>
      <p:bold r:id="rId61"/>
      <p:italic r:id="rId62"/>
      <p:boldItalic r:id="rId63"/>
    </p:embeddedFont>
    <p:embeddedFont>
      <p:font typeface="Montserrat"/>
      <p:regular r:id="rId64"/>
      <p:bold r:id="rId65"/>
      <p:italic r:id="rId66"/>
      <p:boldItalic r:id="rId67"/>
    </p:embeddedFont>
    <p:embeddedFont>
      <p:font typeface="Montserrat Medium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9AA0A6"/>
          </p15:clr>
        </p15:guide>
      </p15:sldGuideLst>
    </p:ext>
    <p:ext uri="GoogleSlidesCustomDataVersion2">
      <go:slidesCustomData xmlns:go="http://customooxmlschemas.google.com/" r:id="rId72" roundtripDataSignature="AMtx7mgC4+dP4INnL6hdUtxon+rmT8jn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  <p:guide pos="2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customschemas.google.com/relationships/presentationmetadata" Target="meta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MontserratMedium-boldItalic.fntdata"/><Relationship Id="rId70" Type="http://schemas.openxmlformats.org/officeDocument/2006/relationships/font" Target="fonts/MontserratMedium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SemiBold-italic.fntdata"/><Relationship Id="rId61" Type="http://schemas.openxmlformats.org/officeDocument/2006/relationships/font" Target="fonts/MontserratSemiBold-bold.fntdata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font" Target="fonts/MontserratSemiBold-boldItalic.fntdata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MontserratMedium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font" Target="fonts/MontserratSemiBold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ontserratMedium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30c262c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530c262c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16ee62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e16ee62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267b0f8d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5267b0f8d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30c262c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530c262c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16ee6278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e16ee627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267b0f8d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5267b0f8d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267b0f8d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5267b0f8d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03c08a2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803c08a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267b0f8d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5267b0f8d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267b0f8d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5267b0f8d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267b0f8d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5267b0f8d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30c262c8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530c262c8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16ee627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e16ee627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30c262c8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530c262c8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267b0f8d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5267b0f8d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04725bb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804725bb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267b0f8d0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5267b0f8d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ea97e79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fea97e79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267b0f8d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5267b0f8d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f6313d6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7f6313d6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2bb1925c4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02bb1925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f6313d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7f6313d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ea97e79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fea97e79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ea97e790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fea97e790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f6313d6a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7f6313d6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ea97e790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fea97e790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9482be85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39482be85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9482be85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139482be85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ea97e790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fea97e790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ea97e790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fea97e790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7f6313d6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27f6313d6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ea97e790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fea97e790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7f6313d6a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27f6313d6a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7f6313d6a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27f6313d6a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ea97e790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fea97e790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ea97e790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fea97e790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7f6313d6a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27f6313d6a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7f6313d6a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27f6313d6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7f6313d6a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27f6313d6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dd481b087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1dd481b087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dd481b08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dd481b08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ea97e790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fea97e790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dd481b08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1dd481b08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dd481b08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dd481b08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3639c0bd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143639c0bd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267b0f8d0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5267b0f8d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316be679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5316be67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9482be85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39482be8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ea97e790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fea97e790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9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9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6c51cff0_0_119"/>
          <p:cNvSpPr txBox="1"/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30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g1486c51cff0_0_119"/>
          <p:cNvSpPr txBox="1"/>
          <p:nvPr>
            <p:ph idx="1" type="body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0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486c51cff0_0_1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1486c51cff0_0_1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1486c51cff0_0_1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2" name="Google Shape;4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50" name="Google Shape;5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" name="Google Shape;6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3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3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31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31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1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3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3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3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3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oracle.com/ar/java/technologies/downloads/#java17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9.png"/><Relationship Id="rId6" Type="http://schemas.openxmlformats.org/officeDocument/2006/relationships/image" Target="../media/image47.png"/><Relationship Id="rId7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Relationship Id="rId4" Type="http://schemas.openxmlformats.org/officeDocument/2006/relationships/image" Target="../media/image38.jpg"/><Relationship Id="rId5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Relationship Id="rId4" Type="http://schemas.openxmlformats.org/officeDocument/2006/relationships/image" Target="../media/image38.jpg"/><Relationship Id="rId5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codingrooms.com/" TargetMode="External"/><Relationship Id="rId4" Type="http://schemas.openxmlformats.org/officeDocument/2006/relationships/hyperlink" Target="https://vscode.dev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4.gif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oracle.com/ar/java/technologies/downloads/#java17" TargetMode="External"/><Relationship Id="rId4" Type="http://schemas.openxmlformats.org/officeDocument/2006/relationships/image" Target="../media/image4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youtu.be/ROilEcUIjI0" TargetMode="External"/><Relationship Id="rId4" Type="http://schemas.openxmlformats.org/officeDocument/2006/relationships/image" Target="../media/image44.gif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8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3353700" y="17291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Codo a Codo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Java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30c262c82_0_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Historia de Java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g1530c262c82_0_6"/>
          <p:cNvSpPr txBox="1"/>
          <p:nvPr>
            <p:ph idx="1" type="body"/>
          </p:nvPr>
        </p:nvSpPr>
        <p:spPr>
          <a:xfrm>
            <a:off x="423300" y="1170000"/>
            <a:ext cx="82800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James Gosling</a:t>
            </a:r>
            <a:r>
              <a:rPr lang="es-ES"/>
              <a:t> fue el director del equipo de trabajo encargado de desarrollar Java, buscaban diseñar un lenguaje que permitiera programar una aplicación</a:t>
            </a:r>
            <a:r>
              <a:rPr b="1" lang="es-ES"/>
              <a:t> una vez y que pudiera ejecutarse en distintas máquinas y sistemas operativos.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La portabilidad</a:t>
            </a:r>
            <a:r>
              <a:rPr lang="es-ES"/>
              <a:t> de los programas de Java </a:t>
            </a:r>
            <a:r>
              <a:rPr b="1" lang="es-ES"/>
              <a:t>lo logran con el JRE, entorno de ejecución para los programas compilados</a:t>
            </a:r>
            <a:r>
              <a:rPr lang="es-ES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El </a:t>
            </a:r>
            <a:r>
              <a:rPr b="1" lang="es-ES"/>
              <a:t>JRE</a:t>
            </a:r>
            <a:r>
              <a:rPr lang="es-ES"/>
              <a:t> </a:t>
            </a:r>
            <a:r>
              <a:rPr b="1" lang="es-ES"/>
              <a:t>(Java Runtime Environment) </a:t>
            </a:r>
            <a:r>
              <a:rPr lang="es-ES"/>
              <a:t>es gratuito y está disponible para los principales sistemas operativos.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16ee62787_0_0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Java Vs JavaScript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267b0f8d0_0_117"/>
          <p:cNvSpPr txBox="1"/>
          <p:nvPr>
            <p:ph type="title"/>
          </p:nvPr>
        </p:nvSpPr>
        <p:spPr>
          <a:xfrm>
            <a:off x="432025" y="597425"/>
            <a:ext cx="838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Java NO es Javascript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g15267b0f8d0_0_117"/>
          <p:cNvSpPr txBox="1"/>
          <p:nvPr>
            <p:ph idx="1" type="body"/>
          </p:nvPr>
        </p:nvSpPr>
        <p:spPr>
          <a:xfrm>
            <a:off x="432025" y="1170125"/>
            <a:ext cx="41400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ES">
                <a:highlight>
                  <a:schemeClr val="lt1"/>
                </a:highlight>
              </a:rPr>
              <a:t>Java </a:t>
            </a:r>
            <a:r>
              <a:rPr lang="es-ES">
                <a:highlight>
                  <a:schemeClr val="lt1"/>
                </a:highlight>
              </a:rPr>
              <a:t>es lenguaje de </a:t>
            </a:r>
            <a:r>
              <a:rPr b="1" lang="es-ES">
                <a:highlight>
                  <a:schemeClr val="lt1"/>
                </a:highlight>
              </a:rPr>
              <a:t>programación. </a:t>
            </a:r>
            <a:endParaRPr b="1">
              <a:highlight>
                <a:schemeClr val="lt1"/>
              </a:highlight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b="1" lang="es-ES">
                <a:highlight>
                  <a:schemeClr val="lt1"/>
                </a:highlight>
              </a:rPr>
              <a:t>Javascript </a:t>
            </a:r>
            <a:r>
              <a:rPr lang="es-ES">
                <a:highlight>
                  <a:schemeClr val="lt1"/>
                </a:highlight>
              </a:rPr>
              <a:t>es un lenguaje de </a:t>
            </a:r>
            <a:r>
              <a:rPr b="1" lang="es-ES">
                <a:highlight>
                  <a:schemeClr val="lt1"/>
                </a:highlight>
              </a:rPr>
              <a:t>scripting </a:t>
            </a:r>
            <a:r>
              <a:rPr lang="es-ES">
                <a:highlight>
                  <a:schemeClr val="lt1"/>
                </a:highlight>
              </a:rPr>
              <a:t>que permite agregar cierta funcionalidad dinámica en las páginas Web, estos no compilan, </a:t>
            </a:r>
            <a:r>
              <a:rPr b="1" lang="es-ES">
                <a:highlight>
                  <a:schemeClr val="lt1"/>
                </a:highlight>
              </a:rPr>
              <a:t>son menos eficientes en la ejecución</a:t>
            </a:r>
            <a:r>
              <a:rPr lang="es-ES">
                <a:highlight>
                  <a:schemeClr val="lt1"/>
                </a:highlight>
              </a:rPr>
              <a:t>, reducen la carga al programador, ya que programan de manera más directa con </a:t>
            </a:r>
            <a:r>
              <a:rPr b="1" lang="es-ES">
                <a:highlight>
                  <a:schemeClr val="lt1"/>
                </a:highlight>
              </a:rPr>
              <a:t>menos texto fuente</a:t>
            </a:r>
            <a:r>
              <a:rPr lang="es-ES">
                <a:highlight>
                  <a:schemeClr val="lt1"/>
                </a:highlight>
              </a:rPr>
              <a:t> pero el peso recae en el procesador. 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79" name="Google Shape;179;g15267b0f8d0_0_117"/>
          <p:cNvPicPr preferRelativeResize="0"/>
          <p:nvPr/>
        </p:nvPicPr>
        <p:blipFill rotWithShape="1">
          <a:blip r:embed="rId3">
            <a:alphaModFix amt="69000"/>
          </a:blip>
          <a:srcRect b="0" l="0" r="0" t="0"/>
          <a:stretch/>
        </p:blipFill>
        <p:spPr>
          <a:xfrm>
            <a:off x="7509850" y="2433237"/>
            <a:ext cx="1020074" cy="102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5267b0f8d0_0_117"/>
          <p:cNvPicPr preferRelativeResize="0"/>
          <p:nvPr/>
        </p:nvPicPr>
        <p:blipFill rotWithShape="1">
          <a:blip r:embed="rId4">
            <a:alphaModFix amt="69000"/>
          </a:blip>
          <a:srcRect b="0" l="0" r="0" t="0"/>
          <a:stretch/>
        </p:blipFill>
        <p:spPr>
          <a:xfrm>
            <a:off x="4943400" y="2424527"/>
            <a:ext cx="1632123" cy="102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5267b0f8d0_0_117"/>
          <p:cNvSpPr/>
          <p:nvPr/>
        </p:nvSpPr>
        <p:spPr>
          <a:xfrm>
            <a:off x="6756338" y="2762600"/>
            <a:ext cx="572700" cy="5727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chemeClr val="lt1"/>
          </a:solidFill>
          <a:ln>
            <a:noFill/>
          </a:ln>
          <a:effectLst>
            <a:outerShdw blurRad="100013" rotWithShape="0" algn="bl">
              <a:srgbClr val="980000">
                <a:alpha val="4784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30c262c82_0_12"/>
          <p:cNvSpPr txBox="1"/>
          <p:nvPr>
            <p:ph type="title"/>
          </p:nvPr>
        </p:nvSpPr>
        <p:spPr>
          <a:xfrm>
            <a:off x="432025" y="597425"/>
            <a:ext cx="838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Java NO es Javascript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1530c262c82_0_12"/>
          <p:cNvSpPr txBox="1"/>
          <p:nvPr>
            <p:ph idx="1" type="body"/>
          </p:nvPr>
        </p:nvSpPr>
        <p:spPr>
          <a:xfrm>
            <a:off x="432025" y="1170125"/>
            <a:ext cx="4140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ES">
                <a:highlight>
                  <a:schemeClr val="lt1"/>
                </a:highlight>
              </a:rPr>
              <a:t>A pesar de la similitud de nombres, son dos lenguajes totalmente diferentes.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chemeClr val="lt1"/>
                </a:highlight>
              </a:rPr>
              <a:t>No obstante, </a:t>
            </a:r>
            <a:r>
              <a:rPr b="1" lang="es-ES">
                <a:highlight>
                  <a:schemeClr val="lt1"/>
                </a:highlight>
              </a:rPr>
              <a:t>podemos utilizar Java para desarrollar proyectos Web</a:t>
            </a:r>
            <a:r>
              <a:rPr lang="es-ES">
                <a:highlight>
                  <a:schemeClr val="lt1"/>
                </a:highlight>
              </a:rPr>
              <a:t>.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chemeClr val="lt1"/>
                </a:highlight>
              </a:rPr>
              <a:t>La tecnología Java que permite construir este tipo de aplicaciones está basada en el </a:t>
            </a:r>
            <a:r>
              <a:rPr b="1" lang="es-ES">
                <a:highlight>
                  <a:schemeClr val="lt1"/>
                </a:highlight>
              </a:rPr>
              <a:t>desarrollo de Servlets</a:t>
            </a:r>
            <a:r>
              <a:rPr lang="es-ES">
                <a:highlight>
                  <a:schemeClr val="lt1"/>
                </a:highlight>
              </a:rPr>
              <a:t>.</a:t>
            </a:r>
            <a:endParaRPr/>
          </a:p>
        </p:txBody>
      </p:sp>
      <p:pic>
        <p:nvPicPr>
          <p:cNvPr id="188" name="Google Shape;188;g1530c262c82_0_12"/>
          <p:cNvPicPr preferRelativeResize="0"/>
          <p:nvPr/>
        </p:nvPicPr>
        <p:blipFill rotWithShape="1">
          <a:blip r:embed="rId3">
            <a:alphaModFix amt="69000"/>
          </a:blip>
          <a:srcRect b="0" l="0" r="0" t="0"/>
          <a:stretch/>
        </p:blipFill>
        <p:spPr>
          <a:xfrm>
            <a:off x="7509850" y="2433237"/>
            <a:ext cx="1020074" cy="102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530c262c82_0_12"/>
          <p:cNvPicPr preferRelativeResize="0"/>
          <p:nvPr/>
        </p:nvPicPr>
        <p:blipFill rotWithShape="1">
          <a:blip r:embed="rId4">
            <a:alphaModFix amt="69000"/>
          </a:blip>
          <a:srcRect b="0" l="0" r="0" t="0"/>
          <a:stretch/>
        </p:blipFill>
        <p:spPr>
          <a:xfrm>
            <a:off x="4943425" y="2433214"/>
            <a:ext cx="1632123" cy="102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530c262c82_0_12"/>
          <p:cNvSpPr/>
          <p:nvPr/>
        </p:nvSpPr>
        <p:spPr>
          <a:xfrm>
            <a:off x="6756338" y="2762600"/>
            <a:ext cx="572700" cy="5727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chemeClr val="lt1"/>
          </a:solidFill>
          <a:ln>
            <a:noFill/>
          </a:ln>
          <a:effectLst>
            <a:outerShdw blurRad="100013" rotWithShape="0" algn="bl">
              <a:srgbClr val="980000">
                <a:alpha val="4784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16ee62787_0_7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Ediciones y Distribuciones de Java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267b0f8d0_0_122"/>
          <p:cNvSpPr txBox="1"/>
          <p:nvPr>
            <p:ph type="title"/>
          </p:nvPr>
        </p:nvSpPr>
        <p:spPr>
          <a:xfrm>
            <a:off x="432000" y="597425"/>
            <a:ext cx="838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04087"/>
              </a:lnSpc>
              <a:spcBef>
                <a:spcPts val="1900"/>
              </a:spcBef>
              <a:spcAft>
                <a:spcPts val="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Ediciones y distribuciones Java</a:t>
            </a:r>
            <a:endParaRPr b="1" sz="24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  <p:sp>
        <p:nvSpPr>
          <p:cNvPr id="201" name="Google Shape;201;g15267b0f8d0_0_122"/>
          <p:cNvSpPr txBox="1"/>
          <p:nvPr>
            <p:ph idx="1" type="body"/>
          </p:nvPr>
        </p:nvSpPr>
        <p:spPr>
          <a:xfrm>
            <a:off x="432025" y="1170000"/>
            <a:ext cx="83829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highlight>
                  <a:srgbClr val="FFFFFF"/>
                </a:highlight>
              </a:rPr>
              <a:t>A diferencia de una versión, </a:t>
            </a:r>
            <a:r>
              <a:rPr b="1" lang="es-ES">
                <a:highlight>
                  <a:srgbClr val="FFFFFF"/>
                </a:highlight>
              </a:rPr>
              <a:t>una edición no implica una mejoría con respecto a una edición anterior</a:t>
            </a:r>
            <a:r>
              <a:rPr lang="es-ES">
                <a:highlight>
                  <a:srgbClr val="FFFFFF"/>
                </a:highlight>
              </a:rPr>
              <a:t>, sino más bien, un conjunto de características que se agregan a lo que se conoce como la edición o distribución estándar.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highlight>
                  <a:srgbClr val="FFFFFF"/>
                </a:highlight>
              </a:rPr>
              <a:t>Son básicamente tres: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JSE (Java Standard Edition)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JEE (Java Enterprise Edition) </a:t>
            </a:r>
            <a:endParaRPr b="1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>
                <a:highlight>
                  <a:srgbClr val="FFFFFF"/>
                </a:highlight>
              </a:rPr>
              <a:t>JME</a:t>
            </a:r>
            <a:r>
              <a:rPr lang="es-ES">
                <a:highlight>
                  <a:srgbClr val="FFFFFF"/>
                </a:highlight>
              </a:rPr>
              <a:t> </a:t>
            </a:r>
            <a:r>
              <a:rPr b="1" lang="es-ES">
                <a:highlight>
                  <a:srgbClr val="FFFFFF"/>
                </a:highlight>
              </a:rPr>
              <a:t>(Java Micro Edition)</a:t>
            </a:r>
            <a:r>
              <a:rPr lang="es-ES">
                <a:highlight>
                  <a:srgbClr val="FFFFFF"/>
                </a:highlight>
              </a:rPr>
              <a:t> 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267b0f8d0_0_237"/>
          <p:cNvSpPr txBox="1"/>
          <p:nvPr>
            <p:ph type="title"/>
          </p:nvPr>
        </p:nvSpPr>
        <p:spPr>
          <a:xfrm>
            <a:off x="432000" y="597425"/>
            <a:ext cx="838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04087"/>
              </a:lnSpc>
              <a:spcBef>
                <a:spcPts val="1900"/>
              </a:spcBef>
              <a:spcAft>
                <a:spcPts val="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JSE y sus componentes</a:t>
            </a:r>
            <a:endParaRPr b="1" sz="24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  <p:sp>
        <p:nvSpPr>
          <p:cNvPr id="207" name="Google Shape;207;g15267b0f8d0_0_237"/>
          <p:cNvSpPr txBox="1"/>
          <p:nvPr>
            <p:ph idx="1" type="body"/>
          </p:nvPr>
        </p:nvSpPr>
        <p:spPr>
          <a:xfrm>
            <a:off x="432000" y="1170000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highlight>
                  <a:srgbClr val="FFFFFF"/>
                </a:highlight>
              </a:rPr>
              <a:t>Cada edición proporciona paquetes y clases para desarrollar software que se ejecutará en diversos dispositivos.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JSE (Java Standard Edition) </a:t>
            </a: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>
                <a:highlight>
                  <a:srgbClr val="FFFFFF"/>
                </a:highlight>
              </a:rPr>
              <a:t>permite el desarrollo de aplicaciones de escritorio y servidores. </a:t>
            </a:r>
            <a:r>
              <a:rPr b="1" lang="es-ES">
                <a:highlight>
                  <a:srgbClr val="FFFFFF"/>
                </a:highlight>
              </a:rPr>
              <a:t>Básicamente, es la edición estándar por el que se inicia en programación</a:t>
            </a:r>
            <a:r>
              <a:rPr lang="es-ES">
                <a:highlight>
                  <a:srgbClr val="FFFFFF"/>
                </a:highlight>
              </a:rPr>
              <a:t>. Además, es obligatorio tenerla instalada para utilizar las demás ediciones</a:t>
            </a: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03c08a250_0_0"/>
          <p:cNvSpPr txBox="1"/>
          <p:nvPr>
            <p:ph type="title"/>
          </p:nvPr>
        </p:nvSpPr>
        <p:spPr>
          <a:xfrm>
            <a:off x="432000" y="597425"/>
            <a:ext cx="838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04087"/>
              </a:lnSpc>
              <a:spcBef>
                <a:spcPts val="1900"/>
              </a:spcBef>
              <a:spcAft>
                <a:spcPts val="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JSE y sus componentes</a:t>
            </a:r>
            <a:endParaRPr b="1" sz="24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  <p:pic>
        <p:nvPicPr>
          <p:cNvPr id="213" name="Google Shape;213;g2803c08a25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400" y="1423675"/>
            <a:ext cx="46101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267b0f8d0_0_25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04087"/>
              </a:lnSpc>
              <a:spcBef>
                <a:spcPts val="1900"/>
              </a:spcBef>
              <a:spcAft>
                <a:spcPts val="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¿Qué es el JDK?</a:t>
            </a:r>
            <a:endParaRPr b="1" sz="24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  <p:sp>
        <p:nvSpPr>
          <p:cNvPr id="219" name="Google Shape;219;g15267b0f8d0_0_258"/>
          <p:cNvSpPr txBox="1"/>
          <p:nvPr>
            <p:ph idx="1" type="body"/>
          </p:nvPr>
        </p:nvSpPr>
        <p:spPr>
          <a:xfrm>
            <a:off x="432000" y="1170000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ES" sz="1900">
                <a:highlight>
                  <a:srgbClr val="FFFFFF"/>
                </a:highlight>
              </a:rPr>
              <a:t>Java Development Kit o JDK:</a:t>
            </a:r>
            <a:r>
              <a:rPr lang="es-ES" sz="1900">
                <a:highlight>
                  <a:srgbClr val="FFFFFF"/>
                </a:highlight>
              </a:rPr>
              <a:t> es el Kit de Desarrollo de Java, el cual proporciona las </a:t>
            </a:r>
            <a:r>
              <a:rPr b="1" lang="es-ES" sz="1900">
                <a:highlight>
                  <a:srgbClr val="FFFFFF"/>
                </a:highlight>
              </a:rPr>
              <a:t>herramientas necesarias para la creación de programas en el lenguaje Java.</a:t>
            </a:r>
            <a:r>
              <a:rPr lang="es-ES" sz="1900">
                <a:highlight>
                  <a:srgbClr val="FFFFFF"/>
                </a:highlight>
              </a:rPr>
              <a:t> </a:t>
            </a:r>
            <a:endParaRPr sz="19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s-ES" sz="1900">
                <a:highlight>
                  <a:srgbClr val="FFFFFF"/>
                </a:highlight>
              </a:rPr>
              <a:t>Es lo que descargamos e instalamos en nuestro PC.</a:t>
            </a:r>
            <a:endParaRPr i="1" sz="19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9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s-ES" sz="1900">
                <a:highlight>
                  <a:srgbClr val="FFFFFF"/>
                </a:highlight>
              </a:rPr>
              <a:t>Lo hacemos desde:</a:t>
            </a:r>
            <a:endParaRPr i="1" sz="1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https://www.oracle.com/ar/java/technologies/downloads/#java17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267b0f8d0_0_25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04087"/>
              </a:lnSpc>
              <a:spcBef>
                <a:spcPts val="1900"/>
              </a:spcBef>
              <a:spcAft>
                <a:spcPts val="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¿Qué es el JRE?</a:t>
            </a:r>
            <a:endParaRPr b="1" sz="24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  <p:sp>
        <p:nvSpPr>
          <p:cNvPr id="225" name="Google Shape;225;g15267b0f8d0_0_250"/>
          <p:cNvSpPr txBox="1"/>
          <p:nvPr>
            <p:ph idx="1" type="body"/>
          </p:nvPr>
        </p:nvSpPr>
        <p:spPr>
          <a:xfrm>
            <a:off x="432000" y="1170000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highlight>
                  <a:srgbClr val="FFFFFF"/>
                </a:highlight>
              </a:rPr>
              <a:t>Los productos que pertenecen a esta plataforma son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ES" sz="1900">
                <a:highlight>
                  <a:srgbClr val="FFFFFF"/>
                </a:highlight>
              </a:rPr>
              <a:t>Java RE Runtime Environment o JRE</a:t>
            </a:r>
            <a:r>
              <a:rPr lang="es-ES" sz="1900">
                <a:highlight>
                  <a:srgbClr val="FFFFFF"/>
                </a:highlight>
              </a:rPr>
              <a:t> (entorno de ejecución del lenguaje Java), </a:t>
            </a:r>
            <a:r>
              <a:rPr b="1" lang="es-ES" sz="1900">
                <a:highlight>
                  <a:srgbClr val="FFFFFF"/>
                </a:highlight>
              </a:rPr>
              <a:t>es el conjunto de utilidades que permiten la ejecución de programas Java. </a:t>
            </a:r>
            <a:endParaRPr b="1" sz="19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ES" sz="1800">
                <a:highlight>
                  <a:schemeClr val="lt1"/>
                </a:highlight>
              </a:rPr>
              <a:t>JRE </a:t>
            </a:r>
            <a:r>
              <a:rPr lang="es-ES" sz="1800">
                <a:highlight>
                  <a:schemeClr val="lt1"/>
                </a:highlight>
              </a:rPr>
              <a:t>incluye:</a:t>
            </a:r>
            <a:endParaRPr sz="2000">
              <a:highlight>
                <a:schemeClr val="lt1"/>
              </a:highlight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s-ES" sz="1900">
                <a:highlight>
                  <a:schemeClr val="lt1"/>
                </a:highlight>
              </a:rPr>
              <a:t>JVM</a:t>
            </a:r>
            <a:r>
              <a:rPr lang="es-ES" sz="1900">
                <a:highlight>
                  <a:schemeClr val="lt1"/>
                </a:highlight>
              </a:rPr>
              <a:t>, </a:t>
            </a:r>
            <a:r>
              <a:rPr b="1" lang="es-ES" sz="1900">
                <a:highlight>
                  <a:schemeClr val="lt1"/>
                </a:highlight>
              </a:rPr>
              <a:t>Java Virtual Machine</a:t>
            </a:r>
            <a:r>
              <a:rPr lang="es-ES" sz="1900">
                <a:highlight>
                  <a:schemeClr val="lt1"/>
                </a:highlight>
              </a:rPr>
              <a:t> o </a:t>
            </a:r>
            <a:r>
              <a:rPr b="1" lang="es-ES" sz="1900">
                <a:highlight>
                  <a:schemeClr val="lt1"/>
                </a:highlight>
              </a:rPr>
              <a:t>Máquina Virtual de Java</a:t>
            </a:r>
            <a:r>
              <a:rPr lang="es-ES" sz="1900">
                <a:highlight>
                  <a:schemeClr val="lt1"/>
                </a:highlight>
              </a:rPr>
              <a:t>,</a:t>
            </a:r>
            <a:r>
              <a:rPr b="1" lang="es-ES" sz="1900">
                <a:highlight>
                  <a:schemeClr val="lt1"/>
                </a:highlight>
              </a:rPr>
              <a:t> </a:t>
            </a:r>
            <a:endParaRPr b="1" sz="1900">
              <a:highlight>
                <a:schemeClr val="lt1"/>
              </a:highlight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s-ES" sz="1900">
                <a:highlight>
                  <a:schemeClr val="lt1"/>
                </a:highlight>
              </a:rPr>
              <a:t>Java Plug-in</a:t>
            </a:r>
            <a:r>
              <a:rPr lang="es-ES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s-ES" sz="1900">
                <a:highlight>
                  <a:schemeClr val="lt1"/>
                </a:highlight>
              </a:rPr>
              <a:t>Java Web Start 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15267b0f8d0_0_250"/>
          <p:cNvPicPr preferRelativeResize="0"/>
          <p:nvPr/>
        </p:nvPicPr>
        <p:blipFill rotWithShape="1">
          <a:blip r:embed="rId3">
            <a:alphaModFix amt="57000"/>
          </a:blip>
          <a:srcRect b="0" l="0" r="0" t="0"/>
          <a:stretch/>
        </p:blipFill>
        <p:spPr>
          <a:xfrm>
            <a:off x="7212575" y="807263"/>
            <a:ext cx="725475" cy="7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2"/>
                </a:solidFill>
              </a:rPr>
              <a:t>Les damos la bienvenida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267b0f8d0_0_26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04087"/>
              </a:lnSpc>
              <a:spcBef>
                <a:spcPts val="1900"/>
              </a:spcBef>
              <a:spcAft>
                <a:spcPts val="0"/>
              </a:spcAft>
              <a:buSzPts val="2700"/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 por último la API de Java…</a:t>
            </a:r>
            <a:endParaRPr b="1" sz="24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  <p:sp>
        <p:nvSpPr>
          <p:cNvPr id="232" name="Google Shape;232;g15267b0f8d0_0_263"/>
          <p:cNvSpPr txBox="1"/>
          <p:nvPr>
            <p:ph idx="1" type="body"/>
          </p:nvPr>
        </p:nvSpPr>
        <p:spPr>
          <a:xfrm>
            <a:off x="423300" y="1915250"/>
            <a:ext cx="82800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ES" sz="1900">
                <a:highlight>
                  <a:srgbClr val="FFFFFF"/>
                </a:highlight>
              </a:rPr>
              <a:t>Java SE API:</a:t>
            </a:r>
            <a:r>
              <a:rPr lang="es-ES" sz="1900">
                <a:highlight>
                  <a:srgbClr val="FFFFFF"/>
                </a:highlight>
              </a:rPr>
              <a:t> la API es la </a:t>
            </a:r>
            <a:r>
              <a:rPr b="1" lang="es-ES" sz="1900">
                <a:highlight>
                  <a:srgbClr val="FFFFFF"/>
                </a:highlight>
              </a:rPr>
              <a:t>Interfaz de programación de Aplicaciones</a:t>
            </a:r>
            <a:r>
              <a:rPr lang="es-ES" sz="1900">
                <a:highlight>
                  <a:srgbClr val="FFFFFF"/>
                </a:highlight>
              </a:rPr>
              <a:t>. Ésta indica la forma en la que los programadores pueden </a:t>
            </a:r>
            <a:r>
              <a:rPr b="1" lang="es-ES" sz="1900">
                <a:highlight>
                  <a:srgbClr val="FFFFFF"/>
                </a:highlight>
              </a:rPr>
              <a:t>utilizar las bibliotecas de clases</a:t>
            </a:r>
            <a:r>
              <a:rPr lang="es-ES" sz="1900">
                <a:highlight>
                  <a:srgbClr val="FFFFFF"/>
                </a:highlight>
              </a:rPr>
              <a:t> compiladas de la Java SE.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30c262c82_0_39"/>
          <p:cNvSpPr txBox="1"/>
          <p:nvPr>
            <p:ph type="title"/>
          </p:nvPr>
        </p:nvSpPr>
        <p:spPr>
          <a:xfrm>
            <a:off x="432025" y="597425"/>
            <a:ext cx="838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Bibliotecas o paquetes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g1530c262c82_0_39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highlight>
                  <a:srgbClr val="FFFFFF"/>
                </a:highlight>
              </a:rPr>
              <a:t>Una biblioteca o paquete en </a:t>
            </a:r>
            <a:r>
              <a:rPr b="1" lang="es-ES">
                <a:highlight>
                  <a:srgbClr val="FFFFFF"/>
                </a:highlight>
              </a:rPr>
              <a:t>Java</a:t>
            </a:r>
            <a:r>
              <a:rPr lang="es-ES">
                <a:highlight>
                  <a:srgbClr val="FFFFFF"/>
                </a:highlight>
              </a:rPr>
              <a:t> se puede entender como un conjunto de ‘herramientas’ (clases) que</a:t>
            </a:r>
            <a:r>
              <a:rPr b="1" lang="es-ES">
                <a:highlight>
                  <a:srgbClr val="FFFFFF"/>
                </a:highlight>
              </a:rPr>
              <a:t> facilitan operaciones y tareas</a:t>
            </a:r>
            <a:r>
              <a:rPr lang="es-ES">
                <a:highlight>
                  <a:srgbClr val="FFFFFF"/>
                </a:highlight>
              </a:rPr>
              <a:t> ofreciendo al programador </a:t>
            </a:r>
            <a:r>
              <a:rPr b="1" lang="es-ES">
                <a:highlight>
                  <a:srgbClr val="FFFFFF"/>
                </a:highlight>
              </a:rPr>
              <a:t>funcionalidad ya implementada y lista para ser usada</a:t>
            </a:r>
            <a:r>
              <a:rPr lang="es-ES">
                <a:highlight>
                  <a:srgbClr val="FFFFFF"/>
                </a:highlight>
              </a:rPr>
              <a:t> a través de una Interfaz de Programación de Aplicaciones.</a:t>
            </a:r>
            <a:endParaRPr/>
          </a:p>
        </p:txBody>
      </p:sp>
      <p:pic>
        <p:nvPicPr>
          <p:cNvPr id="239" name="Google Shape;239;g1530c262c82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2975" y="2427875"/>
            <a:ext cx="2509300" cy="25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530c262c82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4725" y="3707050"/>
            <a:ext cx="1092650" cy="10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16ee62787_0_1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conclusión…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g1e16ee62787_0_12"/>
          <p:cNvSpPr txBox="1"/>
          <p:nvPr>
            <p:ph idx="1" type="body"/>
          </p:nvPr>
        </p:nvSpPr>
        <p:spPr>
          <a:xfrm>
            <a:off x="432025" y="1304875"/>
            <a:ext cx="50295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Para dejarlo algo más en claro, al instalar JDK en nuestra máquina estaremos estaremos haciendo uso de la JSE, con sus componentes: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JRE, con la máquina virtual.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API, bibliotecas de Java.</a:t>
            </a:r>
            <a:endParaRPr/>
          </a:p>
        </p:txBody>
      </p:sp>
      <p:pic>
        <p:nvPicPr>
          <p:cNvPr id="247" name="Google Shape;247;g1e16ee62787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3825" y="2246313"/>
            <a:ext cx="1651525" cy="13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1530c262c82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894" y="1170000"/>
            <a:ext cx="6168206" cy="33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530c262c82_0_47"/>
          <p:cNvSpPr txBox="1"/>
          <p:nvPr/>
        </p:nvSpPr>
        <p:spPr>
          <a:xfrm>
            <a:off x="431800" y="615900"/>
            <a:ext cx="746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Java</a:t>
            </a:r>
            <a:endParaRPr b="1" i="0" sz="2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267b0f8d0_0_132"/>
          <p:cNvSpPr txBox="1"/>
          <p:nvPr/>
        </p:nvSpPr>
        <p:spPr>
          <a:xfrm>
            <a:off x="431850" y="1445550"/>
            <a:ext cx="4602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Orientado a Objetos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 programación orientada a objetos (POO)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es un paradigma de programación que usa objetos para crear aplicaciones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5267b0f8d0_0_132"/>
          <p:cNvSpPr txBox="1"/>
          <p:nvPr/>
        </p:nvSpPr>
        <p:spPr>
          <a:xfrm>
            <a:off x="431800" y="615900"/>
            <a:ext cx="746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Java</a:t>
            </a:r>
            <a:endParaRPr b="1" i="0" sz="2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0" name="Google Shape;260;g15267b0f8d0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3825" y="2246313"/>
            <a:ext cx="1651525" cy="13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04725bb02_0_0"/>
          <p:cNvSpPr txBox="1"/>
          <p:nvPr/>
        </p:nvSpPr>
        <p:spPr>
          <a:xfrm>
            <a:off x="431700" y="1363125"/>
            <a:ext cx="4702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Fuertemente tipado: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Un lenguaje de programación es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fuertemente tipado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si no se permiten operaciones con distintos tipos de datos entre sí.</a:t>
            </a:r>
            <a:endParaRPr b="0" i="0" sz="1800" u="none" cap="none" strike="noStrike"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 tipado estático: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es decir, dado el valor de una variable de un tipo concreto, no se puede usar como si fuera de otro tipo distinto, a menos que se haga una conversión.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804725bb02_0_0"/>
          <p:cNvSpPr txBox="1"/>
          <p:nvPr/>
        </p:nvSpPr>
        <p:spPr>
          <a:xfrm>
            <a:off x="431800" y="615900"/>
            <a:ext cx="746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Java</a:t>
            </a:r>
            <a:endParaRPr b="1" i="0" sz="2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7" name="Google Shape;267;g2804725bb0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3825" y="2246313"/>
            <a:ext cx="1651525" cy="13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267b0f8d0_0_127"/>
          <p:cNvSpPr txBox="1"/>
          <p:nvPr/>
        </p:nvSpPr>
        <p:spPr>
          <a:xfrm>
            <a:off x="431800" y="615900"/>
            <a:ext cx="746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resumen…</a:t>
            </a:r>
            <a:endParaRPr b="1" i="0" sz="2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g15267b0f8d0_0_127"/>
          <p:cNvSpPr txBox="1"/>
          <p:nvPr/>
        </p:nvSpPr>
        <p:spPr>
          <a:xfrm>
            <a:off x="431800" y="1170000"/>
            <a:ext cx="8280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1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Multiplataforma:</a:t>
            </a:r>
            <a:r>
              <a:rPr b="0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Ser </a:t>
            </a:r>
            <a:r>
              <a:rPr b="1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multiplataforma significa</a:t>
            </a:r>
            <a:r>
              <a:rPr b="0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un programa creado en </a:t>
            </a:r>
            <a:r>
              <a:rPr b="1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Java</a:t>
            </a:r>
            <a:r>
              <a:rPr b="0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puede ser ejecutado sobre cualquier computador sin importar su estructura (Mac, Unix, etc). </a:t>
            </a:r>
            <a:endParaRPr b="0" i="0" sz="17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1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Los programas de Java se compilan en un lenguaje intermedio </a:t>
            </a:r>
            <a:r>
              <a:rPr b="0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denominado </a:t>
            </a:r>
            <a:r>
              <a:rPr b="1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Bytecode</a:t>
            </a:r>
            <a:r>
              <a:rPr b="0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Este código es interpretado por la </a:t>
            </a:r>
            <a:r>
              <a:rPr b="1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máquina virtual de Java</a:t>
            </a:r>
            <a:r>
              <a:rPr b="0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entorno de ejecución </a:t>
            </a:r>
            <a:r>
              <a:rPr b="1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JRE </a:t>
            </a:r>
            <a:r>
              <a:rPr b="0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 así se consigue la portabilidad en distintas plataformas.</a:t>
            </a:r>
            <a:endParaRPr b="0" i="0" sz="17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0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b="1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JRE (Java Runtime Enviroment)</a:t>
            </a:r>
            <a:r>
              <a:rPr b="0" i="0" lang="es-E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es una pieza intermedia entre el código Bytecode y los distintos sistemas operativos existentes en el mercado como Windows, Linux, Mac Os, Solaris, BlackBerry OS, iOs o Android utilizando el entorno de ejecución de Java (JRE) apropiado.</a:t>
            </a:r>
            <a:endParaRPr b="0" i="0" sz="1700" u="none" cap="none" strike="noStrike"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ea97e790e_0_16"/>
          <p:cNvSpPr txBox="1"/>
          <p:nvPr>
            <p:ph type="ctrTitle"/>
          </p:nvPr>
        </p:nvSpPr>
        <p:spPr>
          <a:xfrm>
            <a:off x="56940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¿Qué necesitamos para hacer código en Java?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267b0f8d0_0_245"/>
          <p:cNvSpPr txBox="1"/>
          <p:nvPr>
            <p:ph type="title"/>
          </p:nvPr>
        </p:nvSpPr>
        <p:spPr>
          <a:xfrm>
            <a:off x="432025" y="597425"/>
            <a:ext cx="828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necesitamos para programar en Java?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g15267b0f8d0_0_245"/>
          <p:cNvSpPr txBox="1"/>
          <p:nvPr>
            <p:ph idx="1" type="body"/>
          </p:nvPr>
        </p:nvSpPr>
        <p:spPr>
          <a:xfrm>
            <a:off x="432025" y="1170000"/>
            <a:ext cx="62835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700"/>
              <a:t>Necesitamos una herramienta que nos permita:</a:t>
            </a:r>
            <a:endParaRPr sz="1700"/>
          </a:p>
          <a:p>
            <a:pPr indent="-336550" lvl="0" marL="647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1" lang="es-ES" sz="1700"/>
              <a:t>Escribir</a:t>
            </a:r>
            <a:r>
              <a:rPr lang="es-ES" sz="1700"/>
              <a:t> y desarrollar el código.</a:t>
            </a:r>
            <a:endParaRPr sz="1700"/>
          </a:p>
          <a:p>
            <a:pPr indent="-336550" lvl="0" marL="647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1" lang="es-ES" sz="1700"/>
              <a:t>Revisar</a:t>
            </a:r>
            <a:r>
              <a:rPr lang="es-ES" sz="1700"/>
              <a:t> que no existan errores de tipo o de sintaxis. </a:t>
            </a:r>
            <a:endParaRPr sz="1700"/>
          </a:p>
          <a:p>
            <a:pPr indent="-336550" lvl="0" marL="647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1" lang="es-ES" sz="1700"/>
              <a:t>Compilar. La compilación</a:t>
            </a:r>
            <a:r>
              <a:rPr lang="es-ES" sz="1700"/>
              <a:t> devolverá un </a:t>
            </a:r>
            <a:r>
              <a:rPr b="1" lang="es-ES" sz="1700"/>
              <a:t>Bytecode</a:t>
            </a:r>
            <a:r>
              <a:rPr lang="es-ES" sz="1700"/>
              <a:t> (instrucciones para la Máquina Virtual Java).</a:t>
            </a:r>
            <a:endParaRPr sz="1700"/>
          </a:p>
          <a:p>
            <a:pPr indent="-336550" lvl="0" marL="6477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lang="es-ES" sz="1700"/>
              <a:t>Esta herramienta de escritura debe estar integrada a la </a:t>
            </a:r>
            <a:r>
              <a:rPr b="1" lang="es-ES" sz="1700"/>
              <a:t>Máquina Virtual Java interpreta</a:t>
            </a:r>
            <a:r>
              <a:rPr lang="es-ES" sz="1700"/>
              <a:t> el bytecode y </a:t>
            </a:r>
            <a:r>
              <a:rPr b="1" lang="es-ES" sz="1700"/>
              <a:t>genera un puente</a:t>
            </a:r>
            <a:r>
              <a:rPr lang="es-ES" sz="1700"/>
              <a:t> entre el hardware del dispositivo, S.O. y la aplicación. 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285" name="Google Shape;285;g15267b0f8d0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8875" y="1914013"/>
            <a:ext cx="1651525" cy="13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f6313d6af_0_14"/>
          <p:cNvSpPr txBox="1"/>
          <p:nvPr>
            <p:ph type="ctrTitle"/>
          </p:nvPr>
        </p:nvSpPr>
        <p:spPr>
          <a:xfrm>
            <a:off x="56940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Editores Vrs 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2bb1925c4_0_2"/>
          <p:cNvSpPr txBox="1"/>
          <p:nvPr>
            <p:ph idx="4294967295" type="title"/>
          </p:nvPr>
        </p:nvSpPr>
        <p:spPr>
          <a:xfrm>
            <a:off x="551075" y="963125"/>
            <a:ext cx="19119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500"/>
              <a:t>Clase 1</a:t>
            </a:r>
            <a:endParaRPr b="1" sz="3500"/>
          </a:p>
        </p:txBody>
      </p:sp>
      <p:sp>
        <p:nvSpPr>
          <p:cNvPr id="121" name="Google Shape;121;g202bb1925c4_0_2"/>
          <p:cNvSpPr txBox="1"/>
          <p:nvPr>
            <p:ph idx="4294967295" type="title"/>
          </p:nvPr>
        </p:nvSpPr>
        <p:spPr>
          <a:xfrm>
            <a:off x="4148650" y="1325350"/>
            <a:ext cx="4560000" cy="3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333333"/>
                </a:solidFill>
              </a:rPr>
              <a:t>Introducción a Lenguajes</a:t>
            </a:r>
            <a:endParaRPr b="1"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es-ES" sz="1700">
                <a:solidFill>
                  <a:srgbClr val="333333"/>
                </a:solidFill>
              </a:rPr>
              <a:t>Introducción al lenguaje.</a:t>
            </a:r>
            <a:endParaRPr sz="1700">
              <a:solidFill>
                <a:srgbClr val="333333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es-ES" sz="1700">
                <a:solidFill>
                  <a:srgbClr val="333333"/>
                </a:solidFill>
              </a:rPr>
              <a:t>Historia.</a:t>
            </a:r>
            <a:endParaRPr sz="1700">
              <a:solidFill>
                <a:srgbClr val="333333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es-ES" sz="1700">
                <a:solidFill>
                  <a:srgbClr val="333333"/>
                </a:solidFill>
              </a:rPr>
              <a:t>Uso.  </a:t>
            </a:r>
            <a:endParaRPr sz="1700">
              <a:solidFill>
                <a:srgbClr val="333333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es-ES" sz="1700">
                <a:solidFill>
                  <a:srgbClr val="333333"/>
                </a:solidFill>
              </a:rPr>
              <a:t>Descarga e instalación del entorno - HOLA MUNDO</a:t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f6313d6af_0_0"/>
          <p:cNvSpPr txBox="1"/>
          <p:nvPr>
            <p:ph type="title"/>
          </p:nvPr>
        </p:nvSpPr>
        <p:spPr>
          <a:xfrm>
            <a:off x="432025" y="597425"/>
            <a:ext cx="828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¿Por qué necesitamos un editor de código o IDE?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g27f6313d6af_0_0"/>
          <p:cNvSpPr txBox="1"/>
          <p:nvPr>
            <p:ph idx="1" type="body"/>
          </p:nvPr>
        </p:nvSpPr>
        <p:spPr>
          <a:xfrm>
            <a:off x="432025" y="1170000"/>
            <a:ext cx="65157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736"/>
              <a:buChar char="●"/>
            </a:pPr>
            <a:r>
              <a:rPr lang="es-ES" sz="1900"/>
              <a:t>Un editor de código</a:t>
            </a:r>
            <a:r>
              <a:rPr b="1" lang="es-ES" sz="1900"/>
              <a:t> es una herramienta esencial en el proceso de desarrollo de software</a:t>
            </a:r>
            <a:r>
              <a:rPr lang="es-ES" sz="1900"/>
              <a:t>, un editor puede ser parte de un IDE o bien puede funcionar como un programa independiente como lo es VS-Code.</a:t>
            </a:r>
            <a:endParaRPr sz="1900"/>
          </a:p>
          <a:p>
            <a:pPr indent="-33115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ES" sz="1900"/>
              <a:t>Así como </a:t>
            </a:r>
            <a:r>
              <a:rPr b="1" lang="es-ES" sz="1900"/>
              <a:t>antes utilizábamos PSeInt </a:t>
            </a:r>
            <a:r>
              <a:rPr lang="es-ES" sz="1900"/>
              <a:t>para hacer pseudocódigo, </a:t>
            </a:r>
            <a:r>
              <a:rPr b="1" lang="es-ES" sz="1900"/>
              <a:t>ahora necesitaremos un editor de código</a:t>
            </a:r>
            <a:r>
              <a:rPr lang="es-ES" sz="1900"/>
              <a:t> para trabajar en un lenguaje de alto nivel.</a:t>
            </a:r>
            <a:endParaRPr sz="1900"/>
          </a:p>
          <a:p>
            <a:pPr indent="-331152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s-ES" sz="1900"/>
              <a:t>Un editor de código es una herramienta central que </a:t>
            </a:r>
            <a:r>
              <a:rPr b="1" lang="es-ES" sz="1900"/>
              <a:t>ayuda a los programadores a escribir,</a:t>
            </a:r>
            <a:r>
              <a:rPr lang="es-ES" sz="1900"/>
              <a:t> organizar, depurar y administrar código de manera efectiva, lo que resulta crucial en el desarrollo de software eficiente y de alta calidad.</a:t>
            </a:r>
            <a:endParaRPr sz="1900"/>
          </a:p>
        </p:txBody>
      </p:sp>
      <p:pic>
        <p:nvPicPr>
          <p:cNvPr id="297" name="Google Shape;297;g27f6313d6a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0244" y="1628200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2745"/>
              </a:srgbClr>
            </a:outerShdw>
          </a:effectLst>
        </p:spPr>
      </p:pic>
      <p:pic>
        <p:nvPicPr>
          <p:cNvPr id="298" name="Google Shape;298;g27f6313d6af_0_0"/>
          <p:cNvPicPr preferRelativeResize="0"/>
          <p:nvPr/>
        </p:nvPicPr>
        <p:blipFill rotWithShape="1">
          <a:blip r:embed="rId4">
            <a:alphaModFix/>
          </a:blip>
          <a:srcRect b="20647" l="29948" r="29847" t="19693"/>
          <a:stretch/>
        </p:blipFill>
        <p:spPr>
          <a:xfrm>
            <a:off x="7286825" y="2976300"/>
            <a:ext cx="1070616" cy="1095224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ea97e790e_0_10"/>
          <p:cNvSpPr txBox="1"/>
          <p:nvPr>
            <p:ph type="title"/>
          </p:nvPr>
        </p:nvSpPr>
        <p:spPr>
          <a:xfrm>
            <a:off x="432025" y="597425"/>
            <a:ext cx="828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es un editor de código?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gfea97e790e_0_10"/>
          <p:cNvSpPr txBox="1"/>
          <p:nvPr>
            <p:ph idx="1" type="body"/>
          </p:nvPr>
        </p:nvSpPr>
        <p:spPr>
          <a:xfrm>
            <a:off x="432025" y="1170000"/>
            <a:ext cx="65157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ES" sz="1900"/>
              <a:t>Un editor de código es un programa ligero que no exige mucha RAM o procesador, en el que se puede abrir y crear</a:t>
            </a:r>
            <a:r>
              <a:rPr b="1" lang="es-ES" sz="1900"/>
              <a:t> un archivo a la vez</a:t>
            </a:r>
            <a:r>
              <a:rPr lang="es-ES" sz="1900"/>
              <a:t> y guardarlo en una carpeta.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ES" sz="1900"/>
              <a:t>A un editor puede </a:t>
            </a:r>
            <a:r>
              <a:rPr b="1" lang="es-ES" sz="1900"/>
              <a:t>sumar funcionalidad mediante plugins</a:t>
            </a:r>
            <a:r>
              <a:rPr lang="es-ES" sz="1900"/>
              <a:t> o extensiones (por ejemplo que pueda soportar múltiples lenguajes) y </a:t>
            </a:r>
            <a:r>
              <a:rPr b="1" lang="es-ES" sz="1900"/>
              <a:t>hacerlo más potente</a:t>
            </a:r>
            <a:r>
              <a:rPr lang="es-ES" sz="1900"/>
              <a:t>.</a:t>
            </a:r>
            <a:endParaRPr sz="19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Los editores</a:t>
            </a:r>
            <a:r>
              <a:rPr lang="es-ES"/>
              <a:t> generalmente ofrecen lo necesario para poder ser productivos y tener una experiencia de desarrollo adecuada.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ea97e790e_0_2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un editor de código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gfea97e790e_0_27"/>
          <p:cNvSpPr txBox="1"/>
          <p:nvPr>
            <p:ph idx="1" type="body"/>
          </p:nvPr>
        </p:nvSpPr>
        <p:spPr>
          <a:xfrm>
            <a:off x="432025" y="1170125"/>
            <a:ext cx="8280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Soporta múltiples lenguajes y tecnologías.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Se enfocan en archivos, no tienen el concepto de proyecto.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Se puede añadir funcionalidad mediante plugins para darle el poder de un IDE pero habrá que configurarlo en forma manual.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900"/>
              <a:t>Dentro de los editores más populares se encuentran: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ES" sz="1900"/>
              <a:t>Visual Studio Code, Atom, Sublime Text, Brackets, Notepad++, etc.</a:t>
            </a:r>
            <a:endParaRPr/>
          </a:p>
        </p:txBody>
      </p:sp>
      <p:pic>
        <p:nvPicPr>
          <p:cNvPr id="311" name="Google Shape;311;gfea97e790e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569" y="3491975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2352"/>
              </a:srgbClr>
            </a:outerShdw>
          </a:effectLst>
        </p:spPr>
      </p:pic>
      <p:pic>
        <p:nvPicPr>
          <p:cNvPr id="312" name="Google Shape;312;gfea97e790e_0_27"/>
          <p:cNvPicPr preferRelativeResize="0"/>
          <p:nvPr/>
        </p:nvPicPr>
        <p:blipFill rotWithShape="1">
          <a:blip r:embed="rId4">
            <a:alphaModFix/>
          </a:blip>
          <a:srcRect b="400000" l="173030" r="-173030" t="-400000"/>
          <a:stretch/>
        </p:blipFill>
        <p:spPr>
          <a:xfrm>
            <a:off x="7862144" y="0"/>
            <a:ext cx="922936" cy="92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fea97e790e_0_27"/>
          <p:cNvPicPr preferRelativeResize="0"/>
          <p:nvPr/>
        </p:nvPicPr>
        <p:blipFill rotWithShape="1">
          <a:blip r:embed="rId5">
            <a:alphaModFix/>
          </a:blip>
          <a:srcRect b="0" l="26193" r="28300" t="0"/>
          <a:stretch/>
        </p:blipFill>
        <p:spPr>
          <a:xfrm>
            <a:off x="4007650" y="3543250"/>
            <a:ext cx="746651" cy="82037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2352"/>
              </a:srgbClr>
            </a:outerShdw>
          </a:effectLst>
        </p:spPr>
      </p:pic>
      <p:pic>
        <p:nvPicPr>
          <p:cNvPr id="314" name="Google Shape;314;gfea97e790e_0_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6823" y="3491975"/>
            <a:ext cx="1066977" cy="92292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2352"/>
              </a:srgbClr>
            </a:outerShdw>
          </a:effectLst>
        </p:spPr>
      </p:pic>
      <p:pic>
        <p:nvPicPr>
          <p:cNvPr id="315" name="Google Shape;315;gfea97e790e_0_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01494" y="3491975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2352"/>
              </a:srgbClr>
            </a:outerShdw>
          </a:effectLst>
        </p:spPr>
      </p:pic>
      <p:pic>
        <p:nvPicPr>
          <p:cNvPr id="316" name="Google Shape;316;gfea97e790e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7851" y="3543250"/>
            <a:ext cx="820375" cy="82037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2352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7f6313d6af_0_20"/>
          <p:cNvSpPr txBox="1"/>
          <p:nvPr>
            <p:ph type="ctrTitle"/>
          </p:nvPr>
        </p:nvSpPr>
        <p:spPr>
          <a:xfrm>
            <a:off x="56940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¿Qué es un IDE?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ea97e790e_0_39"/>
          <p:cNvSpPr txBox="1"/>
          <p:nvPr>
            <p:ph type="title"/>
          </p:nvPr>
        </p:nvSpPr>
        <p:spPr>
          <a:xfrm>
            <a:off x="432025" y="597425"/>
            <a:ext cx="828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es un IDE </a:t>
            </a:r>
            <a:r>
              <a:rPr b="1" lang="es-ES" sz="155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(Integrated Development Environment)</a:t>
            </a: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gfea97e790e_0_39"/>
          <p:cNvSpPr txBox="1"/>
          <p:nvPr>
            <p:ph idx="1" type="body"/>
          </p:nvPr>
        </p:nvSpPr>
        <p:spPr>
          <a:xfrm>
            <a:off x="432025" y="1170000"/>
            <a:ext cx="50028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Un ambiente de desarrollo integrado, a diferencia de un editor, </a:t>
            </a:r>
            <a:r>
              <a:rPr b="1" lang="es-ES" sz="2000"/>
              <a:t>es un programa más pesado</a:t>
            </a:r>
            <a:r>
              <a:rPr lang="es-ES" sz="2000"/>
              <a:t> que </a:t>
            </a:r>
            <a:r>
              <a:rPr b="1" lang="es-ES" sz="2000"/>
              <a:t>necesita más memoria RAM</a:t>
            </a:r>
            <a:r>
              <a:rPr lang="es-ES" sz="2000"/>
              <a:t> y </a:t>
            </a:r>
            <a:r>
              <a:rPr b="1" lang="es-ES" sz="2000"/>
              <a:t>un procesador más poderoso</a:t>
            </a:r>
            <a:r>
              <a:rPr lang="es-ES" sz="2000"/>
              <a:t>,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328" name="Google Shape;328;gfea97e790e_0_39"/>
          <p:cNvPicPr preferRelativeResize="0"/>
          <p:nvPr/>
        </p:nvPicPr>
        <p:blipFill rotWithShape="1">
          <a:blip r:embed="rId3">
            <a:alphaModFix/>
          </a:blip>
          <a:srcRect b="20647" l="29948" r="29847" t="19693"/>
          <a:stretch/>
        </p:blipFill>
        <p:spPr>
          <a:xfrm>
            <a:off x="5524150" y="2203325"/>
            <a:ext cx="1070616" cy="1095224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  <p:pic>
        <p:nvPicPr>
          <p:cNvPr id="329" name="Google Shape;329;gfea97e790e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7867" y="2380300"/>
            <a:ext cx="873324" cy="943111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9482be858_1_9"/>
          <p:cNvSpPr txBox="1"/>
          <p:nvPr>
            <p:ph type="title"/>
          </p:nvPr>
        </p:nvSpPr>
        <p:spPr>
          <a:xfrm>
            <a:off x="432025" y="597425"/>
            <a:ext cx="828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es un IDE </a:t>
            </a:r>
            <a:r>
              <a:rPr b="1" lang="es-ES" sz="155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(Integrated Development Environment)</a:t>
            </a: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g139482be858_1_9"/>
          <p:cNvSpPr txBox="1"/>
          <p:nvPr>
            <p:ph idx="1" type="body"/>
          </p:nvPr>
        </p:nvSpPr>
        <p:spPr>
          <a:xfrm>
            <a:off x="432025" y="1170000"/>
            <a:ext cx="58098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Es un espacio para trabajar </a:t>
            </a:r>
            <a:r>
              <a:rPr b="1" lang="es-ES" sz="2200"/>
              <a:t>proyectos completos, no solo en archivos</a:t>
            </a:r>
            <a:r>
              <a:rPr lang="es-ES" sz="2200"/>
              <a:t>. 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s-ES" sz="2200"/>
              <a:t>Contienen herramientas integradas, que ordenan un proyecto creando carpetas automáticamente y según la necesidad, </a:t>
            </a:r>
            <a:r>
              <a:rPr b="1" lang="es-ES" sz="2200"/>
              <a:t>pueden tener un compilador </a:t>
            </a:r>
            <a:r>
              <a:rPr lang="es-ES" sz="2200"/>
              <a:t>(para los lenguajes compilados), </a:t>
            </a:r>
            <a:r>
              <a:rPr b="1" lang="es-ES" sz="2200"/>
              <a:t>un emulador, control de versiones y terminales.</a:t>
            </a:r>
            <a:endParaRPr sz="2200"/>
          </a:p>
        </p:txBody>
      </p:sp>
      <p:pic>
        <p:nvPicPr>
          <p:cNvPr id="336" name="Google Shape;336;g139482be858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825" y="2058363"/>
            <a:ext cx="2044199" cy="17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9482be858_1_14"/>
          <p:cNvSpPr txBox="1"/>
          <p:nvPr>
            <p:ph type="title"/>
          </p:nvPr>
        </p:nvSpPr>
        <p:spPr>
          <a:xfrm>
            <a:off x="432025" y="597425"/>
            <a:ext cx="828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es un IDE </a:t>
            </a:r>
            <a:r>
              <a:rPr b="1" lang="es-ES" sz="155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(Integrated Development Environment)</a:t>
            </a: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g139482be858_1_14"/>
          <p:cNvSpPr txBox="1"/>
          <p:nvPr>
            <p:ph idx="1" type="body"/>
          </p:nvPr>
        </p:nvSpPr>
        <p:spPr>
          <a:xfrm>
            <a:off x="432025" y="1170000"/>
            <a:ext cx="51099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Además de todo esto, una característica que los hace especiales es </a:t>
            </a:r>
            <a:r>
              <a:rPr b="1" lang="es-ES" sz="2000"/>
              <a:t>la refactorización para indexar todo el proyecto.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Con esto tienen la ventaja de hacer un recorrido a través del mismo para cambiar los nombres de clases, variables o funciones sin que lo debas hacerlo uno por uno.</a:t>
            </a:r>
            <a:endParaRPr sz="2000"/>
          </a:p>
        </p:txBody>
      </p:sp>
      <p:pic>
        <p:nvPicPr>
          <p:cNvPr id="343" name="Google Shape;343;g139482be858_1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5226" y="2331175"/>
            <a:ext cx="1053302" cy="89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ea97e790e_0_4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un IDE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gfea97e790e_0_44"/>
          <p:cNvSpPr txBox="1"/>
          <p:nvPr>
            <p:ph idx="1" type="body"/>
          </p:nvPr>
        </p:nvSpPr>
        <p:spPr>
          <a:xfrm>
            <a:off x="432025" y="1170125"/>
            <a:ext cx="52953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Se especializa en un lenguaje o tecnología(Java, Python, Go, Android, etc).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Se enfocan en proyectos completos, desde la primera línea hasta la salida a producción.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Traen herramientas integradas y configuradas, por ejemplo (Ej Android Studio trae un emulador Android).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s-ES"/>
              <a:t>Sus componentes son: editor de texto, compilador, interprete, herramientas de automatización, depurador, sistema de control de versiones, ayuda en la construcción de interfaces gráficas.</a:t>
            </a:r>
            <a:endParaRPr/>
          </a:p>
        </p:txBody>
      </p:sp>
      <p:pic>
        <p:nvPicPr>
          <p:cNvPr id="350" name="Google Shape;350;gfea97e790e_0_44"/>
          <p:cNvPicPr preferRelativeResize="0"/>
          <p:nvPr/>
        </p:nvPicPr>
        <p:blipFill rotWithShape="1">
          <a:blip r:embed="rId3">
            <a:alphaModFix/>
          </a:blip>
          <a:srcRect b="400000" l="173030" r="-173030" t="-400000"/>
          <a:stretch/>
        </p:blipFill>
        <p:spPr>
          <a:xfrm>
            <a:off x="7862144" y="0"/>
            <a:ext cx="922936" cy="92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fea97e790e_0_44"/>
          <p:cNvPicPr preferRelativeResize="0"/>
          <p:nvPr/>
        </p:nvPicPr>
        <p:blipFill rotWithShape="1">
          <a:blip r:embed="rId4">
            <a:alphaModFix/>
          </a:blip>
          <a:srcRect b="20647" l="29948" r="29847" t="19693"/>
          <a:stretch/>
        </p:blipFill>
        <p:spPr>
          <a:xfrm>
            <a:off x="6116500" y="1271450"/>
            <a:ext cx="1070616" cy="1095224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  <p:pic>
        <p:nvPicPr>
          <p:cNvPr id="352" name="Google Shape;352;gfea97e790e_0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6617" y="1961300"/>
            <a:ext cx="873324" cy="943111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  <p:pic>
        <p:nvPicPr>
          <p:cNvPr id="353" name="Google Shape;353;gfea97e790e_0_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06143" y="2523238"/>
            <a:ext cx="949800" cy="1095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ea97e790e_0_6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IDE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gfea97e790e_0_61"/>
          <p:cNvSpPr txBox="1"/>
          <p:nvPr>
            <p:ph idx="1" type="body"/>
          </p:nvPr>
        </p:nvSpPr>
        <p:spPr>
          <a:xfrm>
            <a:off x="432025" y="1170125"/>
            <a:ext cx="82800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Dentro de los más populares se encuentran: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IntelliJ, Eclipse, Netbeans, AndroidStudio, Visual Studio.</a:t>
            </a:r>
            <a:endParaRPr/>
          </a:p>
        </p:txBody>
      </p:sp>
      <p:pic>
        <p:nvPicPr>
          <p:cNvPr id="360" name="Google Shape;360;gfea97e790e_0_61"/>
          <p:cNvPicPr preferRelativeResize="0"/>
          <p:nvPr/>
        </p:nvPicPr>
        <p:blipFill rotWithShape="1">
          <a:blip r:embed="rId3">
            <a:alphaModFix/>
          </a:blip>
          <a:srcRect b="20647" l="29948" r="29847" t="19693"/>
          <a:stretch/>
        </p:blipFill>
        <p:spPr>
          <a:xfrm>
            <a:off x="604575" y="2615100"/>
            <a:ext cx="1070616" cy="1095224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  <p:pic>
        <p:nvPicPr>
          <p:cNvPr id="361" name="Google Shape;361;gfea97e790e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8292" y="2792075"/>
            <a:ext cx="873324" cy="943111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  <p:pic>
        <p:nvPicPr>
          <p:cNvPr id="362" name="Google Shape;362;gfea97e790e_0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8393" y="2674938"/>
            <a:ext cx="949800" cy="1095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  <p:pic>
        <p:nvPicPr>
          <p:cNvPr id="363" name="Google Shape;363;gfea97e790e_0_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4974" y="2633875"/>
            <a:ext cx="1177375" cy="117737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  <p:pic>
        <p:nvPicPr>
          <p:cNvPr id="364" name="Google Shape;364;gfea97e790e_0_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34650" y="2557800"/>
            <a:ext cx="1177375" cy="117737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7f6313d6af_0_43"/>
          <p:cNvSpPr txBox="1"/>
          <p:nvPr>
            <p:ph type="ctrTitle"/>
          </p:nvPr>
        </p:nvSpPr>
        <p:spPr>
          <a:xfrm>
            <a:off x="56940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IDEs y Editores online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ea97e790e_0_6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IDEs y Editores online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gfea97e790e_0_66"/>
          <p:cNvSpPr txBox="1"/>
          <p:nvPr>
            <p:ph idx="1" type="body"/>
          </p:nvPr>
        </p:nvSpPr>
        <p:spPr>
          <a:xfrm>
            <a:off x="432025" y="1170125"/>
            <a:ext cx="50364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>
                <a:highlight>
                  <a:srgbClr val="FFFFFF"/>
                </a:highlight>
              </a:rPr>
              <a:t>Son herramientas de trabajo del tipo colaborativas, es decir son especialmente útiles para trabajar en equipos remotos, esto se logra con tan solo compartir el enlace de trabajo y dar permiso editor a cada integrante del grupo.</a:t>
            </a:r>
            <a:endParaRPr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ES">
                <a:highlight>
                  <a:srgbClr val="FFFFFF"/>
                </a:highlight>
              </a:rPr>
              <a:t>Los trabajos se guardan automáticamente en la nube dentro del perfil online creado en la página en particular.</a:t>
            </a:r>
            <a:endParaRPr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s-ES">
                <a:highlight>
                  <a:srgbClr val="FFFFFF"/>
                </a:highlight>
              </a:rPr>
              <a:t>Todo lo realizado queda en la nube listo como para ser mostrado por ejemplo en un CV o entrevista laboral.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376" name="Google Shape;376;gfea97e790e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000" y="737775"/>
            <a:ext cx="2495200" cy="249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57150">
              <a:srgbClr val="000000">
                <a:alpha val="20000"/>
              </a:srgbClr>
            </a:outerShdw>
          </a:effectLst>
        </p:spPr>
      </p:pic>
      <p:pic>
        <p:nvPicPr>
          <p:cNvPr id="377" name="Google Shape;377;gfea97e790e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2309" y="3184150"/>
            <a:ext cx="1995491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20000" dist="76200">
              <a:srgbClr val="000000">
                <a:alpha val="21960"/>
              </a:srgbClr>
            </a:outerShdw>
          </a:effectLst>
        </p:spPr>
      </p:pic>
      <p:pic>
        <p:nvPicPr>
          <p:cNvPr id="378" name="Google Shape;378;gfea97e790e_0_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4807" y="2393950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2745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7f6313d6af_0_5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IDEs y Editores online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g27f6313d6af_0_52"/>
          <p:cNvSpPr txBox="1"/>
          <p:nvPr>
            <p:ph idx="1" type="body"/>
          </p:nvPr>
        </p:nvSpPr>
        <p:spPr>
          <a:xfrm>
            <a:off x="432025" y="1170125"/>
            <a:ext cx="50364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No requiere más que conexión a internet y se abstrae de la arquitectura de la PC que tengamos, es decir con pocos recursos podemos utilizar estos editores online.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Utilizarlos es más fácil, ya que no tenemos que hacer otra cosa más que registrarnos en la página que presta el servicio.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385" name="Google Shape;385;g27f6313d6af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000" y="737775"/>
            <a:ext cx="2495200" cy="249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57150">
              <a:srgbClr val="000000">
                <a:alpha val="20000"/>
              </a:srgbClr>
            </a:outerShdw>
          </a:effectLst>
        </p:spPr>
      </p:pic>
      <p:pic>
        <p:nvPicPr>
          <p:cNvPr id="386" name="Google Shape;386;g27f6313d6af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2309" y="3184150"/>
            <a:ext cx="1995491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20000" dist="76200">
              <a:srgbClr val="000000">
                <a:alpha val="21960"/>
              </a:srgbClr>
            </a:outerShdw>
          </a:effectLst>
        </p:spPr>
      </p:pic>
      <p:pic>
        <p:nvPicPr>
          <p:cNvPr id="387" name="Google Shape;387;g27f6313d6af_0_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4807" y="2393950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2745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7f6313d6af_0_4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Algunos de ellos son: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g27f6313d6af_0_47"/>
          <p:cNvSpPr txBox="1"/>
          <p:nvPr>
            <p:ph idx="1" type="body"/>
          </p:nvPr>
        </p:nvSpPr>
        <p:spPr>
          <a:xfrm>
            <a:off x="432025" y="1170125"/>
            <a:ext cx="82800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highlight>
                  <a:srgbClr val="FFFFFF"/>
                </a:highlight>
              </a:rPr>
              <a:t>Los </a:t>
            </a:r>
            <a:r>
              <a:rPr b="1" lang="es-ES">
                <a:highlight>
                  <a:srgbClr val="FFFFFF"/>
                </a:highlight>
              </a:rPr>
              <a:t>IDEs</a:t>
            </a:r>
            <a:r>
              <a:rPr lang="es-ES">
                <a:highlight>
                  <a:srgbClr val="FFFFFF"/>
                </a:highlight>
              </a:rPr>
              <a:t> online mas conocidos son: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ES">
                <a:highlight>
                  <a:srgbClr val="FFFFFF"/>
                </a:highlight>
              </a:rPr>
              <a:t>Codingrooms</a:t>
            </a:r>
            <a:r>
              <a:rPr lang="es-ES">
                <a:highlight>
                  <a:srgbClr val="FFFFFF"/>
                </a:highlight>
              </a:rPr>
              <a:t> </a:t>
            </a:r>
            <a:r>
              <a:rPr lang="es-E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https://www.codingrooms.com/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ES">
                <a:highlight>
                  <a:schemeClr val="lt1"/>
                </a:highlight>
              </a:rPr>
              <a:t>Visual Studio Online</a:t>
            </a:r>
            <a:r>
              <a:rPr lang="es-ES">
                <a:highlight>
                  <a:schemeClr val="lt1"/>
                </a:highlight>
              </a:rPr>
              <a:t> </a:t>
            </a:r>
            <a:r>
              <a:rPr lang="es-ES" u="sng">
                <a:solidFill>
                  <a:schemeClr val="accent5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https://vscode.dev/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Replit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Sandbox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ea97e790e_0_104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Conclusiones finales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ea97e790e_0_22"/>
          <p:cNvSpPr txBox="1"/>
          <p:nvPr>
            <p:ph type="title"/>
          </p:nvPr>
        </p:nvSpPr>
        <p:spPr>
          <a:xfrm>
            <a:off x="432025" y="597425"/>
            <a:ext cx="838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gfea97e790e_0_22"/>
          <p:cNvSpPr txBox="1"/>
          <p:nvPr>
            <p:ph idx="1" type="body"/>
          </p:nvPr>
        </p:nvSpPr>
        <p:spPr>
          <a:xfrm>
            <a:off x="432025" y="1170000"/>
            <a:ext cx="52860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8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Los editores actuales se pueden extender tanto como se quiera, </a:t>
            </a:r>
            <a:r>
              <a:rPr b="1" lang="es-ES"/>
              <a:t>por medio de complementos que los pueden hacer llegar a ser tan avanzados como los IDE</a:t>
            </a:r>
            <a:r>
              <a:rPr lang="es-ES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 los fines de este curso </a:t>
            </a:r>
            <a:r>
              <a:rPr b="1" lang="es-ES"/>
              <a:t>un editor como los que se vieron anteriormente con sus plugins necesarios nos habilitaría a trabajar en Java.</a:t>
            </a:r>
            <a:endParaRPr/>
          </a:p>
        </p:txBody>
      </p:sp>
      <p:pic>
        <p:nvPicPr>
          <p:cNvPr id="405" name="Google Shape;405;gfea97e790e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750" y="1714500"/>
            <a:ext cx="2509899" cy="202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7f6313d6af_0_71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Desafío de clase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7f6313d6af_0_35"/>
          <p:cNvSpPr txBox="1"/>
          <p:nvPr>
            <p:ph type="title"/>
          </p:nvPr>
        </p:nvSpPr>
        <p:spPr>
          <a:xfrm>
            <a:off x="432025" y="597425"/>
            <a:ext cx="838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g27f6313d6af_0_35"/>
          <p:cNvSpPr txBox="1"/>
          <p:nvPr>
            <p:ph idx="1" type="body"/>
          </p:nvPr>
        </p:nvSpPr>
        <p:spPr>
          <a:xfrm>
            <a:off x="432025" y="1170000"/>
            <a:ext cx="52860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Este un momento importante donde tendrás que decidir qué camino tomar.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Pensá con qué herramienta te vas a sentir más cómodo/a trabajando, y en base a esa decisión será el camino que tomarás a continuación: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Si vas a trabajar con Codingroom.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Si vas a trabajar con VS-Code.</a:t>
            </a:r>
            <a:endParaRPr/>
          </a:p>
        </p:txBody>
      </p:sp>
      <p:pic>
        <p:nvPicPr>
          <p:cNvPr id="417" name="Google Shape;417;g27f6313d6af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750" y="1714500"/>
            <a:ext cx="2509899" cy="202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7f6313d6af_0_24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Instalación de Java en Windows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dd481b0875_0_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Configurar Java en Windows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g1dd481b0875_0_4"/>
          <p:cNvSpPr txBox="1"/>
          <p:nvPr>
            <p:ph idx="1" type="body"/>
          </p:nvPr>
        </p:nvSpPr>
        <p:spPr>
          <a:xfrm>
            <a:off x="432025" y="1304875"/>
            <a:ext cx="6460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69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8"/>
              <a:buChar char="●"/>
            </a:pPr>
            <a:r>
              <a:rPr lang="es-ES" sz="1607"/>
              <a:t>Más allá del IDE o editor a utilizar, Java requiere una pequeña configuración para poder usarlo en nuestro equipo, puede haber pequeñas diferencias según la versión de Windows. </a:t>
            </a:r>
            <a:endParaRPr sz="1607"/>
          </a:p>
          <a:p>
            <a:pPr indent="-33069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8"/>
              <a:buChar char="●"/>
            </a:pPr>
            <a:r>
              <a:rPr lang="es-ES" sz="1607"/>
              <a:t>Las variables de entorno permiten </a:t>
            </a:r>
            <a:r>
              <a:rPr b="1" lang="es-ES" sz="1607"/>
              <a:t>la comunicación entre Java con el sistema operativo</a:t>
            </a:r>
            <a:r>
              <a:rPr lang="es-ES" sz="1607"/>
              <a:t>. </a:t>
            </a:r>
            <a:endParaRPr sz="1607"/>
          </a:p>
          <a:p>
            <a:pPr indent="-33069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8"/>
              <a:buChar char="●"/>
            </a:pPr>
            <a:r>
              <a:rPr lang="es-ES" sz="1607"/>
              <a:t>Las más importantes para que java funcione en nuestra PC son 2: </a:t>
            </a:r>
            <a:r>
              <a:rPr b="1" lang="es-ES" sz="1607"/>
              <a:t>“JAVA_HOME” y “PATH”</a:t>
            </a:r>
            <a:r>
              <a:rPr lang="es-ES" sz="1607"/>
              <a:t>. </a:t>
            </a:r>
            <a:endParaRPr sz="1607"/>
          </a:p>
          <a:p>
            <a:pPr indent="-330692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8"/>
              <a:buChar char="●"/>
            </a:pPr>
            <a:r>
              <a:rPr lang="es-ES" sz="1607"/>
              <a:t>Estas son las variables que </a:t>
            </a:r>
            <a:r>
              <a:rPr b="1" lang="es-ES" sz="1607"/>
              <a:t>informan al Sistema Operativo dónde y cómo ubicar Java dentro del mismo.</a:t>
            </a:r>
            <a:r>
              <a:rPr lang="es-ES" sz="1607"/>
              <a:t> </a:t>
            </a:r>
            <a:endParaRPr sz="1607"/>
          </a:p>
        </p:txBody>
      </p:sp>
      <p:pic>
        <p:nvPicPr>
          <p:cNvPr id="429" name="Google Shape;429;g1dd481b0875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0024" y="2014650"/>
            <a:ext cx="1312675" cy="14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d481b0875_0_1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Paso 1: Descargar Java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g1dd481b0875_0_10"/>
          <p:cNvSpPr txBox="1"/>
          <p:nvPr>
            <p:ph idx="1" type="body"/>
          </p:nvPr>
        </p:nvSpPr>
        <p:spPr>
          <a:xfrm>
            <a:off x="477450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Descargar el JDK (Java SE development kit), según tu sistema operativo en: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https://www.oracle.com/ar/java/technologies/downloads/#java17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Instalarlo en nuestra PC</a:t>
            </a:r>
            <a:endParaRPr/>
          </a:p>
        </p:txBody>
      </p:sp>
      <p:pic>
        <p:nvPicPr>
          <p:cNvPr id="436" name="Google Shape;436;g1dd481b0875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6524" y="3000550"/>
            <a:ext cx="1312675" cy="14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ea97e790e_0_88"/>
          <p:cNvSpPr txBox="1"/>
          <p:nvPr>
            <p:ph type="ctrTitle"/>
          </p:nvPr>
        </p:nvSpPr>
        <p:spPr>
          <a:xfrm>
            <a:off x="373675" y="2579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Write Once, Run Anywhere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-ES" sz="1300"/>
              <a:t>(Escríbelo una vez, ejecútalo en cualquier lugar)</a:t>
            </a:r>
            <a:endParaRPr sz="1300"/>
          </a:p>
        </p:txBody>
      </p:sp>
      <p:pic>
        <p:nvPicPr>
          <p:cNvPr id="131" name="Google Shape;131;gfea97e790e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388" y="832388"/>
            <a:ext cx="2985226" cy="1865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76200">
              <a:srgbClr val="000000">
                <a:alpha val="15294"/>
              </a:srgbClr>
            </a:outerShdw>
          </a:effec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dd481b0875_0_1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1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Paso 2: Configuración de la variable JAVA_HOME y PATH</a:t>
            </a:r>
            <a:endParaRPr b="1" sz="213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g1dd481b0875_0_16"/>
          <p:cNvSpPr txBox="1"/>
          <p:nvPr>
            <p:ph idx="1" type="body"/>
          </p:nvPr>
        </p:nvSpPr>
        <p:spPr>
          <a:xfrm>
            <a:off x="432025" y="1304875"/>
            <a:ext cx="69438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Realizar los siguientes pasos detallados en el video: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https://youtu.be/ROilEcUIjI0</a:t>
            </a:r>
            <a:endParaRPr/>
          </a:p>
        </p:txBody>
      </p:sp>
      <p:pic>
        <p:nvPicPr>
          <p:cNvPr id="443" name="Google Shape;443;g1dd481b0875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6524" y="3000550"/>
            <a:ext cx="1312675" cy="14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dd481b0875_0_2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resumen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g1dd481b0875_0_22"/>
          <p:cNvSpPr txBox="1"/>
          <p:nvPr>
            <p:ph idx="1" type="body"/>
          </p:nvPr>
        </p:nvSpPr>
        <p:spPr>
          <a:xfrm>
            <a:off x="423150" y="1170000"/>
            <a:ext cx="82803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A modo de resumen de todo el proceso de configuración:</a:t>
            </a:r>
            <a:endParaRPr/>
          </a:p>
        </p:txBody>
      </p:sp>
      <p:pic>
        <p:nvPicPr>
          <p:cNvPr id="450" name="Google Shape;450;g1dd481b0875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425" y="1646425"/>
            <a:ext cx="7370527" cy="29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43639c0bdb_1_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6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Herramientas que utilizamos en clases</a:t>
            </a:r>
            <a:endParaRPr b="1" sz="263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g143639c0bdb_1_24"/>
          <p:cNvSpPr txBox="1"/>
          <p:nvPr/>
        </p:nvSpPr>
        <p:spPr>
          <a:xfrm>
            <a:off x="3353875" y="1915363"/>
            <a:ext cx="4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IDE IntelliJ o VSCode+plugins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7" name="Google Shape;457;g143639c0bdb_1_24"/>
          <p:cNvPicPr preferRelativeResize="0"/>
          <p:nvPr/>
        </p:nvPicPr>
        <p:blipFill rotWithShape="1">
          <a:blip r:embed="rId3">
            <a:alphaModFix/>
          </a:blip>
          <a:srcRect b="20647" l="29948" r="29847" t="19693"/>
          <a:stretch/>
        </p:blipFill>
        <p:spPr>
          <a:xfrm>
            <a:off x="431800" y="1567850"/>
            <a:ext cx="1070616" cy="1095224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  <p:pic>
        <p:nvPicPr>
          <p:cNvPr id="458" name="Google Shape;458;g143639c0bdb_1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6682" y="1654000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2352"/>
              </a:srgbClr>
            </a:outerShdw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1"/>
          <p:cNvSpPr txBox="1"/>
          <p:nvPr>
            <p:ph type="title"/>
          </p:nvPr>
        </p:nvSpPr>
        <p:spPr>
          <a:xfrm>
            <a:off x="523350" y="2419500"/>
            <a:ext cx="8097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No te olvides de dar el presente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Recordá: </a:t>
            </a:r>
            <a:endParaRPr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0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0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s-ES" sz="3200">
                <a:solidFill>
                  <a:schemeClr val="dk2"/>
                </a:solidFill>
              </a:rPr>
              <a:t>Realizá los ejercicios obligatorios.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>
                <a:solidFill>
                  <a:schemeClr val="dk2"/>
                </a:solidFill>
              </a:rPr>
              <a:t>Todo en el Aula Virtual.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267b0f8d0_0_112"/>
          <p:cNvSpPr txBox="1"/>
          <p:nvPr/>
        </p:nvSpPr>
        <p:spPr>
          <a:xfrm>
            <a:off x="431800" y="5079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es Java?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5267b0f8d0_0_112"/>
          <p:cNvSpPr txBox="1"/>
          <p:nvPr/>
        </p:nvSpPr>
        <p:spPr>
          <a:xfrm>
            <a:off x="431850" y="1170000"/>
            <a:ext cx="8280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 es un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lenguaje de programación multiplataforma.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 propósitos generales, 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para realizar por ejemplo, </a:t>
            </a:r>
            <a:r>
              <a:rPr b="0" i="1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aplicaciones de escritorio, applets de navegador, servlets en web, páginas JSP, apps nativas para dispositivos </a:t>
            </a:r>
            <a:r>
              <a:rPr b="1" i="1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Android.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g15267b0f8d0_0_112"/>
          <p:cNvPicPr preferRelativeResize="0"/>
          <p:nvPr/>
        </p:nvPicPr>
        <p:blipFill rotWithShape="1">
          <a:blip r:embed="rId3">
            <a:alphaModFix amt="74000"/>
          </a:blip>
          <a:srcRect b="0" l="0" r="0" t="0"/>
          <a:stretch/>
        </p:blipFill>
        <p:spPr>
          <a:xfrm>
            <a:off x="719838" y="2525975"/>
            <a:ext cx="3221179" cy="20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267b0f8d0_0_112"/>
          <p:cNvSpPr txBox="1"/>
          <p:nvPr/>
        </p:nvSpPr>
        <p:spPr>
          <a:xfrm>
            <a:off x="4571925" y="3119375"/>
            <a:ext cx="414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ES" sz="1050" u="none" cap="none" strike="noStrike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Un servlet</a:t>
            </a:r>
            <a:r>
              <a:rPr b="0" i="0" lang="es-ES" sz="1050" u="none" cap="none" strike="noStrike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 es una clase en el lenguaje de programación Java, utilizada para ampliar las capacidades de un servidor.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5267b0f8d0_0_112"/>
          <p:cNvSpPr txBox="1"/>
          <p:nvPr/>
        </p:nvSpPr>
        <p:spPr>
          <a:xfrm>
            <a:off x="4571925" y="3632075"/>
            <a:ext cx="414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ES" sz="1050" u="none" cap="none" strike="noStrike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JavaServer Pages  JSP </a:t>
            </a:r>
            <a:r>
              <a:rPr b="0" i="0" lang="es-ES" sz="1050" u="none" cap="none" strike="noStrike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es una tecnología que ayuda a los desarrolladores de software a crear páginas web dinámicas basadas en HTML y XML, entre otros tipos de documentos. JSP es similar a PHP, pero usa el lenguaje de programación Java.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316be679c_0_2"/>
          <p:cNvSpPr txBox="1"/>
          <p:nvPr/>
        </p:nvSpPr>
        <p:spPr>
          <a:xfrm>
            <a:off x="431800" y="5079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hace Java?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5316be679c_0_2"/>
          <p:cNvSpPr txBox="1"/>
          <p:nvPr/>
        </p:nvSpPr>
        <p:spPr>
          <a:xfrm>
            <a:off x="-49775" y="1170000"/>
            <a:ext cx="6647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Char char="●"/>
            </a:pPr>
            <a:r>
              <a:rPr b="0" i="0" lang="es-ES" sz="21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Podemos usar Java para desarrollar el mismo tipo de </a:t>
            </a:r>
            <a:r>
              <a:rPr b="1" i="0" lang="es-ES" sz="21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aplicaciones</a:t>
            </a:r>
            <a:r>
              <a:rPr b="0" i="0" lang="es-ES" sz="21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que programamos con otros lenguajes como C o Pascal.</a:t>
            </a:r>
            <a:endParaRPr b="0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Char char="●"/>
            </a:pPr>
            <a:r>
              <a:rPr b="0" i="0" lang="es-ES" sz="21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Habitualmente, tendemos a asociar el término “Java” al desarrollo de páginas de Internet. </a:t>
            </a:r>
            <a:r>
              <a:rPr b="1" i="0" lang="es-ES" sz="21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 gente cree que “Java es un lenguaje para programar páginas Web”</a:t>
            </a:r>
            <a:r>
              <a:rPr b="0" i="0" lang="es-ES" sz="21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pero esto </a:t>
            </a:r>
            <a:r>
              <a:rPr b="1" i="0" lang="es-ES" sz="21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es un concepto incompleto.</a:t>
            </a:r>
            <a:r>
              <a:rPr b="0" i="0" lang="es-ES" sz="21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100" u="none" cap="none" strike="noStrike"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g15316be679c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075" y="3348950"/>
            <a:ext cx="1441300" cy="14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9482be858_1_0"/>
          <p:cNvSpPr txBox="1"/>
          <p:nvPr/>
        </p:nvSpPr>
        <p:spPr>
          <a:xfrm>
            <a:off x="431800" y="5079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hace Java?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39482be858_1_0"/>
          <p:cNvSpPr txBox="1"/>
          <p:nvPr/>
        </p:nvSpPr>
        <p:spPr>
          <a:xfrm>
            <a:off x="431850" y="1062000"/>
            <a:ext cx="6620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"/>
              <a:buChar char="●"/>
            </a:pPr>
            <a:r>
              <a:rPr b="0" i="0" lang="es-ES" sz="22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 confusión surge porque </a:t>
            </a:r>
            <a:r>
              <a:rPr b="1" i="0" lang="es-ES" sz="22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Java permite “incrustar” programas dentro de las páginas Web</a:t>
            </a:r>
            <a:r>
              <a:rPr b="0" i="0" lang="es-ES" sz="22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para que sean ejecutados en el navegador del usuario.</a:t>
            </a:r>
            <a:endParaRPr b="0" i="0" sz="2200" u="none" cap="none" strike="noStrike"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"/>
              <a:buChar char="●"/>
            </a:pPr>
            <a:r>
              <a:rPr b="0" i="0" lang="es-ES" sz="2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Como se dijo, el propósito de Java, es que los desarrolladores puedan </a:t>
            </a:r>
            <a:r>
              <a:rPr b="1" i="0" lang="es-ES" sz="2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escribir su programa una vez y sea capaz de ejecutarse en cualquier dispositivo</a:t>
            </a:r>
            <a:r>
              <a:rPr b="0" i="0" lang="es-ES" sz="2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200" u="none" cap="none" strike="noStrike"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g139482be858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5225" y="2977875"/>
            <a:ext cx="2130574" cy="184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ea97e790e_0_8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Historia de Java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fea97e790e_0_80"/>
          <p:cNvSpPr txBox="1"/>
          <p:nvPr>
            <p:ph idx="1" type="body"/>
          </p:nvPr>
        </p:nvSpPr>
        <p:spPr>
          <a:xfrm>
            <a:off x="423300" y="1170000"/>
            <a:ext cx="82800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Java es un </a:t>
            </a:r>
            <a:r>
              <a:rPr b="1" lang="es-ES"/>
              <a:t>lenguaje de programación desarrollado por Sun Microsystem.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Fue presentado </a:t>
            </a:r>
            <a:r>
              <a:rPr b="1" lang="es-ES"/>
              <a:t>a mediados del año 1995 </a:t>
            </a:r>
            <a:r>
              <a:rPr lang="es-ES"/>
              <a:t>en su versión alpha y en el año </a:t>
            </a:r>
            <a:r>
              <a:rPr b="1" lang="es-ES"/>
              <a:t>1996 se lanza el primer JDK 1.0</a:t>
            </a:r>
            <a:r>
              <a:rPr lang="es-ES"/>
              <a:t>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Los programas Java se pueden ejecutar en diversas plataformas con sistemas operativos como Windows, Mac OS, Linux, etc</a:t>
            </a:r>
            <a:r>
              <a:rPr lang="es-ES"/>
              <a:t>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 </a:t>
            </a:r>
            <a:endParaRPr/>
          </a:p>
        </p:txBody>
      </p:sp>
      <p:pic>
        <p:nvPicPr>
          <p:cNvPr id="161" name="Google Shape;161;gfea97e790e_0_80"/>
          <p:cNvPicPr preferRelativeResize="0"/>
          <p:nvPr/>
        </p:nvPicPr>
        <p:blipFill rotWithShape="1">
          <a:blip r:embed="rId3">
            <a:alphaModFix amt="66000"/>
          </a:blip>
          <a:srcRect b="0" l="0" r="0" t="0"/>
          <a:stretch/>
        </p:blipFill>
        <p:spPr>
          <a:xfrm>
            <a:off x="7036775" y="3558550"/>
            <a:ext cx="1315599" cy="8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Gonzalo F. Rubé</dc:creator>
</cp:coreProperties>
</file>