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SemiBold"/>
      <p:regular r:id="rId50"/>
      <p:bold r:id="rId51"/>
      <p:italic r:id="rId52"/>
      <p:boldItalic r:id="rId53"/>
    </p:embeddedFont>
    <p:embeddedFont>
      <p:font typeface="Montserrat"/>
      <p:regular r:id="rId54"/>
      <p:bold r:id="rId55"/>
      <p:italic r:id="rId56"/>
      <p:boldItalic r:id="rId57"/>
    </p:embeddedFont>
    <p:embeddedFont>
      <p:font typeface="Montserrat Medium"/>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2" roundtripDataSignature="AMtx7mh2yGTYCtyZsraDU4HDnO+pbUZh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E04CED-EB32-40F7-9DD7-ACE551EA277D}">
  <a:tblStyle styleId="{11E04CED-EB32-40F7-9DD7-ACE551EA277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Montserrat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Medium-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bold.fntdata"/><Relationship Id="rId50" Type="http://schemas.openxmlformats.org/officeDocument/2006/relationships/font" Target="fonts/MontserratSemiBold-regular.fntdata"/><Relationship Id="rId53" Type="http://schemas.openxmlformats.org/officeDocument/2006/relationships/font" Target="fonts/MontserratSemiBold-boldItalic.fntdata"/><Relationship Id="rId52" Type="http://schemas.openxmlformats.org/officeDocument/2006/relationships/font" Target="fonts/MontserratSemiBold-italic.fntdata"/><Relationship Id="rId11" Type="http://schemas.openxmlformats.org/officeDocument/2006/relationships/slide" Target="slides/slide5.xml"/><Relationship Id="rId55" Type="http://schemas.openxmlformats.org/officeDocument/2006/relationships/font" Target="fonts/Montserrat-bold.fntdata"/><Relationship Id="rId10" Type="http://schemas.openxmlformats.org/officeDocument/2006/relationships/slide" Target="slides/slide4.xml"/><Relationship Id="rId54" Type="http://schemas.openxmlformats.org/officeDocument/2006/relationships/font" Target="fonts/Montserrat-regular.fntdata"/><Relationship Id="rId13" Type="http://schemas.openxmlformats.org/officeDocument/2006/relationships/slide" Target="slides/slide7.xml"/><Relationship Id="rId57" Type="http://schemas.openxmlformats.org/officeDocument/2006/relationships/font" Target="fonts/Montserrat-boldItalic.fntdata"/><Relationship Id="rId12" Type="http://schemas.openxmlformats.org/officeDocument/2006/relationships/slide" Target="slides/slide6.xml"/><Relationship Id="rId56" Type="http://schemas.openxmlformats.org/officeDocument/2006/relationships/font" Target="fonts/Montserrat-italic.fntdata"/><Relationship Id="rId15" Type="http://schemas.openxmlformats.org/officeDocument/2006/relationships/slide" Target="slides/slide9.xml"/><Relationship Id="rId59" Type="http://schemas.openxmlformats.org/officeDocument/2006/relationships/font" Target="fonts/MontserratMedium-bold.fntdata"/><Relationship Id="rId14" Type="http://schemas.openxmlformats.org/officeDocument/2006/relationships/slide" Target="slides/slide8.xml"/><Relationship Id="rId58" Type="http://schemas.openxmlformats.org/officeDocument/2006/relationships/font" Target="fonts/MontserratMedi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5"/>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5"/>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5"/>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5"/>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5"/>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5"/>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4"/>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4"/>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4"/>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4"/>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5"/>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5"/>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5"/>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5"/>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6"/>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6"/>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6"/>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6"/>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6"/>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6"/>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6"/>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6"/>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7"/>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7"/>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7"/>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7"/>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7"/>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7"/>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7"/>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7"/>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7"/>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8"/>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8"/>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8"/>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6"/>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6"/>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6"/>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6"/>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6"/>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7"/>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7"/>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7"/>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7"/>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7"/>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7"/>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7"/>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7"/>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7"/>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7"/>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7"/>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7"/>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8"/>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8"/>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8"/>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8"/>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9"/>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5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5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5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5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51"/>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51"/>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51"/>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5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5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5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2"/>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52"/>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52"/>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5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3"/>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lenguajejs.com/javascript/fundamentos/objetos-basicos/" TargetMode="External"/><Relationship Id="rId4" Type="http://schemas.openxmlformats.org/officeDocument/2006/relationships/hyperlink" Target="https://developer.mozilla.org/es/docs/Web/JavaScript/Guide/Working_with_Objects" TargetMode="External"/><Relationship Id="rId9" Type="http://schemas.openxmlformats.org/officeDocument/2006/relationships/hyperlink" Target="https://www.youtube.com/watch?v=FJy8xgEdkNc" TargetMode="External"/><Relationship Id="rId5" Type="http://schemas.openxmlformats.org/officeDocument/2006/relationships/hyperlink" Target="https://www.arquitecturajava.com/javascript-for-in-vs-for-of/" TargetMode="External"/><Relationship Id="rId6" Type="http://schemas.openxmlformats.org/officeDocument/2006/relationships/hyperlink" Target="https://www.w3schools.com/jsref/jsref_forof.asp" TargetMode="External"/><Relationship Id="rId7" Type="http://schemas.openxmlformats.org/officeDocument/2006/relationships/hyperlink" Target="https://www.w3schools.com/jsref/jsref_forof.asp" TargetMode="External"/><Relationship Id="rId8" Type="http://schemas.openxmlformats.org/officeDocument/2006/relationships/hyperlink" Target="https://www.youtube.com/watch?v=rf3riernY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FULL STACK </a:t>
            </a:r>
            <a:r>
              <a:rPr b="1" lang="es" sz="3700">
                <a:latin typeface="Montserrat"/>
                <a:ea typeface="Montserrat"/>
                <a:cs typeface="Montserrat"/>
                <a:sym typeface="Montserrat"/>
              </a:rPr>
              <a:t>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16</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4</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 Notación de corchetes</a:t>
            </a:r>
            <a:endParaRPr/>
          </a:p>
        </p:txBody>
      </p:sp>
      <p:sp>
        <p:nvSpPr>
          <p:cNvPr id="211" name="Google Shape;211;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Se puede acceder o establecer las propiedades de los objetos mediante la notación de corchetes </a:t>
            </a:r>
            <a:r>
              <a:rPr b="1" lang="es" sz="1650"/>
              <a:t>[ ]</a:t>
            </a:r>
            <a:r>
              <a:rPr lang="es" sz="1650"/>
              <a:t> . En los objetos cada propiedad está asociada con un valor tipo String que se puede utilizar para acceder a ella. Por lo tanto puedes acceder a las propiedades del objeto </a:t>
            </a:r>
            <a:r>
              <a:rPr b="1" lang="es" sz="1650"/>
              <a:t>miAuto</a:t>
            </a:r>
            <a:r>
              <a:rPr lang="es" sz="1650"/>
              <a:t> de la siguiente manera:</a:t>
            </a:r>
            <a:endParaRPr sz="1650"/>
          </a:p>
        </p:txBody>
      </p:sp>
      <p:sp>
        <p:nvSpPr>
          <p:cNvPr id="212" name="Google Shape;212;p10"/>
          <p:cNvSpPr/>
          <p:nvPr/>
        </p:nvSpPr>
        <p:spPr>
          <a:xfrm>
            <a:off x="3089575" y="2807725"/>
            <a:ext cx="2964900" cy="697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E8C6"/>
                </a:solidFill>
                <a:latin typeface="Consolas"/>
                <a:ea typeface="Consolas"/>
                <a:cs typeface="Consolas"/>
                <a:sym typeface="Consolas"/>
              </a:rPr>
              <a:t>miAuto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'marca'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'Ford'</a:t>
            </a:r>
            <a:endParaRPr b="0" i="0" sz="1200" u="none" cap="none" strike="noStrike">
              <a:solidFill>
                <a:srgbClr val="96E07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E8C6"/>
                </a:solidFill>
                <a:latin typeface="Consolas"/>
                <a:ea typeface="Consolas"/>
                <a:cs typeface="Consolas"/>
                <a:sym typeface="Consolas"/>
              </a:rPr>
              <a:t>miAuto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'tipo'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'Ranger'</a:t>
            </a:r>
            <a:endParaRPr b="0" i="0" sz="1200" u="none" cap="none" strike="noStrike">
              <a:solidFill>
                <a:srgbClr val="96E07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E8C6"/>
                </a:solidFill>
                <a:latin typeface="Consolas"/>
                <a:ea typeface="Consolas"/>
                <a:cs typeface="Consolas"/>
                <a:sym typeface="Consolas"/>
              </a:rPr>
              <a:t>miAuto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'modelo'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2019</a:t>
            </a:r>
            <a:endParaRPr b="0" i="0" sz="12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500" u="none" cap="none" strike="noStrike">
              <a:solidFill>
                <a:srgbClr val="9CDCFE"/>
              </a:solidFill>
              <a:latin typeface="Consolas"/>
              <a:ea typeface="Consolas"/>
              <a:cs typeface="Consolas"/>
              <a:sym typeface="Consolas"/>
            </a:endParaRPr>
          </a:p>
        </p:txBody>
      </p:sp>
      <p:sp>
        <p:nvSpPr>
          <p:cNvPr id="213" name="Google Shape;213;p10"/>
          <p:cNvSpPr txBox="1"/>
          <p:nvPr/>
        </p:nvSpPr>
        <p:spPr>
          <a:xfrm>
            <a:off x="420600" y="3610325"/>
            <a:ext cx="8285400" cy="1022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El nombre de una propiedad puede ser cualquier cadena válida de JS. Pero si no es un identificador válido de JS (por ejemplo, comienza con un número) solo se puede acceder utilizando la notación de corchetes.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 Métodos</a:t>
            </a:r>
            <a:endParaRPr/>
          </a:p>
        </p:txBody>
      </p:sp>
      <p:sp>
        <p:nvSpPr>
          <p:cNvPr id="219" name="Google Shape;219;p1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Los </a:t>
            </a:r>
            <a:r>
              <a:rPr b="1" lang="es" sz="1650"/>
              <a:t>métodos</a:t>
            </a:r>
            <a:r>
              <a:rPr lang="es" sz="1650"/>
              <a:t> son el equivalente de las funciones, pero dentro de un objeto. Proporcionan al objeto la capacidad de interactuar con otros objetos o con el resto del programa.</a:t>
            </a:r>
            <a:endParaRPr sz="1650"/>
          </a:p>
          <a:p>
            <a:pPr indent="0" lvl="0" marL="0" rtl="0" algn="l">
              <a:lnSpc>
                <a:spcPct val="115000"/>
              </a:lnSpc>
              <a:spcBef>
                <a:spcPts val="1200"/>
              </a:spcBef>
              <a:spcAft>
                <a:spcPts val="0"/>
              </a:spcAft>
              <a:buSzPts val="1800"/>
              <a:buNone/>
            </a:pPr>
            <a:r>
              <a:rPr lang="es" sz="1650"/>
              <a:t>Para escribirlos, colocamos su nombre seguido de paréntesis </a:t>
            </a:r>
            <a:r>
              <a:rPr b="1" lang="es" sz="1650"/>
              <a:t>( )</a:t>
            </a:r>
            <a:r>
              <a:rPr lang="es" sz="1650"/>
              <a:t>. El bloque de código que compone el método se escribe entre llaves</a:t>
            </a:r>
            <a:r>
              <a:rPr b="1" lang="es" sz="1650"/>
              <a:t> { } </a:t>
            </a:r>
            <a:r>
              <a:rPr lang="es" sz="1650"/>
              <a:t>y pueden devolver resultados mediante </a:t>
            </a:r>
            <a:r>
              <a:rPr b="1" lang="es" sz="1650"/>
              <a:t>return</a:t>
            </a:r>
            <a:r>
              <a:rPr lang="es" sz="1650"/>
              <a:t>, igual que las funciones.</a:t>
            </a:r>
            <a:endParaRPr sz="1650"/>
          </a:p>
          <a:p>
            <a:pPr indent="0" lvl="0" marL="0" rtl="0" algn="l">
              <a:lnSpc>
                <a:spcPct val="115000"/>
              </a:lnSpc>
              <a:spcBef>
                <a:spcPts val="1200"/>
              </a:spcBef>
              <a:spcAft>
                <a:spcPts val="1200"/>
              </a:spcAft>
              <a:buSzPts val="1800"/>
              <a:buNone/>
            </a:pPr>
            <a:r>
              <a:rPr lang="es" sz="1650"/>
              <a:t>Se invocan desde el resto del programa usando la notación punto, pero usando paréntesis luego de su nombre para diferenciarlas de las propiedades.</a:t>
            </a: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 Métodos</a:t>
            </a:r>
            <a:endParaRPr/>
          </a:p>
        </p:txBody>
      </p:sp>
      <p:sp>
        <p:nvSpPr>
          <p:cNvPr id="225" name="Google Shape;225;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Por ejemplo, veamos cómo definir un nuevo objeto </a:t>
            </a:r>
            <a:r>
              <a:rPr b="1" lang="es" sz="1650"/>
              <a:t>Perro</a:t>
            </a:r>
            <a:r>
              <a:rPr lang="es" sz="1650"/>
              <a:t>, con los métodos </a:t>
            </a:r>
            <a:r>
              <a:rPr b="1" lang="es" sz="1650"/>
              <a:t>quienSoy()</a:t>
            </a:r>
            <a:r>
              <a:rPr lang="es" sz="1650"/>
              <a:t> y </a:t>
            </a:r>
            <a:r>
              <a:rPr b="1" lang="es" sz="1650"/>
              <a:t>ladrar()</a:t>
            </a:r>
            <a:r>
              <a:rPr lang="es" sz="1650"/>
              <a:t>:</a:t>
            </a:r>
            <a:endParaRPr sz="1650"/>
          </a:p>
        </p:txBody>
      </p:sp>
      <p:sp>
        <p:nvSpPr>
          <p:cNvPr id="226" name="Google Shape;226;p12"/>
          <p:cNvSpPr/>
          <p:nvPr/>
        </p:nvSpPr>
        <p:spPr>
          <a:xfrm>
            <a:off x="2328900" y="2030975"/>
            <a:ext cx="4468800" cy="2316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nombre: </a:t>
            </a:r>
            <a:r>
              <a:rPr b="0" i="0" lang="es" sz="1200" u="none" cap="none" strike="noStrike">
                <a:solidFill>
                  <a:srgbClr val="96E072"/>
                </a:solidFill>
                <a:highlight>
                  <a:srgbClr val="23262E"/>
                </a:highlight>
                <a:latin typeface="Consolas"/>
                <a:ea typeface="Consolas"/>
                <a:cs typeface="Consolas"/>
                <a:sym typeface="Consolas"/>
              </a:rPr>
              <a:t>"Milo"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edad: </a:t>
            </a:r>
            <a:r>
              <a:rPr b="0" i="0" lang="es" sz="1200" u="none" cap="none" strike="noStrike">
                <a:solidFill>
                  <a:srgbClr val="F39C12"/>
                </a:solidFill>
                <a:highlight>
                  <a:srgbClr val="23262E"/>
                </a:highlight>
                <a:latin typeface="Consolas"/>
                <a:ea typeface="Consolas"/>
                <a:cs typeface="Consolas"/>
                <a:sym typeface="Consolas"/>
              </a:rPr>
              <a:t>12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vivo: </a:t>
            </a:r>
            <a:r>
              <a:rPr b="0" i="0" lang="es" sz="1200" u="none" cap="none" strike="noStrike">
                <a:solidFill>
                  <a:srgbClr val="EE5D43"/>
                </a:solidFill>
                <a:highlight>
                  <a:srgbClr val="23262E"/>
                </a:highlight>
                <a:latin typeface="Consolas"/>
                <a:ea typeface="Consolas"/>
                <a:cs typeface="Consolas"/>
                <a:sym typeface="Consolas"/>
              </a:rPr>
              <a:t>true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quienSoy</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"Soy "</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this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ladrar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this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 dice guau!"</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"tiene"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edad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"años"</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quienSoy</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if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vivo</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ladrar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6A9955"/>
              </a:solidFill>
              <a:latin typeface="Consolas"/>
              <a:ea typeface="Consolas"/>
              <a:cs typeface="Consolas"/>
              <a:sym typeface="Consolas"/>
            </a:endParaRPr>
          </a:p>
        </p:txBody>
      </p:sp>
      <p:pic>
        <p:nvPicPr>
          <p:cNvPr id="227" name="Google Shape;227;p12"/>
          <p:cNvPicPr preferRelativeResize="0"/>
          <p:nvPr/>
        </p:nvPicPr>
        <p:blipFill rotWithShape="1">
          <a:blip r:embed="rId3">
            <a:alphaModFix/>
          </a:blip>
          <a:srcRect b="0" l="0" r="0" t="0"/>
          <a:stretch/>
        </p:blipFill>
        <p:spPr>
          <a:xfrm>
            <a:off x="6178225" y="3582425"/>
            <a:ext cx="2533800" cy="104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 Clases</a:t>
            </a:r>
            <a:endParaRPr/>
          </a:p>
        </p:txBody>
      </p:sp>
      <p:sp>
        <p:nvSpPr>
          <p:cNvPr id="233" name="Google Shape;233;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Las </a:t>
            </a:r>
            <a:r>
              <a:rPr b="1" lang="es" sz="1650"/>
              <a:t>clases</a:t>
            </a:r>
            <a:r>
              <a:rPr lang="es" sz="1650"/>
              <a:t> son una suerte de “</a:t>
            </a:r>
            <a:r>
              <a:rPr i="1" lang="es" sz="1650"/>
              <a:t>molde</a:t>
            </a:r>
            <a:r>
              <a:rPr lang="es" sz="1650"/>
              <a:t>” que podemos usar para crear varios objetos del mismo tipo. Usamos un </a:t>
            </a:r>
            <a:r>
              <a:rPr b="1" lang="es" sz="1650"/>
              <a:t>constructor</a:t>
            </a:r>
            <a:r>
              <a:rPr lang="es" sz="1650"/>
              <a:t> y </a:t>
            </a:r>
            <a:r>
              <a:rPr i="1" lang="es" sz="1650"/>
              <a:t>this</a:t>
            </a:r>
            <a:r>
              <a:rPr lang="es" sz="1650"/>
              <a:t> para asignar valores a las </a:t>
            </a:r>
            <a:r>
              <a:rPr b="1" lang="es" sz="1650"/>
              <a:t>propiedades</a:t>
            </a:r>
            <a:r>
              <a:rPr lang="es" sz="1650"/>
              <a:t> de los </a:t>
            </a:r>
            <a:r>
              <a:rPr b="1" lang="es" sz="1650"/>
              <a:t>objetos instanciados</a:t>
            </a:r>
            <a:r>
              <a:rPr lang="es" sz="1650"/>
              <a:t>:</a:t>
            </a:r>
            <a:endParaRPr sz="1650"/>
          </a:p>
        </p:txBody>
      </p:sp>
      <p:sp>
        <p:nvSpPr>
          <p:cNvPr id="234" name="Google Shape;234;p13"/>
          <p:cNvSpPr/>
          <p:nvPr/>
        </p:nvSpPr>
        <p:spPr>
          <a:xfrm>
            <a:off x="514200" y="2307475"/>
            <a:ext cx="3618300" cy="1581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Clase Perro, con su constructor: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constructor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edad</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vivo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this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nombre</a:t>
            </a:r>
            <a:endParaRPr b="0" i="0" sz="1200" u="none" cap="none" strike="noStrike">
              <a:solidFill>
                <a:srgbClr val="00E8C6"/>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this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edad</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edad</a:t>
            </a:r>
            <a:endParaRPr b="0" i="0" sz="1200" u="none" cap="none" strike="noStrike">
              <a:solidFill>
                <a:srgbClr val="00E8C6"/>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this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vivo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vivo</a:t>
            </a:r>
            <a:endParaRPr b="0" i="0" sz="1200" u="none" cap="none" strike="noStrike">
              <a:solidFill>
                <a:srgbClr val="00E8C6"/>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569CD6"/>
              </a:solidFill>
              <a:latin typeface="Courier New"/>
              <a:ea typeface="Courier New"/>
              <a:cs typeface="Courier New"/>
              <a:sym typeface="Courier New"/>
            </a:endParaRPr>
          </a:p>
        </p:txBody>
      </p:sp>
      <p:sp>
        <p:nvSpPr>
          <p:cNvPr id="235" name="Google Shape;235;p13"/>
          <p:cNvSpPr/>
          <p:nvPr/>
        </p:nvSpPr>
        <p:spPr>
          <a:xfrm>
            <a:off x="4376450" y="2307475"/>
            <a:ext cx="4236900" cy="1546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Instanciamos dos objetos clase Perro: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perro1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new</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"Lola"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4</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true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perro2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new</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"Lassie"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10</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false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Modificamos alguna de sus PROPIEDADES:</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perro1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"Toby"</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perro2</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edad</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6</a:t>
            </a:r>
            <a:endParaRPr b="0" i="0" sz="1200" u="none" cap="none" strike="noStrike">
              <a:solidFill>
                <a:srgbClr val="6A9955"/>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6A9955"/>
              </a:solidFill>
              <a:latin typeface="Courier New"/>
              <a:ea typeface="Courier New"/>
              <a:cs typeface="Courier New"/>
              <a:sym typeface="Courier New"/>
            </a:endParaRPr>
          </a:p>
        </p:txBody>
      </p:sp>
      <p:sp>
        <p:nvSpPr>
          <p:cNvPr id="236" name="Google Shape;236;p13"/>
          <p:cNvSpPr txBox="1"/>
          <p:nvPr/>
        </p:nvSpPr>
        <p:spPr>
          <a:xfrm>
            <a:off x="420600" y="3976375"/>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Usamos </a:t>
            </a:r>
            <a:r>
              <a:rPr b="1" i="0" lang="es" sz="1650" u="none" cap="none" strike="noStrike">
                <a:solidFill>
                  <a:schemeClr val="dk2"/>
                </a:solidFill>
                <a:latin typeface="Montserrat"/>
                <a:ea typeface="Montserrat"/>
                <a:cs typeface="Montserrat"/>
                <a:sym typeface="Montserrat"/>
              </a:rPr>
              <a:t>this</a:t>
            </a:r>
            <a:r>
              <a:rPr b="0" i="0" lang="es" sz="1650" u="none" cap="none" strike="noStrike">
                <a:solidFill>
                  <a:schemeClr val="dk2"/>
                </a:solidFill>
                <a:latin typeface="Montserrat"/>
                <a:ea typeface="Montserrat"/>
                <a:cs typeface="Montserrat"/>
                <a:sym typeface="Montserrat"/>
              </a:rPr>
              <a:t> para asignar valores a las propiedades del objeto que estamos creando con </a:t>
            </a:r>
            <a:r>
              <a:rPr b="1" i="0" lang="es" sz="1650" u="none" cap="none" strike="noStrike">
                <a:solidFill>
                  <a:schemeClr val="dk2"/>
                </a:solidFill>
                <a:latin typeface="Montserrat"/>
                <a:ea typeface="Montserrat"/>
                <a:cs typeface="Montserrat"/>
                <a:sym typeface="Montserrat"/>
              </a:rPr>
              <a:t>new Perro</a:t>
            </a:r>
            <a:r>
              <a:rPr b="0" i="0" lang="es" sz="1650" u="none" cap="none" strike="noStrike">
                <a:solidFill>
                  <a:schemeClr val="dk2"/>
                </a:solidFill>
                <a:latin typeface="Montserrat"/>
                <a:ea typeface="Montserrat"/>
                <a:cs typeface="Montserrat"/>
                <a:sym typeface="Montserrat"/>
              </a:rPr>
              <a: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 Función constructora</a:t>
            </a:r>
            <a:endParaRPr/>
          </a:p>
        </p:txBody>
      </p:sp>
      <p:sp>
        <p:nvSpPr>
          <p:cNvPr id="242" name="Google Shape;242;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Para definir un tipo (</a:t>
            </a:r>
            <a:r>
              <a:rPr b="1" lang="es" sz="1650"/>
              <a:t>clase</a:t>
            </a:r>
            <a:r>
              <a:rPr lang="es" sz="1650"/>
              <a:t>) de objeto, creamos una función que especifique su nombre, propiedades y métodos. Supongamos que deseas una clase llamada “Auto” para crear objetos “auto”, y deseas que tenga las siguientes propiedades: marca, tipo y modelo. Podrías escribir la siguiente función:</a:t>
            </a:r>
            <a:endParaRPr sz="1650"/>
          </a:p>
        </p:txBody>
      </p:sp>
      <p:sp>
        <p:nvSpPr>
          <p:cNvPr id="243" name="Google Shape;243;p14"/>
          <p:cNvSpPr/>
          <p:nvPr/>
        </p:nvSpPr>
        <p:spPr>
          <a:xfrm>
            <a:off x="432025" y="2663575"/>
            <a:ext cx="3600600" cy="1312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//Función constructora (clase)</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Auto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marca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tipo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modelo</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00AA"/>
                </a:solidFill>
                <a:latin typeface="Consolas"/>
                <a:ea typeface="Consolas"/>
                <a:cs typeface="Consolas"/>
                <a:sym typeface="Consolas"/>
              </a:rPr>
              <a:t>this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marca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marca</a:t>
            </a:r>
            <a:endParaRPr b="0" i="0" sz="1200" u="none" cap="none" strike="noStrike">
              <a:solidFill>
                <a:srgbClr val="00E8C6"/>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00AA"/>
                </a:solidFill>
                <a:latin typeface="Consolas"/>
                <a:ea typeface="Consolas"/>
                <a:cs typeface="Consolas"/>
                <a:sym typeface="Consolas"/>
              </a:rPr>
              <a:t>this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tipo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tipo</a:t>
            </a:r>
            <a:endParaRPr b="0" i="0" sz="1200" u="none" cap="none" strike="noStrike">
              <a:solidFill>
                <a:srgbClr val="00E8C6"/>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00AA"/>
                </a:solidFill>
                <a:latin typeface="Consolas"/>
                <a:ea typeface="Consolas"/>
                <a:cs typeface="Consolas"/>
                <a:sym typeface="Consolas"/>
              </a:rPr>
              <a:t>this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modelo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modelo</a:t>
            </a:r>
            <a:endParaRPr b="0" i="0" sz="1200" u="none" cap="none" strike="noStrike">
              <a:solidFill>
                <a:srgbClr val="00E8C6"/>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6A9955"/>
              </a:solidFill>
              <a:latin typeface="Consolas"/>
              <a:ea typeface="Consolas"/>
              <a:cs typeface="Consolas"/>
              <a:sym typeface="Consolas"/>
            </a:endParaRPr>
          </a:p>
        </p:txBody>
      </p:sp>
      <p:sp>
        <p:nvSpPr>
          <p:cNvPr id="244" name="Google Shape;244;p14"/>
          <p:cNvSpPr/>
          <p:nvPr/>
        </p:nvSpPr>
        <p:spPr>
          <a:xfrm>
            <a:off x="4088400" y="2663575"/>
            <a:ext cx="4467300" cy="1312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//Creamos el objeto miAuto</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miAuto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Auto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'Ford'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'Focus'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2019</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//Creamos el objeto miFurgon</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miFurgon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Auto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'Renault'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'Traffic'</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2010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100"/>
              <a:buFont typeface="Arial"/>
              <a:buNone/>
            </a:pPr>
            <a:r>
              <a:t/>
            </a:r>
            <a:endParaRPr b="0" i="0" sz="1200" u="none" cap="none" strike="noStrike">
              <a:solidFill>
                <a:srgbClr val="6A9955"/>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6A9955"/>
              </a:solidFill>
              <a:highlight>
                <a:srgbClr val="1E1E1E"/>
              </a:highlight>
              <a:latin typeface="Courier New"/>
              <a:ea typeface="Courier New"/>
              <a:cs typeface="Courier New"/>
              <a:sym typeface="Courier New"/>
            </a:endParaRPr>
          </a:p>
        </p:txBody>
      </p:sp>
      <p:sp>
        <p:nvSpPr>
          <p:cNvPr id="245" name="Google Shape;245;p14"/>
          <p:cNvSpPr txBox="1"/>
          <p:nvPr/>
        </p:nvSpPr>
        <p:spPr>
          <a:xfrm>
            <a:off x="420600" y="3976375"/>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Observa el uso de </a:t>
            </a:r>
            <a:r>
              <a:rPr b="1" i="0" lang="es" sz="1650" u="none" cap="none" strike="noStrike">
                <a:solidFill>
                  <a:schemeClr val="dk2"/>
                </a:solidFill>
                <a:latin typeface="Montserrat"/>
                <a:ea typeface="Montserrat"/>
                <a:cs typeface="Montserrat"/>
                <a:sym typeface="Montserrat"/>
              </a:rPr>
              <a:t>this</a:t>
            </a:r>
            <a:r>
              <a:rPr b="0" i="0" lang="es" sz="1650" u="none" cap="none" strike="noStrike">
                <a:solidFill>
                  <a:schemeClr val="dk2"/>
                </a:solidFill>
                <a:latin typeface="Montserrat"/>
                <a:ea typeface="Montserrat"/>
                <a:cs typeface="Montserrat"/>
                <a:sym typeface="Montserrat"/>
              </a:rPr>
              <a:t> para asignar valores a las propiedades del objeto en función de los valores pasados a la función.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Objeto String</a:t>
            </a:r>
            <a:endParaRPr/>
          </a:p>
        </p:txBody>
      </p:sp>
      <p:sp>
        <p:nvSpPr>
          <p:cNvPr id="251" name="Google Shape;25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500"/>
              <a:buNone/>
            </a:pPr>
            <a:r>
              <a:rPr lang="e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a:t>
            </a:r>
            <a:endParaRPr/>
          </a:p>
        </p:txBody>
      </p:sp>
      <p:sp>
        <p:nvSpPr>
          <p:cNvPr id="257" name="Google Shape;257;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Cuando hablamos de una variable que posee información de </a:t>
            </a:r>
            <a:r>
              <a:rPr b="1" lang="es" sz="1650"/>
              <a:t>texto</a:t>
            </a:r>
            <a:r>
              <a:rPr lang="es" sz="1650"/>
              <a:t>, decimos que su tipo de dato es </a:t>
            </a:r>
            <a:r>
              <a:rPr b="1" lang="es" sz="1650"/>
              <a:t>String</a:t>
            </a:r>
            <a:r>
              <a:rPr lang="es" sz="1650"/>
              <a:t>. Hay dos formas de crear una variable de texto:</a:t>
            </a:r>
            <a:endParaRPr sz="1400"/>
          </a:p>
        </p:txBody>
      </p:sp>
      <p:sp>
        <p:nvSpPr>
          <p:cNvPr id="258" name="Google Shape;258;p16"/>
          <p:cNvSpPr txBox="1"/>
          <p:nvPr/>
        </p:nvSpPr>
        <p:spPr>
          <a:xfrm>
            <a:off x="515125" y="3276050"/>
            <a:ext cx="81969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Los String son tipos de datos primitivos, y como tal, es más sencillo crearlos de forma literal que usar el constructor </a:t>
            </a:r>
            <a:r>
              <a:rPr b="1" i="0" lang="es" sz="1650" u="none" cap="none" strike="noStrike">
                <a:solidFill>
                  <a:schemeClr val="dk2"/>
                </a:solidFill>
                <a:latin typeface="Montserrat"/>
                <a:ea typeface="Montserrat"/>
                <a:cs typeface="Montserrat"/>
                <a:sym typeface="Montserrat"/>
              </a:rPr>
              <a:t>new</a:t>
            </a:r>
            <a:r>
              <a:rPr b="0" i="0" lang="es" sz="1650" u="none" cap="none" strike="noStrike">
                <a:solidFill>
                  <a:schemeClr val="dk2"/>
                </a:solidFill>
                <a:latin typeface="Montserrat"/>
                <a:ea typeface="Montserrat"/>
                <a:cs typeface="Montserrat"/>
                <a:sym typeface="Montserrat"/>
              </a:rPr>
              <a:t>. Para delimitar un texto, se pueden utilizar comillas simples, comillas dobles o backticks (o comilla invertida o francesa). </a:t>
            </a:r>
            <a:endParaRPr b="0" i="0" sz="1650" u="none" cap="none" strike="noStrike">
              <a:solidFill>
                <a:schemeClr val="dk2"/>
              </a:solidFill>
              <a:latin typeface="Montserrat"/>
              <a:ea typeface="Montserrat"/>
              <a:cs typeface="Montserrat"/>
              <a:sym typeface="Montserrat"/>
            </a:endParaRPr>
          </a:p>
        </p:txBody>
      </p:sp>
      <p:graphicFrame>
        <p:nvGraphicFramePr>
          <p:cNvPr id="259" name="Google Shape;259;p16"/>
          <p:cNvGraphicFramePr/>
          <p:nvPr/>
        </p:nvGraphicFramePr>
        <p:xfrm>
          <a:off x="798675" y="2085760"/>
          <a:ext cx="3000000" cy="3000000"/>
        </p:xfrm>
        <a:graphic>
          <a:graphicData uri="http://schemas.openxmlformats.org/drawingml/2006/table">
            <a:tbl>
              <a:tblPr>
                <a:noFill/>
                <a:tableStyleId>{11E04CED-EB32-40F7-9DD7-ACE551EA277D}</a:tableStyleId>
              </a:tblPr>
              <a:tblGrid>
                <a:gridCol w="1746925"/>
                <a:gridCol w="5799775"/>
              </a:tblGrid>
              <a:tr h="3240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Constructor</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new String(s)</a:t>
                      </a:r>
                      <a:endParaRPr sz="1200" u="none" cap="none" strike="noStrike">
                        <a:latin typeface="Montserrat"/>
                        <a:ea typeface="Montserrat"/>
                        <a:cs typeface="Montserrat"/>
                        <a:sym typeface="Montserrat"/>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000000"/>
                          </a:solidFill>
                          <a:latin typeface="Montserrat"/>
                          <a:ea typeface="Montserrat"/>
                          <a:cs typeface="Montserrat"/>
                          <a:sym typeface="Montserrat"/>
                        </a:rPr>
                        <a:t>Crea un objeto de texto a partir del texto </a:t>
                      </a:r>
                      <a:r>
                        <a:rPr b="1" i="1" lang="es" sz="1200" u="none" cap="none" strike="noStrike">
                          <a:solidFill>
                            <a:srgbClr val="000000"/>
                          </a:solidFill>
                          <a:latin typeface="Montserrat"/>
                          <a:ea typeface="Montserrat"/>
                          <a:cs typeface="Montserrat"/>
                          <a:sym typeface="Montserrat"/>
                        </a:rPr>
                        <a:t>s</a:t>
                      </a:r>
                      <a:r>
                        <a:rPr lang="es" sz="1200" u="none" cap="none" strike="noStrike">
                          <a:solidFill>
                            <a:srgbClr val="000000"/>
                          </a:solidFill>
                          <a:latin typeface="Montserrat"/>
                          <a:ea typeface="Montserrat"/>
                          <a:cs typeface="Montserrat"/>
                          <a:sym typeface="Montserrat"/>
                        </a:rPr>
                        <a:t> pasado </a:t>
                      </a:r>
                      <a:r>
                        <a:rPr lang="es" sz="1200" u="none" cap="none" strike="noStrike">
                          <a:latin typeface="Montserrat"/>
                          <a:ea typeface="Montserrat"/>
                          <a:cs typeface="Montserrat"/>
                          <a:sym typeface="Montserrat"/>
                        </a:rPr>
                        <a:t>como</a:t>
                      </a:r>
                      <a:r>
                        <a:rPr lang="es" sz="1200" u="none" cap="none" strike="noStrike">
                          <a:solidFill>
                            <a:srgbClr val="000000"/>
                          </a:solidFill>
                          <a:latin typeface="Montserrat"/>
                          <a:ea typeface="Montserrat"/>
                          <a:cs typeface="Montserrat"/>
                          <a:sym typeface="Montserrat"/>
                        </a:rPr>
                        <a:t> parámetro.</a:t>
                      </a:r>
                      <a:endParaRPr sz="1200" u="none" cap="none" strike="noStrike">
                        <a:latin typeface="Montserrat"/>
                        <a:ea typeface="Montserrat"/>
                        <a:cs typeface="Montserrat"/>
                        <a:sym typeface="Montserrat"/>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's'</a:t>
                      </a:r>
                      <a:endParaRPr sz="1200" u="none" cap="none" strike="noStrike">
                        <a:latin typeface="Montserrat"/>
                        <a:ea typeface="Montserrat"/>
                        <a:cs typeface="Montserrat"/>
                        <a:sym typeface="Montserrat"/>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000000"/>
                          </a:solidFill>
                          <a:latin typeface="Montserrat"/>
                          <a:ea typeface="Montserrat"/>
                          <a:cs typeface="Montserrat"/>
                          <a:sym typeface="Montserrat"/>
                        </a:rPr>
                        <a:t>Simplemente, el texto entre comillas. Notación preferida.</a:t>
                      </a:r>
                      <a:endParaRPr sz="1200" u="none" cap="none" strike="noStrike">
                        <a:latin typeface="Montserrat"/>
                        <a:ea typeface="Montserrat"/>
                        <a:cs typeface="Montserrat"/>
                        <a:sym typeface="Montserrat"/>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a:t>
            </a:r>
            <a:endParaRPr/>
          </a:p>
        </p:txBody>
      </p:sp>
      <p:sp>
        <p:nvSpPr>
          <p:cNvPr id="265" name="Google Shape;265;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Un string puede tener cero, uno o varios caracteres.</a:t>
            </a:r>
            <a:endParaRPr sz="1650"/>
          </a:p>
          <a:p>
            <a:pPr indent="0" lvl="0" marL="0" rtl="0" algn="l">
              <a:lnSpc>
                <a:spcPct val="115000"/>
              </a:lnSpc>
              <a:spcBef>
                <a:spcPts val="1200"/>
              </a:spcBef>
              <a:spcAft>
                <a:spcPts val="1200"/>
              </a:spcAft>
              <a:buSzPts val="1800"/>
              <a:buNone/>
            </a:pPr>
            <a:r>
              <a:t/>
            </a:r>
            <a:endParaRPr sz="1400"/>
          </a:p>
        </p:txBody>
      </p:sp>
      <p:sp>
        <p:nvSpPr>
          <p:cNvPr id="266" name="Google Shape;266;p17"/>
          <p:cNvSpPr/>
          <p:nvPr/>
        </p:nvSpPr>
        <p:spPr>
          <a:xfrm>
            <a:off x="1956750" y="1939880"/>
            <a:ext cx="5230500" cy="2266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400"/>
              <a:buFont typeface="Consolas"/>
              <a:buNone/>
            </a:pPr>
            <a:r>
              <a:rPr b="0" i="0" lang="es" sz="1400" u="none" cap="none" strike="noStrike">
                <a:solidFill>
                  <a:srgbClr val="5F6167"/>
                </a:solidFill>
                <a:latin typeface="Consolas"/>
                <a:ea typeface="Consolas"/>
                <a:cs typeface="Consolas"/>
                <a:sym typeface="Consolas"/>
              </a:rPr>
              <a:t>// Declaración literal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"¡Hola a todos!"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"Otro mensaje de texto"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vacio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"123"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Cuidado, NO es un Number!</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br>
              <a:rPr b="0" i="0" lang="es" sz="1800" u="none" cap="none" strike="noStrike">
                <a:solidFill>
                  <a:srgbClr val="000000"/>
                </a:solidFill>
                <a:latin typeface="Arial"/>
                <a:ea typeface="Arial"/>
                <a:cs typeface="Arial"/>
                <a:sym typeface="Arial"/>
              </a:rPr>
            </a:br>
            <a:r>
              <a:rPr b="0" i="0" lang="es" sz="1400" u="none" cap="none" strike="noStrike">
                <a:solidFill>
                  <a:srgbClr val="5F6167"/>
                </a:solidFill>
                <a:latin typeface="Consolas"/>
                <a:ea typeface="Consolas"/>
                <a:cs typeface="Consolas"/>
                <a:sym typeface="Consolas"/>
              </a:rPr>
              <a:t>// Declaración con el constructor new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String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a todos!"</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String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"Otro mensaje de texto"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 | Propiedades y métodos</a:t>
            </a:r>
            <a:endParaRPr/>
          </a:p>
        </p:txBody>
      </p:sp>
      <p:graphicFrame>
        <p:nvGraphicFramePr>
          <p:cNvPr id="272" name="Google Shape;272;p18"/>
          <p:cNvGraphicFramePr/>
          <p:nvPr/>
        </p:nvGraphicFramePr>
        <p:xfrm>
          <a:off x="902508" y="1322960"/>
          <a:ext cx="3000000" cy="3000000"/>
        </p:xfrm>
        <a:graphic>
          <a:graphicData uri="http://schemas.openxmlformats.org/drawingml/2006/table">
            <a:tbl>
              <a:tblPr>
                <a:noFill/>
                <a:tableStyleId>{11E04CED-EB32-40F7-9DD7-ACE551EA277D}</a:tableStyleId>
              </a:tblPr>
              <a:tblGrid>
                <a:gridCol w="2055600"/>
                <a:gridCol w="5356425"/>
              </a:tblGrid>
              <a:tr h="3240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Propiedad</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.length</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número de caracteres de la variable de tipo string en cuestión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273" name="Google Shape;273;p18"/>
          <p:cNvGraphicFramePr/>
          <p:nvPr/>
        </p:nvGraphicFramePr>
        <p:xfrm>
          <a:off x="902508" y="2352380"/>
          <a:ext cx="3000000" cy="3000000"/>
        </p:xfrm>
        <a:graphic>
          <a:graphicData uri="http://schemas.openxmlformats.org/drawingml/2006/table">
            <a:tbl>
              <a:tblPr>
                <a:noFill/>
                <a:tableStyleId>{11E04CED-EB32-40F7-9DD7-ACE551EA277D}</a:tableStyleId>
              </a:tblPr>
              <a:tblGrid>
                <a:gridCol w="2055600"/>
                <a:gridCol w="5356450"/>
              </a:tblGrid>
              <a:tr h="3240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Método</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.charAt(pos)</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carácter en la posición pos de la variable.</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.concat(str1, str2...)</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de la variable unido a str1, a str2...</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.indexOf(str)</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la primera posición del texto str.</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.indexOf(str, from)</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Idem al anterior, partiendo desde la posición from.</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.lastIndexOf(str, from)</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Idem al anterior, pero devuelve la última posición.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 | .length y .concat(str1, str2...)</a:t>
            </a:r>
            <a:endParaRPr/>
          </a:p>
        </p:txBody>
      </p:sp>
      <p:sp>
        <p:nvSpPr>
          <p:cNvPr id="279" name="Google Shape;279;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 propiedad </a:t>
            </a:r>
            <a:r>
              <a:rPr b="1" lang="es" sz="1650"/>
              <a:t>.length</a:t>
            </a:r>
            <a:r>
              <a:rPr lang="es" sz="1650"/>
              <a:t> devuelve el número de caracteres de una cadena.</a:t>
            </a:r>
            <a:endParaRPr sz="1650"/>
          </a:p>
          <a:p>
            <a:pPr indent="0" lvl="0" marL="0" rtl="0" algn="l">
              <a:lnSpc>
                <a:spcPct val="115000"/>
              </a:lnSpc>
              <a:spcBef>
                <a:spcPts val="1200"/>
              </a:spcBef>
              <a:spcAft>
                <a:spcPts val="1200"/>
              </a:spcAft>
              <a:buSzPts val="1800"/>
              <a:buNone/>
            </a:pPr>
            <a:r>
              <a:t/>
            </a:r>
            <a:endParaRPr sz="1400"/>
          </a:p>
        </p:txBody>
      </p:sp>
      <p:sp>
        <p:nvSpPr>
          <p:cNvPr id="280" name="Google Shape;280;p19"/>
          <p:cNvSpPr/>
          <p:nvPr/>
        </p:nvSpPr>
        <p:spPr>
          <a:xfrm>
            <a:off x="1956750" y="1746700"/>
            <a:ext cx="5230500" cy="1223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 Creamos una variable de texto</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texto1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a todos!"</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E8C6"/>
                </a:solidFill>
                <a:latin typeface="Consolas"/>
                <a:ea typeface="Consolas"/>
                <a:cs typeface="Consolas"/>
                <a:sym typeface="Consolas"/>
              </a:rPr>
              <a:t>largo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texto1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endParaRPr b="0" i="0" sz="1200" u="none" cap="none" strike="noStrike">
              <a:solidFill>
                <a:srgbClr val="00E8C6"/>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largo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//14</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 Se puede usar directamente:</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//4</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t/>
            </a:r>
            <a:endParaRPr b="0" i="0" sz="1400" u="none" cap="none" strike="noStrike">
              <a:solidFill>
                <a:srgbClr val="5F6167"/>
              </a:solidFill>
              <a:latin typeface="Consolas"/>
              <a:ea typeface="Consolas"/>
              <a:cs typeface="Consolas"/>
              <a:sym typeface="Consolas"/>
            </a:endParaRPr>
          </a:p>
        </p:txBody>
      </p:sp>
      <p:sp>
        <p:nvSpPr>
          <p:cNvPr id="281" name="Google Shape;281;p19"/>
          <p:cNvSpPr txBox="1"/>
          <p:nvPr/>
        </p:nvSpPr>
        <p:spPr>
          <a:xfrm>
            <a:off x="388400" y="3050700"/>
            <a:ext cx="82854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.concat(str1, str2...) </a:t>
            </a:r>
            <a:r>
              <a:rPr b="0" i="0" lang="es" sz="1650" u="none" cap="none" strike="noStrike">
                <a:solidFill>
                  <a:schemeClr val="dk2"/>
                </a:solidFill>
                <a:latin typeface="Montserrat"/>
                <a:ea typeface="Montserrat"/>
                <a:cs typeface="Montserrat"/>
                <a:sym typeface="Montserrat"/>
              </a:rPr>
              <a:t>concatena cadenas. Su función es similar al operador “+”:</a:t>
            </a:r>
            <a:endParaRPr b="0" i="0" sz="1650" u="none" cap="none" strike="noStrike">
              <a:solidFill>
                <a:schemeClr val="dk2"/>
              </a:solidFill>
              <a:latin typeface="Montserrat"/>
              <a:ea typeface="Montserrat"/>
              <a:cs typeface="Montserrat"/>
              <a:sym typeface="Montserrat"/>
            </a:endParaRPr>
          </a:p>
        </p:txBody>
      </p:sp>
      <p:sp>
        <p:nvSpPr>
          <p:cNvPr id="282" name="Google Shape;282;p19"/>
          <p:cNvSpPr/>
          <p:nvPr/>
        </p:nvSpPr>
        <p:spPr>
          <a:xfrm>
            <a:off x="1956750" y="3437050"/>
            <a:ext cx="5230500" cy="126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 Creamos una variable de texto</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 Concatenamos con otra</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saludo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concat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"Codo a Codo!"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 Y en la consola vemos "¡Hola Codo a Codo!"</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saludo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C74DED"/>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Objetos</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 | charAt(pos)</a:t>
            </a:r>
            <a:endParaRPr/>
          </a:p>
        </p:txBody>
      </p:sp>
      <p:sp>
        <p:nvSpPr>
          <p:cNvPr id="288" name="Google Shape;288;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50"/>
              <a:t>Charat</a:t>
            </a:r>
            <a:r>
              <a:rPr lang="es" sz="1650"/>
              <a:t> devuelve el carácter ubicado una posición determinada dentro del string. Podemos guardarlo en una variable, mostrarlo en el documento o en la consola. Cada caracter está almacenado en una posición:</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289" name="Google Shape;289;p20"/>
          <p:cNvSpPr/>
          <p:nvPr/>
        </p:nvSpPr>
        <p:spPr>
          <a:xfrm>
            <a:off x="593900" y="2418000"/>
            <a:ext cx="3019500" cy="307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como estas"</a:t>
            </a:r>
            <a:endParaRPr b="0" i="0" sz="1200" u="none" cap="none" strike="noStrike">
              <a:solidFill>
                <a:srgbClr val="000000"/>
              </a:solidFill>
              <a:latin typeface="Consolas"/>
              <a:ea typeface="Consolas"/>
              <a:cs typeface="Consolas"/>
              <a:sym typeface="Consolas"/>
            </a:endParaRPr>
          </a:p>
        </p:txBody>
      </p:sp>
      <p:pic>
        <p:nvPicPr>
          <p:cNvPr id="290" name="Google Shape;290;p20"/>
          <p:cNvPicPr preferRelativeResize="0"/>
          <p:nvPr/>
        </p:nvPicPr>
        <p:blipFill rotWithShape="1">
          <a:blip r:embed="rId3">
            <a:alphaModFix/>
          </a:blip>
          <a:srcRect b="0" l="0" r="0" t="0"/>
          <a:stretch/>
        </p:blipFill>
        <p:spPr>
          <a:xfrm>
            <a:off x="3852830" y="2376625"/>
            <a:ext cx="4581000" cy="390240"/>
          </a:xfrm>
          <a:prstGeom prst="rect">
            <a:avLst/>
          </a:prstGeom>
          <a:noFill/>
          <a:ln>
            <a:noFill/>
          </a:ln>
        </p:spPr>
      </p:pic>
      <p:sp>
        <p:nvSpPr>
          <p:cNvPr id="291" name="Google Shape;291;p20"/>
          <p:cNvSpPr/>
          <p:nvPr/>
        </p:nvSpPr>
        <p:spPr>
          <a:xfrm>
            <a:off x="1172200" y="2981875"/>
            <a:ext cx="5743500" cy="1442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como estas"</a:t>
            </a:r>
            <a:endParaRPr b="0" i="0" sz="12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"CHARAT &lt;br&gt;"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charAt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devuelve "h"</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pos1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//Almaceno en pos1 el caracter 1(“o”)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pos2</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//indefinido (no hay elemento nro 20)</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pos1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//devuelve 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pos2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//undefinded</a:t>
            </a:r>
            <a:endParaRPr b="0" i="0" sz="1200" u="none" cap="none" strike="noStrike">
              <a:solidFill>
                <a:srgbClr val="000000"/>
              </a:solidFill>
              <a:latin typeface="Consolas"/>
              <a:ea typeface="Consolas"/>
              <a:cs typeface="Consolas"/>
              <a:sym typeface="Consolas"/>
            </a:endParaRPr>
          </a:p>
        </p:txBody>
      </p:sp>
      <p:pic>
        <p:nvPicPr>
          <p:cNvPr id="292" name="Google Shape;292;p20"/>
          <p:cNvPicPr preferRelativeResize="0"/>
          <p:nvPr/>
        </p:nvPicPr>
        <p:blipFill rotWithShape="1">
          <a:blip r:embed="rId4">
            <a:alphaModFix/>
          </a:blip>
          <a:srcRect b="0" l="0" r="0" t="0"/>
          <a:stretch/>
        </p:blipFill>
        <p:spPr>
          <a:xfrm>
            <a:off x="7133935" y="3335330"/>
            <a:ext cx="1004400" cy="857880"/>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 | . indexOf() y .lastIndexOf()</a:t>
            </a:r>
            <a:endParaRPr/>
          </a:p>
        </p:txBody>
      </p:sp>
      <p:sp>
        <p:nvSpPr>
          <p:cNvPr id="298" name="Google Shape;298;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50"/>
              <a:t>. indexOf(str)</a:t>
            </a:r>
            <a:r>
              <a:rPr lang="es" sz="1650"/>
              <a:t> devuelve la posición de la primera aparición de </a:t>
            </a:r>
            <a:r>
              <a:rPr b="1" lang="es" sz="1650"/>
              <a:t>str</a:t>
            </a:r>
            <a:r>
              <a:rPr lang="es" sz="1650"/>
              <a:t> dentro de la cadena, </a:t>
            </a:r>
            <a:r>
              <a:rPr b="1" lang="es" sz="1650"/>
              <a:t>.indexOf(str, from)</a:t>
            </a:r>
            <a:r>
              <a:rPr lang="es" sz="1650"/>
              <a:t> hace lo propio, pero a partir de la posición indicada por </a:t>
            </a:r>
            <a:r>
              <a:rPr b="1" lang="es" sz="1650"/>
              <a:t>from</a:t>
            </a:r>
            <a:r>
              <a:rPr lang="es" sz="1650"/>
              <a:t>. Y</a:t>
            </a:r>
            <a:r>
              <a:rPr b="1" lang="es" sz="1650"/>
              <a:t> .lastIndexOf(str, from)</a:t>
            </a:r>
            <a:r>
              <a:rPr lang="es" sz="1650"/>
              <a:t> devuelve el carácter ubicado a partir de la posición indicada por </a:t>
            </a:r>
            <a:r>
              <a:rPr b="1" lang="es" sz="1650"/>
              <a:t>from </a:t>
            </a:r>
            <a:r>
              <a:rPr lang="es" sz="1650"/>
              <a:t>pero partiendo desde el final: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99" name="Google Shape;299;p21"/>
          <p:cNvSpPr/>
          <p:nvPr/>
        </p:nvSpPr>
        <p:spPr>
          <a:xfrm>
            <a:off x="1288050" y="2676675"/>
            <a:ext cx="6550500" cy="1014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como estas"</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indexOf</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//Muestra “3” en el documento HTML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indexOf</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//Muestra “13” en el documento HTML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lastIndexOf</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//Muestra “8” en el documento HTML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lastIndexOf</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//Muestra “6” en el documento HTML</a:t>
            </a:r>
            <a:endParaRPr b="0" i="0" sz="1200" u="none" cap="none" strike="noStrike">
              <a:solidFill>
                <a:srgbClr val="000000"/>
              </a:solidFill>
              <a:latin typeface="Arial"/>
              <a:ea typeface="Arial"/>
              <a:cs typeface="Arial"/>
              <a:sym typeface="Arial"/>
            </a:endParaRPr>
          </a:p>
        </p:txBody>
      </p:sp>
      <p:sp>
        <p:nvSpPr>
          <p:cNvPr id="300" name="Google Shape;300;p21"/>
          <p:cNvSpPr txBox="1"/>
          <p:nvPr/>
        </p:nvSpPr>
        <p:spPr>
          <a:xfrm>
            <a:off x="1288050" y="3700325"/>
            <a:ext cx="6550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En este ejemplo, </a:t>
            </a:r>
            <a:r>
              <a:rPr b="1" i="0" lang="es" sz="1200" u="none" cap="none" strike="noStrike">
                <a:solidFill>
                  <a:schemeClr val="dk2"/>
                </a:solidFill>
                <a:latin typeface="Montserrat"/>
                <a:ea typeface="Montserrat"/>
                <a:cs typeface="Montserrat"/>
                <a:sym typeface="Montserrat"/>
              </a:rPr>
              <a:t>IndexOf </a:t>
            </a:r>
            <a:r>
              <a:rPr b="0" i="0" lang="es" sz="1200" u="none" cap="none" strike="noStrike">
                <a:solidFill>
                  <a:schemeClr val="dk2"/>
                </a:solidFill>
                <a:latin typeface="Montserrat"/>
                <a:ea typeface="Montserrat"/>
                <a:cs typeface="Montserrat"/>
                <a:sym typeface="Montserrat"/>
              </a:rPr>
              <a:t>cuenta desde el principio de la cadena, si agregamos un valor más al método empieza a contar desde ese valor. En cambio, </a:t>
            </a:r>
            <a:r>
              <a:rPr b="1" i="0" lang="es" sz="1200" u="none" cap="none" strike="noStrike">
                <a:solidFill>
                  <a:schemeClr val="dk2"/>
                </a:solidFill>
                <a:latin typeface="Montserrat"/>
                <a:ea typeface="Montserrat"/>
                <a:cs typeface="Montserrat"/>
                <a:sym typeface="Montserrat"/>
              </a:rPr>
              <a:t>lastIndexOf </a:t>
            </a:r>
            <a:r>
              <a:rPr b="0" i="0" lang="es" sz="1200" u="none" cap="none" strike="noStrike">
                <a:solidFill>
                  <a:schemeClr val="dk2"/>
                </a:solidFill>
                <a:latin typeface="Montserrat"/>
                <a:ea typeface="Montserrat"/>
                <a:cs typeface="Montserrat"/>
                <a:sym typeface="Montserrat"/>
              </a:rPr>
              <a:t>cuenta desde el final de la cadena.</a:t>
            </a:r>
            <a:endParaRPr b="1"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 | Más métodos</a:t>
            </a:r>
            <a:endParaRPr/>
          </a:p>
        </p:txBody>
      </p:sp>
      <p:sp>
        <p:nvSpPr>
          <p:cNvPr id="306" name="Google Shape;306;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El objeto String posee una gran cantidad de métodos. Veamos algunos más:</a:t>
            </a:r>
            <a:endParaRPr sz="1650"/>
          </a:p>
          <a:p>
            <a:pPr indent="0" lvl="0" marL="0" rtl="0" algn="l">
              <a:lnSpc>
                <a:spcPct val="115000"/>
              </a:lnSpc>
              <a:spcBef>
                <a:spcPts val="1200"/>
              </a:spcBef>
              <a:spcAft>
                <a:spcPts val="1200"/>
              </a:spcAft>
              <a:buSzPts val="1800"/>
              <a:buNone/>
            </a:pPr>
            <a:r>
              <a:t/>
            </a:r>
            <a:endParaRPr sz="1650"/>
          </a:p>
        </p:txBody>
      </p:sp>
      <p:graphicFrame>
        <p:nvGraphicFramePr>
          <p:cNvPr id="307" name="Google Shape;307;p22"/>
          <p:cNvGraphicFramePr/>
          <p:nvPr/>
        </p:nvGraphicFramePr>
        <p:xfrm>
          <a:off x="865970" y="1729150"/>
          <a:ext cx="3000000" cy="3000000"/>
        </p:xfrm>
        <a:graphic>
          <a:graphicData uri="http://schemas.openxmlformats.org/drawingml/2006/table">
            <a:tbl>
              <a:tblPr>
                <a:noFill/>
                <a:tableStyleId>{11E04CED-EB32-40F7-9DD7-ACE551EA277D}</a:tableStyleId>
              </a:tblPr>
              <a:tblGrid>
                <a:gridCol w="2055600"/>
                <a:gridCol w="5356450"/>
              </a:tblGrid>
              <a:tr h="3265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Método</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.repeat(n) </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de la variable repetido </a:t>
                      </a:r>
                      <a:r>
                        <a:rPr b="1" lang="es" sz="1200" u="none" cap="none" strike="noStrike">
                          <a:solidFill>
                            <a:srgbClr val="000000"/>
                          </a:solidFill>
                          <a:latin typeface="Montserrat"/>
                          <a:ea typeface="Montserrat"/>
                          <a:cs typeface="Montserrat"/>
                          <a:sym typeface="Montserrat"/>
                        </a:rPr>
                        <a:t>n</a:t>
                      </a:r>
                      <a:r>
                        <a:rPr b="0" lang="es" sz="1200" u="none" cap="none" strike="noStrike">
                          <a:solidFill>
                            <a:srgbClr val="000000"/>
                          </a:solidFill>
                          <a:latin typeface="Montserrat"/>
                          <a:ea typeface="Montserrat"/>
                          <a:cs typeface="Montserrat"/>
                          <a:sym typeface="Montserrat"/>
                        </a:rPr>
                        <a:t> veces.</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.toLowerCase()</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de la variable en minúsculas.</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.toUpperCase()</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de la variable en mayúsculas.</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.trim()</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sin espacios a la izquierda y derecha.</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.replace(str, newstr)</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Reemplaza la primera aparición del texto </a:t>
                      </a:r>
                      <a:r>
                        <a:rPr b="1" lang="es" sz="1200" u="none" cap="none" strike="noStrike">
                          <a:solidFill>
                            <a:srgbClr val="000000"/>
                          </a:solidFill>
                          <a:latin typeface="Montserrat"/>
                          <a:ea typeface="Montserrat"/>
                          <a:cs typeface="Montserrat"/>
                          <a:sym typeface="Montserrat"/>
                        </a:rPr>
                        <a:t>str</a:t>
                      </a:r>
                      <a:r>
                        <a:rPr b="0" lang="es" sz="1200" u="none" cap="none" strike="noStrike">
                          <a:solidFill>
                            <a:srgbClr val="000000"/>
                          </a:solidFill>
                          <a:latin typeface="Montserrat"/>
                          <a:ea typeface="Montserrat"/>
                          <a:cs typeface="Montserrat"/>
                          <a:sym typeface="Montserrat"/>
                        </a:rPr>
                        <a:t> por </a:t>
                      </a:r>
                      <a:r>
                        <a:rPr b="1" lang="es" sz="1200" u="none" cap="none" strike="noStrike">
                          <a:solidFill>
                            <a:srgbClr val="000000"/>
                          </a:solidFill>
                          <a:latin typeface="Montserrat"/>
                          <a:ea typeface="Montserrat"/>
                          <a:cs typeface="Montserrat"/>
                          <a:sym typeface="Montserrat"/>
                        </a:rPr>
                        <a:t>newstr</a:t>
                      </a:r>
                      <a:r>
                        <a:rPr b="0" lang="es" sz="1200" u="none" cap="none" strike="noStrike">
                          <a:solidFill>
                            <a:srgbClr val="000000"/>
                          </a:solidFill>
                          <a:latin typeface="Montserrat"/>
                          <a:ea typeface="Montserrat"/>
                          <a:cs typeface="Montserrat"/>
                          <a:sym typeface="Montserrat"/>
                        </a:rPr>
                        <a:t>.</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.substr(ini, len)</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subtexto desde la posición </a:t>
                      </a:r>
                      <a:r>
                        <a:rPr b="1" lang="es" sz="1200" u="none" cap="none" strike="noStrike">
                          <a:solidFill>
                            <a:srgbClr val="000000"/>
                          </a:solidFill>
                          <a:latin typeface="Montserrat"/>
                          <a:ea typeface="Montserrat"/>
                          <a:cs typeface="Montserrat"/>
                          <a:sym typeface="Montserrat"/>
                        </a:rPr>
                        <a:t>ini </a:t>
                      </a:r>
                      <a:r>
                        <a:rPr b="0" lang="es" sz="1200" u="none" cap="none" strike="noStrike">
                          <a:solidFill>
                            <a:srgbClr val="000000"/>
                          </a:solidFill>
                          <a:latin typeface="Montserrat"/>
                          <a:ea typeface="Montserrat"/>
                          <a:cs typeface="Montserrat"/>
                          <a:sym typeface="Montserrat"/>
                        </a:rPr>
                        <a:t>hasta </a:t>
                      </a:r>
                      <a:r>
                        <a:rPr b="1" lang="es" sz="1200" u="none" cap="none" strike="noStrike">
                          <a:solidFill>
                            <a:srgbClr val="000000"/>
                          </a:solidFill>
                          <a:latin typeface="Montserrat"/>
                          <a:ea typeface="Montserrat"/>
                          <a:cs typeface="Montserrat"/>
                          <a:sym typeface="Montserrat"/>
                        </a:rPr>
                        <a:t>ini+len</a:t>
                      </a:r>
                      <a:r>
                        <a:rPr b="0" lang="es" sz="1200" u="none" cap="none" strike="noStrike">
                          <a:solidFill>
                            <a:srgbClr val="000000"/>
                          </a:solidFill>
                          <a:latin typeface="Montserrat"/>
                          <a:ea typeface="Montserrat"/>
                          <a:cs typeface="Montserrat"/>
                          <a:sym typeface="Montserrat"/>
                        </a:rPr>
                        <a:t>.</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.substring(ini, end)</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subtexto desde la posición </a:t>
                      </a:r>
                      <a:r>
                        <a:rPr b="1" lang="es" sz="1200" u="none" cap="none" strike="noStrike">
                          <a:solidFill>
                            <a:srgbClr val="000000"/>
                          </a:solidFill>
                          <a:latin typeface="Montserrat"/>
                          <a:ea typeface="Montserrat"/>
                          <a:cs typeface="Montserrat"/>
                          <a:sym typeface="Montserrat"/>
                        </a:rPr>
                        <a:t>ini</a:t>
                      </a:r>
                      <a:r>
                        <a:rPr b="0" lang="es" sz="1200" u="none" cap="none" strike="noStrike">
                          <a:solidFill>
                            <a:srgbClr val="000000"/>
                          </a:solidFill>
                          <a:latin typeface="Montserrat"/>
                          <a:ea typeface="Montserrat"/>
                          <a:cs typeface="Montserrat"/>
                          <a:sym typeface="Montserrat"/>
                        </a:rPr>
                        <a:t> hasta </a:t>
                      </a:r>
                      <a:r>
                        <a:rPr b="1" lang="es" sz="1200" u="none" cap="none" strike="noStrike">
                          <a:solidFill>
                            <a:srgbClr val="000000"/>
                          </a:solidFill>
                          <a:latin typeface="Montserrat"/>
                          <a:ea typeface="Montserrat"/>
                          <a:cs typeface="Montserrat"/>
                          <a:sym typeface="Montserrat"/>
                        </a:rPr>
                        <a:t>end</a:t>
                      </a:r>
                      <a:r>
                        <a:rPr b="0" lang="es" sz="1200" u="none" cap="none" strike="noStrike">
                          <a:solidFill>
                            <a:srgbClr val="000000"/>
                          </a:solidFill>
                          <a:latin typeface="Montserrat"/>
                          <a:ea typeface="Montserrat"/>
                          <a:cs typeface="Montserrat"/>
                          <a:sym typeface="Montserrat"/>
                        </a:rPr>
                        <a:t>.</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 | repeat(n), toLowerCase() y toUpperCase()</a:t>
            </a:r>
            <a:endParaRPr/>
          </a:p>
        </p:txBody>
      </p:sp>
      <p:sp>
        <p:nvSpPr>
          <p:cNvPr id="313" name="Google Shape;313;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650"/>
              <a:t>repeat(n) </a:t>
            </a:r>
            <a:r>
              <a:rPr lang="es" sz="1650"/>
              <a:t>repite n veces la cadena de texto: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314" name="Google Shape;314;p23"/>
          <p:cNvSpPr/>
          <p:nvPr/>
        </p:nvSpPr>
        <p:spPr>
          <a:xfrm>
            <a:off x="565275" y="1738355"/>
            <a:ext cx="3668100" cy="57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"Aprendiendo JavaScript "</a:t>
            </a:r>
            <a:endParaRPr b="0" i="0" sz="12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repeat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
        <p:nvSpPr>
          <p:cNvPr id="315" name="Google Shape;315;p23"/>
          <p:cNvSpPr txBox="1"/>
          <p:nvPr/>
        </p:nvSpPr>
        <p:spPr>
          <a:xfrm>
            <a:off x="420600" y="2689700"/>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Los otros dos métodos convierten a mayúsculas (</a:t>
            </a:r>
            <a:r>
              <a:rPr b="1" i="0" lang="es" sz="1650" u="none" cap="none" strike="noStrike">
                <a:solidFill>
                  <a:schemeClr val="dk2"/>
                </a:solidFill>
                <a:latin typeface="Montserrat"/>
                <a:ea typeface="Montserrat"/>
                <a:cs typeface="Montserrat"/>
                <a:sym typeface="Montserrat"/>
              </a:rPr>
              <a:t>toUpperCase</a:t>
            </a:r>
            <a:r>
              <a:rPr b="0" i="0" lang="es" sz="1650" u="none" cap="none" strike="noStrike">
                <a:solidFill>
                  <a:schemeClr val="dk2"/>
                </a:solidFill>
                <a:latin typeface="Montserrat"/>
                <a:ea typeface="Montserrat"/>
                <a:cs typeface="Montserrat"/>
                <a:sym typeface="Montserrat"/>
              </a:rPr>
              <a:t>) y minúsculas (</a:t>
            </a:r>
            <a:r>
              <a:rPr b="1" i="0" lang="es" sz="1650" u="none" cap="none" strike="noStrike">
                <a:solidFill>
                  <a:schemeClr val="dk2"/>
                </a:solidFill>
                <a:latin typeface="Montserrat"/>
                <a:ea typeface="Montserrat"/>
                <a:cs typeface="Montserrat"/>
                <a:sym typeface="Montserrat"/>
              </a:rPr>
              <a:t>toLowerCase</a:t>
            </a:r>
            <a:r>
              <a:rPr b="0" i="0" lang="es" sz="1650" u="none" cap="none" strike="noStrike">
                <a:solidFill>
                  <a:schemeClr val="dk2"/>
                </a:solidFill>
                <a:latin typeface="Montserrat"/>
                <a:ea typeface="Montserrat"/>
                <a:cs typeface="Montserrat"/>
                <a:sym typeface="Montserrat"/>
              </a:rPr>
              <a:t>) una cadena de texto:</a:t>
            </a:r>
            <a:endParaRPr b="0" i="0" sz="1650" u="none" cap="none" strike="noStrike">
              <a:solidFill>
                <a:schemeClr val="dk2"/>
              </a:solidFill>
              <a:latin typeface="Montserrat"/>
              <a:ea typeface="Montserrat"/>
              <a:cs typeface="Montserrat"/>
              <a:sym typeface="Montserrat"/>
            </a:endParaRPr>
          </a:p>
        </p:txBody>
      </p:sp>
      <p:sp>
        <p:nvSpPr>
          <p:cNvPr id="316" name="Google Shape;316;p23"/>
          <p:cNvSpPr/>
          <p:nvPr/>
        </p:nvSpPr>
        <p:spPr>
          <a:xfrm>
            <a:off x="2042649" y="3595425"/>
            <a:ext cx="3150300" cy="786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"Aprendiendo JavaScript "</a:t>
            </a:r>
            <a:endParaRPr b="0" i="0" sz="12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toLowerCase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toUpperCase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pic>
        <p:nvPicPr>
          <p:cNvPr id="317" name="Google Shape;317;p23"/>
          <p:cNvPicPr preferRelativeResize="0"/>
          <p:nvPr/>
        </p:nvPicPr>
        <p:blipFill rotWithShape="1">
          <a:blip r:embed="rId3">
            <a:alphaModFix/>
          </a:blip>
          <a:srcRect b="0" l="0" r="0" t="0"/>
          <a:stretch/>
        </p:blipFill>
        <p:spPr>
          <a:xfrm>
            <a:off x="5262111" y="3600830"/>
            <a:ext cx="1839240" cy="775800"/>
          </a:xfrm>
          <a:prstGeom prst="rect">
            <a:avLst/>
          </a:prstGeom>
          <a:noFill/>
          <a:ln cap="flat" cmpd="sng" w="9525">
            <a:solidFill>
              <a:schemeClr val="lt1"/>
            </a:solidFill>
            <a:prstDash val="solid"/>
            <a:round/>
            <a:headEnd len="sm" w="sm" type="none"/>
            <a:tailEnd len="sm" w="sm" type="none"/>
          </a:ln>
        </p:spPr>
      </p:pic>
      <p:pic>
        <p:nvPicPr>
          <p:cNvPr id="318" name="Google Shape;318;p23"/>
          <p:cNvPicPr preferRelativeResize="0"/>
          <p:nvPr/>
        </p:nvPicPr>
        <p:blipFill rotWithShape="1">
          <a:blip r:embed="rId4">
            <a:alphaModFix/>
          </a:blip>
          <a:srcRect b="0" l="0" r="0" t="0"/>
          <a:stretch/>
        </p:blipFill>
        <p:spPr>
          <a:xfrm>
            <a:off x="2215385" y="2212960"/>
            <a:ext cx="6295319" cy="4010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 | trim() y replace(str, newstr)</a:t>
            </a:r>
            <a:endParaRPr/>
          </a:p>
        </p:txBody>
      </p:sp>
      <p:sp>
        <p:nvSpPr>
          <p:cNvPr id="324" name="Google Shape;324;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trim()</a:t>
            </a:r>
            <a:r>
              <a:rPr lang="es" sz="1650"/>
              <a:t> elimina los espacios al inicio y al final de la cadena:</a:t>
            </a:r>
            <a:endParaRPr sz="1650"/>
          </a:p>
        </p:txBody>
      </p:sp>
      <p:sp>
        <p:nvSpPr>
          <p:cNvPr id="325" name="Google Shape;325;p24"/>
          <p:cNvSpPr/>
          <p:nvPr/>
        </p:nvSpPr>
        <p:spPr>
          <a:xfrm>
            <a:off x="1072375" y="1738350"/>
            <a:ext cx="3894000" cy="57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cad2</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Texto de ejemplo"</a:t>
            </a:r>
            <a:endParaRPr b="0" i="0" sz="12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FE66D"/>
              </a:buClr>
              <a:buSzPts val="1400"/>
              <a:buFont typeface="Consolas"/>
              <a:buNone/>
            </a:pP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trim</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
        <p:nvSpPr>
          <p:cNvPr id="326" name="Google Shape;326;p24"/>
          <p:cNvSpPr txBox="1"/>
          <p:nvPr/>
        </p:nvSpPr>
        <p:spPr>
          <a:xfrm>
            <a:off x="420600" y="2689700"/>
            <a:ext cx="82854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replace(str, newstr)</a:t>
            </a:r>
            <a:r>
              <a:rPr b="0" i="0" lang="es" sz="1650" u="none" cap="none" strike="noStrike">
                <a:solidFill>
                  <a:schemeClr val="dk2"/>
                </a:solidFill>
                <a:latin typeface="Montserrat"/>
                <a:ea typeface="Montserrat"/>
                <a:cs typeface="Montserrat"/>
                <a:sym typeface="Montserrat"/>
              </a:rPr>
              <a:t> sustituye las apariciones de </a:t>
            </a:r>
            <a:r>
              <a:rPr b="1" i="0" lang="es" sz="1650" u="none" cap="none" strike="noStrike">
                <a:solidFill>
                  <a:schemeClr val="dk2"/>
                </a:solidFill>
                <a:latin typeface="Montserrat"/>
                <a:ea typeface="Montserrat"/>
                <a:cs typeface="Montserrat"/>
                <a:sym typeface="Montserrat"/>
              </a:rPr>
              <a:t>str</a:t>
            </a:r>
            <a:r>
              <a:rPr b="0" i="0" lang="es" sz="1650" u="none" cap="none" strike="noStrike">
                <a:solidFill>
                  <a:schemeClr val="dk2"/>
                </a:solidFill>
                <a:latin typeface="Montserrat"/>
                <a:ea typeface="Montserrat"/>
                <a:cs typeface="Montserrat"/>
                <a:sym typeface="Montserrat"/>
              </a:rPr>
              <a:t> por </a:t>
            </a:r>
            <a:r>
              <a:rPr b="1" i="0" lang="es" sz="1650" u="none" cap="none" strike="noStrike">
                <a:solidFill>
                  <a:schemeClr val="dk2"/>
                </a:solidFill>
                <a:latin typeface="Montserrat"/>
                <a:ea typeface="Montserrat"/>
                <a:cs typeface="Montserrat"/>
                <a:sym typeface="Montserrat"/>
              </a:rPr>
              <a:t>newstr</a:t>
            </a:r>
            <a:r>
              <a:rPr b="0" i="0" lang="es" sz="1650" u="none" cap="none" strike="noStrike">
                <a:solidFill>
                  <a:schemeClr val="dk2"/>
                </a:solidFill>
                <a:latin typeface="Montserrat"/>
                <a:ea typeface="Montserrat"/>
                <a:cs typeface="Montserrat"/>
                <a:sym typeface="Montserrat"/>
              </a:rPr>
              <a:t>:</a:t>
            </a:r>
            <a:endParaRPr b="0" i="0" sz="1650" u="none" cap="none" strike="noStrike">
              <a:solidFill>
                <a:schemeClr val="dk2"/>
              </a:solidFill>
              <a:latin typeface="Montserrat"/>
              <a:ea typeface="Montserrat"/>
              <a:cs typeface="Montserrat"/>
              <a:sym typeface="Montserrat"/>
            </a:endParaRPr>
          </a:p>
        </p:txBody>
      </p:sp>
      <p:sp>
        <p:nvSpPr>
          <p:cNvPr id="327" name="Google Shape;327;p24"/>
          <p:cNvSpPr/>
          <p:nvPr/>
        </p:nvSpPr>
        <p:spPr>
          <a:xfrm>
            <a:off x="1883575" y="3223200"/>
            <a:ext cx="5376900" cy="57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"Aprendiendo JavaScript"</a:t>
            </a:r>
            <a:endParaRPr b="0" i="0" sz="12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replace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"JavaScript"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"Python"</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pic>
        <p:nvPicPr>
          <p:cNvPr id="328" name="Google Shape;328;p24"/>
          <p:cNvPicPr preferRelativeResize="0"/>
          <p:nvPr/>
        </p:nvPicPr>
        <p:blipFill rotWithShape="1">
          <a:blip r:embed="rId3">
            <a:alphaModFix/>
          </a:blip>
          <a:srcRect b="0" l="0" r="0" t="0"/>
          <a:stretch/>
        </p:blipFill>
        <p:spPr>
          <a:xfrm>
            <a:off x="5117455" y="1738360"/>
            <a:ext cx="2819160" cy="856440"/>
          </a:xfrm>
          <a:prstGeom prst="rect">
            <a:avLst/>
          </a:prstGeom>
          <a:noFill/>
          <a:ln>
            <a:noFill/>
          </a:ln>
        </p:spPr>
      </p:pic>
      <p:sp>
        <p:nvSpPr>
          <p:cNvPr id="329" name="Google Shape;329;p24"/>
          <p:cNvSpPr txBox="1"/>
          <p:nvPr/>
        </p:nvSpPr>
        <p:spPr>
          <a:xfrm>
            <a:off x="491000" y="3993150"/>
            <a:ext cx="8323800" cy="1022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La cadena "Aprendiendo JavaScript" se transforma en "Aprendiendo Python																				" </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sp>
        <p:nvSpPr>
          <p:cNvPr id="334" name="Google Shape;334;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String | substr(ini, len) y substring(ini, end)</a:t>
            </a:r>
            <a:endParaRPr/>
          </a:p>
        </p:txBody>
      </p:sp>
      <p:sp>
        <p:nvSpPr>
          <p:cNvPr id="335" name="Google Shape;335;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substr(ini, len)</a:t>
            </a:r>
            <a:r>
              <a:rPr lang="es" sz="1650"/>
              <a:t> devuelve una cadena de </a:t>
            </a:r>
            <a:r>
              <a:rPr b="1" lang="es" sz="1650"/>
              <a:t>len</a:t>
            </a:r>
            <a:r>
              <a:rPr lang="es" sz="1650"/>
              <a:t> caracteres tomados a partir de la posición </a:t>
            </a:r>
            <a:r>
              <a:rPr b="1" lang="es" sz="1650"/>
              <a:t>ini</a:t>
            </a:r>
            <a:r>
              <a:rPr lang="es" sz="1650"/>
              <a:t>:</a:t>
            </a:r>
            <a:endParaRPr sz="1650"/>
          </a:p>
        </p:txBody>
      </p:sp>
      <p:sp>
        <p:nvSpPr>
          <p:cNvPr id="336" name="Google Shape;336;p25"/>
          <p:cNvSpPr txBox="1"/>
          <p:nvPr/>
        </p:nvSpPr>
        <p:spPr>
          <a:xfrm>
            <a:off x="420600" y="2818475"/>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substring(ini, end) </a:t>
            </a:r>
            <a:r>
              <a:rPr b="0" i="0" lang="es" sz="1650" u="none" cap="none" strike="noStrike">
                <a:solidFill>
                  <a:schemeClr val="dk2"/>
                </a:solidFill>
                <a:latin typeface="Montserrat"/>
                <a:ea typeface="Montserrat"/>
                <a:cs typeface="Montserrat"/>
                <a:sym typeface="Montserrat"/>
              </a:rPr>
              <a:t>devuelve una cadena con los caracteres contenidos entre la posición </a:t>
            </a:r>
            <a:r>
              <a:rPr b="1" i="0" lang="es" sz="1650" u="none" cap="none" strike="noStrike">
                <a:solidFill>
                  <a:schemeClr val="dk2"/>
                </a:solidFill>
                <a:latin typeface="Montserrat"/>
                <a:ea typeface="Montserrat"/>
                <a:cs typeface="Montserrat"/>
                <a:sym typeface="Montserrat"/>
              </a:rPr>
              <a:t>ini</a:t>
            </a:r>
            <a:r>
              <a:rPr b="0" i="0" lang="es" sz="1650" u="none" cap="none" strike="noStrike">
                <a:solidFill>
                  <a:schemeClr val="dk2"/>
                </a:solidFill>
                <a:latin typeface="Montserrat"/>
                <a:ea typeface="Montserrat"/>
                <a:cs typeface="Montserrat"/>
                <a:sym typeface="Montserrat"/>
              </a:rPr>
              <a:t> y </a:t>
            </a:r>
            <a:r>
              <a:rPr b="1" i="0" lang="es" sz="1650" u="none" cap="none" strike="noStrike">
                <a:solidFill>
                  <a:schemeClr val="dk2"/>
                </a:solidFill>
                <a:latin typeface="Montserrat"/>
                <a:ea typeface="Montserrat"/>
                <a:cs typeface="Montserrat"/>
                <a:sym typeface="Montserrat"/>
              </a:rPr>
              <a:t>end</a:t>
            </a:r>
            <a:r>
              <a:rPr b="0" i="0" lang="es" sz="1650" u="none" cap="none" strike="noStrike">
                <a:solidFill>
                  <a:schemeClr val="dk2"/>
                </a:solidFill>
                <a:latin typeface="Montserrat"/>
                <a:ea typeface="Montserrat"/>
                <a:cs typeface="Montserrat"/>
                <a:sym typeface="Montserrat"/>
              </a:rPr>
              <a:t> (no inclusive):</a:t>
            </a:r>
            <a:endParaRPr b="0" i="0" sz="1650" u="none" cap="none" strike="noStrike">
              <a:solidFill>
                <a:schemeClr val="dk2"/>
              </a:solidFill>
              <a:latin typeface="Montserrat"/>
              <a:ea typeface="Montserrat"/>
              <a:cs typeface="Montserrat"/>
              <a:sym typeface="Montserrat"/>
            </a:endParaRPr>
          </a:p>
        </p:txBody>
      </p:sp>
      <p:sp>
        <p:nvSpPr>
          <p:cNvPr id="337" name="Google Shape;337;p25"/>
          <p:cNvSpPr/>
          <p:nvPr/>
        </p:nvSpPr>
        <p:spPr>
          <a:xfrm>
            <a:off x="1874850" y="3577575"/>
            <a:ext cx="5376900" cy="833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"Aprendiendo JavaScript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5F6167"/>
              </a:buClr>
              <a:buSzPts val="1400"/>
              <a:buFont typeface="Consolas"/>
              <a:buNone/>
            </a:pPr>
            <a:r>
              <a:rPr b="0" i="0" lang="es" sz="1200" u="none" cap="none" strike="noStrike">
                <a:solidFill>
                  <a:srgbClr val="5F6167"/>
                </a:solidFill>
                <a:latin typeface="Consolas"/>
                <a:ea typeface="Consolas"/>
                <a:cs typeface="Consolas"/>
                <a:sym typeface="Consolas"/>
              </a:rPr>
              <a:t>//Muestra en el documento HTML la subcadena “pre”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substring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
        <p:nvSpPr>
          <p:cNvPr id="338" name="Google Shape;338;p25"/>
          <p:cNvSpPr/>
          <p:nvPr/>
        </p:nvSpPr>
        <p:spPr>
          <a:xfrm>
            <a:off x="1875000" y="1993600"/>
            <a:ext cx="5376900" cy="76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"Aprendiendo JavaScript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5F6167"/>
              </a:buClr>
              <a:buSzPts val="1400"/>
              <a:buFont typeface="Consolas"/>
              <a:buNone/>
            </a:pPr>
            <a:r>
              <a:rPr b="0" i="0" lang="es" sz="1200" u="none" cap="none" strike="noStrike">
                <a:solidFill>
                  <a:srgbClr val="5F6167"/>
                </a:solidFill>
                <a:latin typeface="Consolas"/>
                <a:ea typeface="Consolas"/>
                <a:cs typeface="Consolas"/>
                <a:sym typeface="Consolas"/>
              </a:rPr>
              <a:t>//Muestra en el documento HTML la subcadena “Java”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substr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Plantilla de cadena de caracteres (template string)</a:t>
            </a:r>
            <a:endParaRPr/>
          </a:p>
        </p:txBody>
      </p:sp>
      <p:sp>
        <p:nvSpPr>
          <p:cNvPr id="344" name="Google Shape;344;p2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Las </a:t>
            </a:r>
            <a:r>
              <a:rPr b="1" lang="es" sz="1650"/>
              <a:t>Template Strings </a:t>
            </a:r>
            <a:r>
              <a:rPr lang="es" sz="1650"/>
              <a:t>utilizan las comillas invertidas o backticks para delimitar sus contenidos, en vez de las tradicionales comillas simples o dobles de las cadenas de texto normales.</a:t>
            </a:r>
            <a:br>
              <a:rPr lang="es" sz="1650"/>
            </a:br>
            <a:r>
              <a:rPr lang="es" sz="1650"/>
              <a:t>Las principales funcionalidades que aportan las Template Strings son:</a:t>
            </a:r>
            <a:endParaRPr sz="1650"/>
          </a:p>
          <a:p>
            <a:pPr indent="-333375" lvl="0" marL="457200" rtl="0" algn="l">
              <a:lnSpc>
                <a:spcPct val="115000"/>
              </a:lnSpc>
              <a:spcBef>
                <a:spcPts val="0"/>
              </a:spcBef>
              <a:spcAft>
                <a:spcPts val="0"/>
              </a:spcAft>
              <a:buSzPts val="1650"/>
              <a:buChar char="●"/>
            </a:pPr>
            <a:r>
              <a:rPr lang="es" sz="1650"/>
              <a:t>Interpolación de cadenas.</a:t>
            </a:r>
            <a:endParaRPr sz="1650"/>
          </a:p>
          <a:p>
            <a:pPr indent="-333375" lvl="0" marL="457200" rtl="0" algn="l">
              <a:lnSpc>
                <a:spcPct val="115000"/>
              </a:lnSpc>
              <a:spcBef>
                <a:spcPts val="0"/>
              </a:spcBef>
              <a:spcAft>
                <a:spcPts val="0"/>
              </a:spcAft>
              <a:buSzPts val="1650"/>
              <a:buChar char="●"/>
            </a:pPr>
            <a:r>
              <a:rPr lang="es" sz="1650"/>
              <a:t>Posibilidad de incluir (y evaluar) expresiones dentro de cadenas.</a:t>
            </a:r>
            <a:endParaRPr sz="1650"/>
          </a:p>
          <a:p>
            <a:pPr indent="-333375" lvl="0" marL="457200" rtl="0" algn="l">
              <a:lnSpc>
                <a:spcPct val="115000"/>
              </a:lnSpc>
              <a:spcBef>
                <a:spcPts val="0"/>
              </a:spcBef>
              <a:spcAft>
                <a:spcPts val="0"/>
              </a:spcAft>
              <a:buSzPts val="1650"/>
              <a:buChar char="●"/>
            </a:pPr>
            <a:r>
              <a:rPr lang="es" sz="1650"/>
              <a:t>Definición de cadenas de texto en varias líneas sin tener que usar hacks.</a:t>
            </a:r>
            <a:endParaRPr sz="1650"/>
          </a:p>
          <a:p>
            <a:pPr indent="-333375" lvl="0" marL="457200" rtl="0" algn="l">
              <a:lnSpc>
                <a:spcPct val="115000"/>
              </a:lnSpc>
              <a:spcBef>
                <a:spcPts val="0"/>
              </a:spcBef>
              <a:spcAft>
                <a:spcPts val="0"/>
              </a:spcAft>
              <a:buSzPts val="1650"/>
              <a:buChar char="●"/>
            </a:pPr>
            <a:r>
              <a:rPr lang="es" sz="1650"/>
              <a:t>Formatear cadenas de manera avanzada.</a:t>
            </a:r>
            <a:endParaRPr sz="1650"/>
          </a:p>
          <a:p>
            <a:pPr indent="-333375" lvl="0" marL="457200" rtl="0" algn="l">
              <a:lnSpc>
                <a:spcPct val="115000"/>
              </a:lnSpc>
              <a:spcBef>
                <a:spcPts val="0"/>
              </a:spcBef>
              <a:spcAft>
                <a:spcPts val="0"/>
              </a:spcAft>
              <a:buSzPts val="1650"/>
              <a:buChar char="●"/>
            </a:pPr>
            <a:r>
              <a:rPr lang="es" sz="1650"/>
              <a:t>Cadenas etiquetadas.</a:t>
            </a:r>
            <a:endParaRPr sz="1650"/>
          </a:p>
        </p:txBody>
      </p:sp>
      <p:sp>
        <p:nvSpPr>
          <p:cNvPr id="345" name="Google Shape;345;p26"/>
          <p:cNvSpPr/>
          <p:nvPr/>
        </p:nvSpPr>
        <p:spPr>
          <a:xfrm>
            <a:off x="3059100" y="4012225"/>
            <a:ext cx="3008400" cy="467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esto es una Template String</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saludo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Mundo!`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Plantilla de cadena de caracteres (template string)</a:t>
            </a:r>
            <a:endParaRPr/>
          </a:p>
          <a:p>
            <a:pPr indent="0" lvl="0" marL="0" rtl="0" algn="l">
              <a:lnSpc>
                <a:spcPct val="100000"/>
              </a:lnSpc>
              <a:spcBef>
                <a:spcPts val="0"/>
              </a:spcBef>
              <a:spcAft>
                <a:spcPts val="0"/>
              </a:spcAft>
              <a:buSzPct val="111111"/>
              <a:buNone/>
            </a:pPr>
            <a:r>
              <a:t/>
            </a:r>
            <a:endParaRPr/>
          </a:p>
        </p:txBody>
      </p:sp>
      <p:sp>
        <p:nvSpPr>
          <p:cNvPr id="351" name="Google Shape;351;p2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Una de las mejores características de las </a:t>
            </a:r>
            <a:r>
              <a:rPr b="1" lang="es" sz="1650"/>
              <a:t>Template Strings </a:t>
            </a:r>
            <a:r>
              <a:rPr lang="es" sz="1650"/>
              <a:t>es la </a:t>
            </a:r>
            <a:r>
              <a:rPr b="1" lang="es" sz="1650"/>
              <a:t>interpolación de cadenas</a:t>
            </a:r>
            <a:r>
              <a:rPr lang="es" sz="1650"/>
              <a:t>. La interpolación permite utilizar cualquier expresión válida de JavaScript (como por ejemplo la suma de dos variables) dentro de una cadena y obtener como resultado la cadena completa con la expresión evaluada. </a:t>
            </a:r>
            <a:endParaRPr sz="1650"/>
          </a:p>
          <a:p>
            <a:pPr indent="0" lvl="0" marL="0" rtl="0" algn="l">
              <a:lnSpc>
                <a:spcPct val="115000"/>
              </a:lnSpc>
              <a:spcBef>
                <a:spcPts val="0"/>
              </a:spcBef>
              <a:spcAft>
                <a:spcPts val="0"/>
              </a:spcAft>
              <a:buSzPts val="1800"/>
              <a:buNone/>
            </a:pPr>
            <a:r>
              <a:rPr lang="es" sz="1650"/>
              <a:t>Las partes variables de una </a:t>
            </a:r>
            <a:r>
              <a:rPr i="1" lang="es" sz="1650"/>
              <a:t>Template String</a:t>
            </a:r>
            <a:r>
              <a:rPr lang="es" sz="1650"/>
              <a:t> se denominan </a:t>
            </a:r>
            <a:r>
              <a:rPr i="1" lang="es" sz="1650"/>
              <a:t>placeholders</a:t>
            </a:r>
            <a:r>
              <a:rPr lang="es" sz="1650"/>
              <a:t> y utilizan la sintaxis </a:t>
            </a:r>
            <a:r>
              <a:rPr b="1" lang="es" sz="1650"/>
              <a:t>${ } </a:t>
            </a:r>
            <a:r>
              <a:rPr lang="es" sz="1650"/>
              <a:t>para diferenciarse del resto de la cadena. Ejemplo:</a:t>
            </a:r>
            <a:endParaRPr sz="1650"/>
          </a:p>
          <a:p>
            <a:pPr indent="0" lvl="0" marL="0" rtl="0" algn="l">
              <a:lnSpc>
                <a:spcPct val="100000"/>
              </a:lnSpc>
              <a:spcBef>
                <a:spcPts val="0"/>
              </a:spcBef>
              <a:spcAft>
                <a:spcPts val="0"/>
              </a:spcAft>
              <a:buSzPts val="1800"/>
              <a:buNone/>
            </a:pPr>
            <a:r>
              <a:t/>
            </a:r>
            <a:endParaRPr sz="1650"/>
          </a:p>
        </p:txBody>
      </p:sp>
      <p:sp>
        <p:nvSpPr>
          <p:cNvPr id="352" name="Google Shape;352;p27"/>
          <p:cNvSpPr/>
          <p:nvPr/>
        </p:nvSpPr>
        <p:spPr>
          <a:xfrm>
            <a:off x="2517900" y="3582047"/>
            <a:ext cx="40908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Sustitución simple de cadenas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"Juan"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a:t>
            </a:r>
            <a:r>
              <a:rPr b="0" i="0" lang="es" sz="1400" u="none" cap="none" strike="noStrike">
                <a:solidFill>
                  <a:srgbClr val="F92672"/>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F92672"/>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resultado =&gt; "¡Hola Juan!"</a:t>
            </a:r>
            <a:endParaRPr b="0" i="0" sz="1400" u="none" cap="none" strike="noStrike">
              <a:solidFill>
                <a:srgbClr val="D5CED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Plantilla de cadena de caracteres (template string)</a:t>
            </a:r>
            <a:endParaRPr/>
          </a:p>
        </p:txBody>
      </p:sp>
      <p:sp>
        <p:nvSpPr>
          <p:cNvPr id="358" name="Google Shape;358;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Como dentro de las partes variables de la cadena se puede incluir cualquier expresión válida de JavaScript, en la práctica sirven para mucho más que mostrar el contenido de una variable. En los siguientes ejemplos se muestran cómo interpolar algunas operaciones matemáticas sencillas:</a:t>
            </a:r>
            <a:endParaRPr sz="1650"/>
          </a:p>
        </p:txBody>
      </p:sp>
      <p:sp>
        <p:nvSpPr>
          <p:cNvPr id="359" name="Google Shape;359;p28"/>
          <p:cNvSpPr/>
          <p:nvPr/>
        </p:nvSpPr>
        <p:spPr>
          <a:xfrm>
            <a:off x="973949" y="2763600"/>
            <a:ext cx="7178700" cy="160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`¡JavaScript se publicó hace </a:t>
            </a:r>
            <a:r>
              <a:rPr b="0" i="0" lang="es" sz="1200" u="none" cap="none" strike="noStrike">
                <a:solidFill>
                  <a:srgbClr val="F92672"/>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F92672"/>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 años!`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resultado =&gt; ¡JavaScript se publicó hace 20 años!</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`Existen </a:t>
            </a:r>
            <a:r>
              <a:rPr b="0" i="0" lang="es" sz="1200" u="none" cap="none" strike="noStrike">
                <a:solidFill>
                  <a:srgbClr val="F92672"/>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92672"/>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 frameworks JavaScript y no </a:t>
            </a:r>
            <a:r>
              <a:rPr b="0" i="0" lang="es" sz="1200" u="none" cap="none" strike="noStrike">
                <a:solidFill>
                  <a:srgbClr val="F92672"/>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92672"/>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resultado =&gt; Existen 40 frameworks JavaScript y no 200.</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Plantilla de cadena de caracteres (template string)</a:t>
            </a:r>
            <a:endParaRPr/>
          </a:p>
        </p:txBody>
      </p:sp>
      <p:sp>
        <p:nvSpPr>
          <p:cNvPr id="365" name="Google Shape;365;p2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Dentro de un valor interpolado también se puede utilizar cualquier función:</a:t>
            </a:r>
            <a:endParaRPr sz="1650"/>
          </a:p>
        </p:txBody>
      </p:sp>
      <p:sp>
        <p:nvSpPr>
          <p:cNvPr id="366" name="Google Shape;366;p29"/>
          <p:cNvSpPr txBox="1"/>
          <p:nvPr/>
        </p:nvSpPr>
        <p:spPr>
          <a:xfrm>
            <a:off x="420600" y="2458738"/>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La sintaxis ${} también funciona con expresiones que invocan métodos y acceden a propiedades:</a:t>
            </a:r>
            <a:endParaRPr b="0" i="0" sz="1650" u="none" cap="none" strike="noStrike">
              <a:solidFill>
                <a:schemeClr val="dk2"/>
              </a:solidFill>
              <a:latin typeface="Montserrat"/>
              <a:ea typeface="Montserrat"/>
              <a:cs typeface="Montserrat"/>
              <a:sym typeface="Montserrat"/>
            </a:endParaRPr>
          </a:p>
        </p:txBody>
      </p:sp>
      <p:sp>
        <p:nvSpPr>
          <p:cNvPr id="367" name="Google Shape;367;p29"/>
          <p:cNvSpPr/>
          <p:nvPr/>
        </p:nvSpPr>
        <p:spPr>
          <a:xfrm>
            <a:off x="1800150" y="1721275"/>
            <a:ext cx="5526300" cy="730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function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fn</a:t>
            </a:r>
            <a:r>
              <a:rPr b="0" i="0" lang="es" sz="1200" u="none" cap="none" strike="noStrike">
                <a:solidFill>
                  <a:srgbClr val="D5CED9"/>
                </a:solidFill>
                <a:highlight>
                  <a:srgbClr val="23262E"/>
                </a:highlight>
                <a:latin typeface="Consolas"/>
                <a:ea typeface="Consolas"/>
                <a:cs typeface="Consolas"/>
                <a:sym typeface="Consolas"/>
              </a:rPr>
              <a:t>() {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"Este es el resultado de la función"</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`Hola Mundo: </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fn</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//Hola Mundo: Este es el resultado de la función</a:t>
            </a:r>
            <a:endParaRPr b="0" i="0" sz="1200" u="none" cap="none" strike="noStrike">
              <a:solidFill>
                <a:srgbClr val="C74DED"/>
              </a:solidFill>
              <a:latin typeface="Consolas"/>
              <a:ea typeface="Consolas"/>
              <a:cs typeface="Consolas"/>
              <a:sym typeface="Consolas"/>
            </a:endParaRPr>
          </a:p>
        </p:txBody>
      </p:sp>
      <p:sp>
        <p:nvSpPr>
          <p:cNvPr id="368" name="Google Shape;368;p29"/>
          <p:cNvSpPr/>
          <p:nvPr/>
        </p:nvSpPr>
        <p:spPr>
          <a:xfrm>
            <a:off x="630175" y="3280350"/>
            <a:ext cx="7883700" cy="130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usuario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{nombre: </a:t>
            </a:r>
            <a:r>
              <a:rPr b="0" i="0" lang="es" sz="1200" u="none" cap="none" strike="noStrike">
                <a:solidFill>
                  <a:srgbClr val="96E072"/>
                </a:solidFill>
                <a:highlight>
                  <a:srgbClr val="23262E"/>
                </a:highlight>
                <a:latin typeface="Consolas"/>
                <a:ea typeface="Consolas"/>
                <a:cs typeface="Consolas"/>
                <a:sym typeface="Consolas"/>
              </a:rPr>
              <a:t>'Juan Perez'</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`Estás conectado como </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usuario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toUpperCase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Estás conectado como JUAN PEREZ.</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divisa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'Pesos'</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`Los precios se indican en </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divisa</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Convierte </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divisa</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en tu moneda local.`</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//Los precios se indican en Pesos. Convierte Pesos en tu moneda local.</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Plantilla de cadena de caracteres (template string)</a:t>
            </a:r>
            <a:endParaRPr/>
          </a:p>
        </p:txBody>
      </p:sp>
      <p:sp>
        <p:nvSpPr>
          <p:cNvPr id="374" name="Google Shape;374;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La ventaja de usar </a:t>
            </a:r>
            <a:r>
              <a:rPr b="1" lang="es" sz="1650"/>
              <a:t>template strings</a:t>
            </a:r>
            <a:r>
              <a:rPr lang="es" sz="1650"/>
              <a:t> es el uso de expresiones incrustadas y la posibilidad de interpolación de cadenas de texto con ellas, facilitando la concatenación de valores. Ejemplo:</a:t>
            </a:r>
            <a:endParaRPr sz="1650"/>
          </a:p>
        </p:txBody>
      </p:sp>
      <p:sp>
        <p:nvSpPr>
          <p:cNvPr id="375" name="Google Shape;375;p30"/>
          <p:cNvSpPr txBox="1"/>
          <p:nvPr/>
        </p:nvSpPr>
        <p:spPr>
          <a:xfrm>
            <a:off x="489575" y="3302263"/>
            <a:ext cx="82854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Podremos escribir una cadena en varias líneas, sin necesidad de concatenar:</a:t>
            </a:r>
            <a:endParaRPr b="0" i="0" sz="1650" u="none" cap="none" strike="noStrike">
              <a:solidFill>
                <a:schemeClr val="dk2"/>
              </a:solidFill>
              <a:latin typeface="Montserrat"/>
              <a:ea typeface="Montserrat"/>
              <a:cs typeface="Montserrat"/>
              <a:sym typeface="Montserrat"/>
            </a:endParaRPr>
          </a:p>
        </p:txBody>
      </p:sp>
      <p:sp>
        <p:nvSpPr>
          <p:cNvPr id="376" name="Google Shape;376;p30"/>
          <p:cNvSpPr/>
          <p:nvPr/>
        </p:nvSpPr>
        <p:spPr>
          <a:xfrm>
            <a:off x="1146550" y="3805375"/>
            <a:ext cx="4082400" cy="647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cadena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`Línea número 1 de la cadena</a:t>
            </a:r>
            <a:endParaRPr b="0" i="0" sz="1200" u="none" cap="none" strike="noStrike">
              <a:solidFill>
                <a:srgbClr val="96E07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96E072"/>
                </a:solidFill>
                <a:latin typeface="Consolas"/>
                <a:ea typeface="Consolas"/>
                <a:cs typeface="Consolas"/>
                <a:sym typeface="Consolas"/>
              </a:rPr>
              <a:t>Línea número 2 de la cadena`</a:t>
            </a:r>
            <a:endParaRPr b="0" i="0" sz="1200" u="none" cap="none" strike="noStrike">
              <a:solidFill>
                <a:srgbClr val="96E07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cadena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
        <p:nvSpPr>
          <p:cNvPr id="377" name="Google Shape;377;p30"/>
          <p:cNvSpPr/>
          <p:nvPr/>
        </p:nvSpPr>
        <p:spPr>
          <a:xfrm>
            <a:off x="1815425" y="2323975"/>
            <a:ext cx="5633700" cy="990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function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suma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Number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prompt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"Ingrese un numero 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b</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Number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prompt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"Ingrese un numero b:"</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 + "</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 es "</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suma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12 + 21 es 33</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 </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es </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suma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92672"/>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12 + 21 es 33</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D5CED9"/>
              </a:solidFill>
              <a:latin typeface="Consolas"/>
              <a:ea typeface="Consolas"/>
              <a:cs typeface="Consolas"/>
              <a:sym typeface="Consolas"/>
            </a:endParaRPr>
          </a:p>
        </p:txBody>
      </p:sp>
      <p:pic>
        <p:nvPicPr>
          <p:cNvPr id="378" name="Google Shape;378;p30"/>
          <p:cNvPicPr preferRelativeResize="0"/>
          <p:nvPr/>
        </p:nvPicPr>
        <p:blipFill rotWithShape="1">
          <a:blip r:embed="rId3">
            <a:alphaModFix/>
          </a:blip>
          <a:srcRect b="0" l="0" r="0" t="0"/>
          <a:stretch/>
        </p:blipFill>
        <p:spPr>
          <a:xfrm>
            <a:off x="5543150" y="3909620"/>
            <a:ext cx="2257328" cy="43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Objeto Math</a:t>
            </a:r>
            <a:endParaRPr/>
          </a:p>
        </p:txBody>
      </p:sp>
      <p:sp>
        <p:nvSpPr>
          <p:cNvPr id="384" name="Google Shape;384;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 Math</a:t>
            </a:r>
            <a:endParaRPr/>
          </a:p>
        </p:txBody>
      </p:sp>
      <p:sp>
        <p:nvSpPr>
          <p:cNvPr id="390" name="Google Shape;390;p3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Math</a:t>
            </a:r>
            <a:r>
              <a:rPr lang="es" sz="1650"/>
              <a:t> es un objeto que tiene propiedades y métodos para constantes y funciones matemáticas. Todas las propiedades y métodos de Math son estáticos (no es necesario llamar al constructor). Estas son las </a:t>
            </a:r>
            <a:r>
              <a:rPr b="1" lang="es" sz="1650"/>
              <a:t>constantes </a:t>
            </a:r>
            <a:r>
              <a:rPr lang="es" sz="1650"/>
              <a:t>disponibles:</a:t>
            </a:r>
            <a:endParaRPr sz="1650"/>
          </a:p>
        </p:txBody>
      </p:sp>
      <p:pic>
        <p:nvPicPr>
          <p:cNvPr id="391" name="Google Shape;391;p32"/>
          <p:cNvPicPr preferRelativeResize="0"/>
          <p:nvPr/>
        </p:nvPicPr>
        <p:blipFill rotWithShape="1">
          <a:blip r:embed="rId3">
            <a:alphaModFix/>
          </a:blip>
          <a:srcRect b="0" l="0" r="0" t="0"/>
          <a:stretch/>
        </p:blipFill>
        <p:spPr>
          <a:xfrm>
            <a:off x="2250159" y="2522864"/>
            <a:ext cx="4643745" cy="21000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6"/>
              <a:buNone/>
            </a:pPr>
            <a:r>
              <a:rPr lang="es" sz="2700"/>
              <a:t>Objeto Math | Métodos matemáticos</a:t>
            </a:r>
            <a:endParaRPr sz="2700"/>
          </a:p>
        </p:txBody>
      </p:sp>
      <p:sp>
        <p:nvSpPr>
          <p:cNvPr id="397" name="Google Shape;397;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Los siguientes métodos matemáticos están disponibles en JS a través del objeto Math. </a:t>
            </a:r>
            <a:endParaRPr sz="1650"/>
          </a:p>
          <a:p>
            <a:pPr indent="0" lvl="0" marL="0" rtl="0" algn="l">
              <a:lnSpc>
                <a:spcPct val="115000"/>
              </a:lnSpc>
              <a:spcBef>
                <a:spcPts val="1200"/>
              </a:spcBef>
              <a:spcAft>
                <a:spcPts val="0"/>
              </a:spcAft>
              <a:buClr>
                <a:schemeClr val="dk1"/>
              </a:buClr>
              <a:buSzPts val="1100"/>
              <a:buFont typeface="Arial"/>
              <a:buNone/>
            </a:pPr>
            <a:r>
              <a:rPr lang="es" sz="1650"/>
              <a:t>Algunos de ellos sólo están disponibles en ECMAScript 6:</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id="398" name="Google Shape;398;p33"/>
          <p:cNvPicPr preferRelativeResize="0"/>
          <p:nvPr/>
        </p:nvPicPr>
        <p:blipFill rotWithShape="1">
          <a:blip r:embed="rId3">
            <a:alphaModFix/>
          </a:blip>
          <a:srcRect b="2637" l="0" r="0" t="0"/>
          <a:stretch/>
        </p:blipFill>
        <p:spPr>
          <a:xfrm>
            <a:off x="4455750" y="1207724"/>
            <a:ext cx="4376549" cy="3029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 Math | Métodos matemáticos</a:t>
            </a:r>
            <a:endParaRPr/>
          </a:p>
        </p:txBody>
      </p:sp>
      <p:sp>
        <p:nvSpPr>
          <p:cNvPr id="404" name="Google Shape;404;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Veamos algunos ejemplos de las funciones mencionadas anteriormente:</a:t>
            </a:r>
            <a:endParaRPr sz="1650"/>
          </a:p>
        </p:txBody>
      </p:sp>
      <p:sp>
        <p:nvSpPr>
          <p:cNvPr id="405" name="Google Shape;405;p34"/>
          <p:cNvSpPr/>
          <p:nvPr/>
        </p:nvSpPr>
        <p:spPr>
          <a:xfrm>
            <a:off x="466900" y="1758475"/>
            <a:ext cx="8163900" cy="2864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abs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5</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sign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exp</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e, o sea, 2.718281828459045</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expm1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1.718281828459045</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max</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40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min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pow</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1024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sqrt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1.4142135623730951</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cbrt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1.2599210498948732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imul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0xffffffff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-7</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Ejemplo de clz32 (count leading zeros)</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96E07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repeat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clz32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x</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toString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Devuelve "00000000000000000000000000000001"</a:t>
            </a:r>
            <a:endParaRPr b="0" i="0" sz="1200" u="none" cap="none" strike="noStrike">
              <a:solidFill>
                <a:srgbClr val="D5CED9"/>
              </a:solidFill>
              <a:latin typeface="Consolas"/>
              <a:ea typeface="Consolas"/>
              <a:cs typeface="Consolas"/>
              <a:sym typeface="Consolas"/>
            </a:endParaRPr>
          </a:p>
        </p:txBody>
      </p:sp>
      <p:pic>
        <p:nvPicPr>
          <p:cNvPr id="406" name="Google Shape;406;p34"/>
          <p:cNvPicPr preferRelativeResize="0"/>
          <p:nvPr/>
        </p:nvPicPr>
        <p:blipFill rotWithShape="1">
          <a:blip r:embed="rId3">
            <a:alphaModFix/>
          </a:blip>
          <a:srcRect b="0" l="0" r="0" t="0"/>
          <a:stretch/>
        </p:blipFill>
        <p:spPr>
          <a:xfrm>
            <a:off x="5606824" y="2438451"/>
            <a:ext cx="3023975" cy="2184425"/>
          </a:xfrm>
          <a:prstGeom prst="rect">
            <a:avLst/>
          </a:prstGeom>
          <a:solidFill>
            <a:srgbClr val="23262E"/>
          </a:solid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 Math | Método random()</a:t>
            </a:r>
            <a:endParaRPr/>
          </a:p>
        </p:txBody>
      </p:sp>
      <p:sp>
        <p:nvSpPr>
          <p:cNvPr id="412" name="Google Shape;412;p3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Math.random()</a:t>
            </a:r>
            <a:r>
              <a:rPr lang="es" sz="1650"/>
              <a:t> retorna un número al azar entre los valores 0 y 1, con 16 decimales. Si queremos obtener un número entero al azar entre los límites a y b, se puede hacer lo siguiente:</a:t>
            </a:r>
            <a:endParaRPr sz="1650"/>
          </a:p>
        </p:txBody>
      </p:sp>
      <p:sp>
        <p:nvSpPr>
          <p:cNvPr id="413" name="Google Shape;413;p35"/>
          <p:cNvSpPr/>
          <p:nvPr/>
        </p:nvSpPr>
        <p:spPr>
          <a:xfrm>
            <a:off x="496651" y="2333975"/>
            <a:ext cx="8215200" cy="138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Obtenemos un número al azar entre [0, 1) con 16 decimales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let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Math</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random</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Multiplicamos x por el valor máximo que buscamos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Redondeamos hacia abajo, obtenemos un entero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Math</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floor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414" name="Google Shape;414;p35"/>
          <p:cNvPicPr preferRelativeResize="0"/>
          <p:nvPr/>
        </p:nvPicPr>
        <p:blipFill rotWithShape="1">
          <a:blip r:embed="rId3">
            <a:alphaModFix/>
          </a:blip>
          <a:srcRect b="0" l="6031" r="36579" t="0"/>
          <a:stretch/>
        </p:blipFill>
        <p:spPr>
          <a:xfrm>
            <a:off x="7148725" y="2918975"/>
            <a:ext cx="1563300" cy="800100"/>
          </a:xfrm>
          <a:prstGeom prst="rect">
            <a:avLst/>
          </a:prstGeom>
          <a:solidFill>
            <a:srgbClr val="23262E"/>
          </a:solidFill>
          <a:ln>
            <a:noFill/>
          </a:ln>
        </p:spPr>
      </p:pic>
      <p:sp>
        <p:nvSpPr>
          <p:cNvPr id="415" name="Google Shape;415;p35"/>
          <p:cNvSpPr txBox="1"/>
          <p:nvPr>
            <p:ph idx="1" type="body"/>
          </p:nvPr>
        </p:nvSpPr>
        <p:spPr>
          <a:xfrm>
            <a:off x="432025" y="3880000"/>
            <a:ext cx="82800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Este ejemplo almacena en x un valor al azar entre 0 y 5 (5 no incluido). Si presionamos F5 veremos el cambio en la consola.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 Math | Métodos de redondeo</a:t>
            </a:r>
            <a:endParaRPr/>
          </a:p>
        </p:txBody>
      </p:sp>
      <p:sp>
        <p:nvSpPr>
          <p:cNvPr id="421" name="Google Shape;421;p3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Es muy común necesitar métodos para redondear números y reducir el número de decimales o aproximarse a una cifra concreta. Para ello, de forma nativa, Javascript proporciona los siguientes métodos de redondeo:</a:t>
            </a:r>
            <a:endParaRPr sz="1650"/>
          </a:p>
        </p:txBody>
      </p:sp>
      <p:pic>
        <p:nvPicPr>
          <p:cNvPr id="422" name="Google Shape;422;p36"/>
          <p:cNvPicPr preferRelativeResize="0"/>
          <p:nvPr/>
        </p:nvPicPr>
        <p:blipFill rotWithShape="1">
          <a:blip r:embed="rId3">
            <a:alphaModFix/>
          </a:blip>
          <a:srcRect b="0" l="0" r="0" t="0"/>
          <a:stretch/>
        </p:blipFill>
        <p:spPr>
          <a:xfrm>
            <a:off x="1242123" y="2403517"/>
            <a:ext cx="6659807" cy="21736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 Math | Métodos de redondeo</a:t>
            </a:r>
            <a:endParaRPr/>
          </a:p>
        </p:txBody>
      </p:sp>
      <p:sp>
        <p:nvSpPr>
          <p:cNvPr id="428" name="Google Shape;428;p37"/>
          <p:cNvSpPr txBox="1"/>
          <p:nvPr>
            <p:ph idx="1" type="body"/>
          </p:nvPr>
        </p:nvSpPr>
        <p:spPr>
          <a:xfrm>
            <a:off x="432025" y="11524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Ejemplos de los diferentes métodos de redondeo: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429" name="Google Shape;429;p37"/>
          <p:cNvSpPr/>
          <p:nvPr/>
        </p:nvSpPr>
        <p:spPr>
          <a:xfrm>
            <a:off x="501750" y="1580600"/>
            <a:ext cx="8210400" cy="3042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Redondeo natural, el más cercano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3.25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Redondeo superior (el más alto)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ceil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ceil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3.25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Redondeo inferior (el más bajo)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floor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floor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3.25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Redondeo con precisión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3.123456789</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fround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3.123456789</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3.1234567165374756</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Truncado (sólo parte entera)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trunc</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trunc</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p:txBody>
      </p:sp>
      <p:pic>
        <p:nvPicPr>
          <p:cNvPr id="430" name="Google Shape;430;p37"/>
          <p:cNvPicPr preferRelativeResize="0"/>
          <p:nvPr/>
        </p:nvPicPr>
        <p:blipFill rotWithShape="1">
          <a:blip r:embed="rId3">
            <a:alphaModFix/>
          </a:blip>
          <a:srcRect b="0" l="0" r="0" t="0"/>
          <a:stretch/>
        </p:blipFill>
        <p:spPr>
          <a:xfrm>
            <a:off x="5493403" y="2357085"/>
            <a:ext cx="3218575" cy="2265825"/>
          </a:xfrm>
          <a:prstGeom prst="rect">
            <a:avLst/>
          </a:prstGeom>
          <a:solidFill>
            <a:srgbClr val="23262E"/>
          </a:solid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8"/>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36" name="Google Shape;436;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42" name="Google Shape;442;p3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Material de lectura:</a:t>
            </a:r>
            <a:endParaRPr b="0" i="0" sz="1650" u="none" cap="none" strike="noStrike">
              <a:solidFill>
                <a:srgbClr val="595959"/>
              </a:solidFill>
              <a:latin typeface="Montserrat"/>
              <a:ea typeface="Montserrat"/>
              <a:cs typeface="Montserrat"/>
              <a:sym typeface="Montserrat"/>
            </a:endParaRPr>
          </a:p>
          <a:p>
            <a:pPr indent="-311150" lvl="0" marL="457200" marR="0" rtl="0" algn="l">
              <a:lnSpc>
                <a:spcPct val="100000"/>
              </a:lnSpc>
              <a:spcBef>
                <a:spcPts val="1200"/>
              </a:spcBef>
              <a:spcAft>
                <a:spcPts val="0"/>
              </a:spcAft>
              <a:buClr>
                <a:schemeClr val="dk2"/>
              </a:buClr>
              <a:buSzPts val="1300"/>
              <a:buFont typeface="Montserrat"/>
              <a:buChar char="●"/>
            </a:pPr>
            <a:r>
              <a:rPr b="0" i="0" lang="es" sz="1300" u="sng" cap="none" strike="noStrike">
                <a:solidFill>
                  <a:schemeClr val="hlink"/>
                </a:solidFill>
                <a:latin typeface="Montserrat"/>
                <a:ea typeface="Montserrat"/>
                <a:cs typeface="Montserrat"/>
                <a:sym typeface="Montserrat"/>
                <a:hlinkClick r:id="rId3"/>
              </a:rPr>
              <a:t>¿Qué son los objetos?</a:t>
            </a:r>
            <a:endParaRPr b="0" i="0" sz="1300" u="none" cap="none" strike="noStrike">
              <a:solidFill>
                <a:schemeClr val="dk2"/>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2"/>
              </a:buClr>
              <a:buSzPts val="1300"/>
              <a:buFont typeface="Montserrat"/>
              <a:buChar char="●"/>
            </a:pPr>
            <a:r>
              <a:rPr b="0" i="0" lang="es" sz="1300" u="sng" cap="none" strike="noStrike">
                <a:solidFill>
                  <a:schemeClr val="hlink"/>
                </a:solidFill>
                <a:latin typeface="Montserrat"/>
                <a:ea typeface="Montserrat"/>
                <a:cs typeface="Montserrat"/>
                <a:sym typeface="Montserrat"/>
                <a:hlinkClick r:id="rId4"/>
              </a:rPr>
              <a:t>Trabajando con objetos</a:t>
            </a:r>
            <a:endParaRPr b="0" i="0" sz="1300" u="none" cap="none" strike="noStrike">
              <a:solidFill>
                <a:schemeClr val="dk2"/>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2"/>
              </a:buClr>
              <a:buSzPts val="1300"/>
              <a:buFont typeface="Montserrat"/>
              <a:buChar char="●"/>
            </a:pPr>
            <a:r>
              <a:rPr b="0" i="0" lang="es" sz="1300" u="sng" cap="none" strike="noStrike">
                <a:solidFill>
                  <a:schemeClr val="hlink"/>
                </a:solidFill>
                <a:latin typeface="Montserrat"/>
                <a:ea typeface="Montserrat"/>
                <a:cs typeface="Montserrat"/>
                <a:sym typeface="Montserrat"/>
                <a:hlinkClick r:id="rId5"/>
              </a:rPr>
              <a:t>Uso de For In y For Of</a:t>
            </a:r>
            <a:endParaRPr b="0" i="0" sz="1300" u="none" cap="none" strike="noStrike">
              <a:solidFill>
                <a:schemeClr val="dk2"/>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2"/>
              </a:buClr>
              <a:buSzPts val="1300"/>
              <a:buFont typeface="Montserrat"/>
              <a:buChar char="●"/>
            </a:pPr>
            <a:r>
              <a:rPr b="0" i="0" lang="es" sz="1300" u="sng" cap="none" strike="noStrike">
                <a:solidFill>
                  <a:schemeClr val="hlink"/>
                </a:solidFill>
                <a:latin typeface="Montserrat"/>
                <a:ea typeface="Montserrat"/>
                <a:cs typeface="Montserrat"/>
                <a:sym typeface="Montserrat"/>
                <a:hlinkClick r:id="rId6"/>
              </a:rPr>
              <a:t>For In en W3Schools</a:t>
            </a:r>
            <a:endParaRPr b="0" i="0" sz="1300" u="none" cap="none" strike="noStrike">
              <a:solidFill>
                <a:schemeClr val="dk2"/>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2"/>
              </a:buClr>
              <a:buSzPts val="1300"/>
              <a:buFont typeface="Montserrat"/>
              <a:buChar char="●"/>
            </a:pPr>
            <a:r>
              <a:rPr b="0" i="0" lang="es" sz="1300" u="sng" cap="none" strike="noStrike">
                <a:solidFill>
                  <a:schemeClr val="hlink"/>
                </a:solidFill>
                <a:latin typeface="Montserrat"/>
                <a:ea typeface="Montserrat"/>
                <a:cs typeface="Montserrat"/>
                <a:sym typeface="Montserrat"/>
                <a:hlinkClick r:id="rId7"/>
              </a:rPr>
              <a:t>For Of en W3Schools</a:t>
            </a:r>
            <a:endParaRPr b="0" i="0" sz="1300" u="none" cap="none" strike="noStrike">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50"/>
              <a:buFont typeface="Arial"/>
              <a:buNone/>
            </a:pPr>
            <a:r>
              <a:t/>
            </a:r>
            <a:endParaRPr b="0" i="0" sz="1650"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Videos:</a:t>
            </a:r>
            <a:endParaRPr b="0" i="0" sz="1650" u="none" cap="none" strike="noStrike">
              <a:solidFill>
                <a:srgbClr val="595959"/>
              </a:solidFill>
              <a:latin typeface="Montserrat"/>
              <a:ea typeface="Montserrat"/>
              <a:cs typeface="Montserrat"/>
              <a:sym typeface="Montserrat"/>
            </a:endParaRPr>
          </a:p>
          <a:p>
            <a:pPr indent="-313295" lvl="0" marL="457200" marR="0" rtl="0" algn="l">
              <a:lnSpc>
                <a:spcPct val="100000"/>
              </a:lnSpc>
              <a:spcBef>
                <a:spcPts val="1200"/>
              </a:spcBef>
              <a:spcAft>
                <a:spcPts val="0"/>
              </a:spcAft>
              <a:buClr>
                <a:srgbClr val="595959"/>
              </a:buClr>
              <a:buSzPts val="1334"/>
              <a:buFont typeface="Montserrat"/>
              <a:buChar char="●"/>
            </a:pPr>
            <a:r>
              <a:rPr b="0" i="0" lang="es" sz="1300" u="sng" cap="none" strike="noStrike">
                <a:solidFill>
                  <a:schemeClr val="hlink"/>
                </a:solidFill>
                <a:latin typeface="Montserrat"/>
                <a:ea typeface="Montserrat"/>
                <a:cs typeface="Montserrat"/>
                <a:sym typeface="Montserrat"/>
                <a:hlinkClick r:id="rId8"/>
              </a:rPr>
              <a:t>¿Qué son y cómo crear objetos?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00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9"/>
              </a:rPr>
              <a:t>For, For In y For Of, buenas prácticas</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16</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15</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17</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Programación modular con funciones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Funciones. ¿Qué son? Scope global y local.</a:t>
            </a:r>
            <a:endParaRPr/>
          </a:p>
          <a:p>
            <a:pPr indent="-292100" lvl="0" marL="457200" rtl="0" algn="l">
              <a:lnSpc>
                <a:spcPct val="115000"/>
              </a:lnSpc>
              <a:spcBef>
                <a:spcPts val="0"/>
              </a:spcBef>
              <a:spcAft>
                <a:spcPts val="0"/>
              </a:spcAft>
              <a:buSzPts val="1000"/>
              <a:buChar char="●"/>
            </a:pPr>
            <a:r>
              <a:rPr lang="es"/>
              <a:t>Programación modular vs. Funciones.</a:t>
            </a:r>
            <a:endParaRPr/>
          </a:p>
          <a:p>
            <a:pPr indent="-292100" lvl="0" marL="457200" rtl="0" algn="l">
              <a:lnSpc>
                <a:spcPct val="115000"/>
              </a:lnSpc>
              <a:spcBef>
                <a:spcPts val="0"/>
              </a:spcBef>
              <a:spcAft>
                <a:spcPts val="0"/>
              </a:spcAft>
              <a:buSzPts val="1000"/>
              <a:buChar char="●"/>
            </a:pPr>
            <a:r>
              <a:rPr lang="es"/>
              <a:t>Función anónima y función flecha.</a:t>
            </a:r>
            <a:endParaRPr/>
          </a:p>
          <a:p>
            <a:pPr indent="-292100" lvl="0" marL="457200" rtl="0" algn="l">
              <a:lnSpc>
                <a:spcPct val="115000"/>
              </a:lnSpc>
              <a:spcBef>
                <a:spcPts val="0"/>
              </a:spcBef>
              <a:spcAft>
                <a:spcPts val="0"/>
              </a:spcAft>
              <a:buSzPts val="1000"/>
              <a:buChar char="●"/>
            </a:pPr>
            <a:r>
              <a:rPr lang="es"/>
              <a:t>Callbacks y clausuras.</a:t>
            </a:r>
            <a:endParaRPr/>
          </a:p>
          <a:p>
            <a:pPr indent="0" lvl="0" marL="0" rtl="0" algn="l">
              <a:lnSpc>
                <a:spcPct val="115000"/>
              </a:lnSpc>
              <a:spcBef>
                <a:spcPts val="0"/>
              </a:spcBef>
              <a:spcAft>
                <a:spcPts val="0"/>
              </a:spcAft>
              <a:buSzPts val="1000"/>
              <a:buNone/>
            </a:pPr>
            <a:r>
              <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Arrays, Storage y JSON</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Arrays.</a:t>
            </a:r>
            <a:endParaRPr/>
          </a:p>
          <a:p>
            <a:pPr indent="-292100" lvl="0" marL="457200" rtl="0" algn="l">
              <a:lnSpc>
                <a:spcPct val="115000"/>
              </a:lnSpc>
              <a:spcBef>
                <a:spcPts val="0"/>
              </a:spcBef>
              <a:spcAft>
                <a:spcPts val="0"/>
              </a:spcAft>
              <a:buSzPts val="1000"/>
              <a:buChar char="●"/>
            </a:pPr>
            <a:r>
              <a:rPr lang="es"/>
              <a:t>Funciones para operar arrays.</a:t>
            </a:r>
            <a:endParaRPr/>
          </a:p>
          <a:p>
            <a:pPr indent="-292100" lvl="0" marL="457200" rtl="0" algn="l">
              <a:lnSpc>
                <a:spcPct val="115000"/>
              </a:lnSpc>
              <a:spcBef>
                <a:spcPts val="0"/>
              </a:spcBef>
              <a:spcAft>
                <a:spcPts val="0"/>
              </a:spcAft>
              <a:buSzPts val="1000"/>
              <a:buChar char="●"/>
            </a:pPr>
            <a:r>
              <a:rPr lang="es"/>
              <a:t>Trabajar con array de objetos.</a:t>
            </a:r>
            <a:endParaRPr/>
          </a:p>
          <a:p>
            <a:pPr indent="-292100" lvl="0" marL="457200" rtl="0" algn="l">
              <a:lnSpc>
                <a:spcPct val="115000"/>
              </a:lnSpc>
              <a:spcBef>
                <a:spcPts val="0"/>
              </a:spcBef>
              <a:spcAft>
                <a:spcPts val="0"/>
              </a:spcAft>
              <a:buSzPts val="1000"/>
              <a:buChar char="●"/>
            </a:pPr>
            <a:r>
              <a:rPr lang="es"/>
              <a:t>Web Storage.</a:t>
            </a:r>
            <a:endParaRPr/>
          </a:p>
          <a:p>
            <a:pPr indent="-292100" lvl="0" marL="457200" rtl="0" algn="l">
              <a:lnSpc>
                <a:spcPct val="115000"/>
              </a:lnSpc>
              <a:spcBef>
                <a:spcPts val="0"/>
              </a:spcBef>
              <a:spcAft>
                <a:spcPts val="0"/>
              </a:spcAft>
              <a:buSzPts val="1000"/>
              <a:buChar char="●"/>
            </a:pPr>
            <a:r>
              <a:rPr lang="es"/>
              <a:t>JSON. Formato y ejemplos de uso.</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s"/>
              <a:t>Objetos</a:t>
            </a:r>
            <a:endParaRPr b="1"/>
          </a:p>
          <a:p>
            <a:pPr indent="0" lvl="0" marL="0" rtl="0" algn="l">
              <a:lnSpc>
                <a:spcPct val="100000"/>
              </a:lnSpc>
              <a:spcBef>
                <a:spcPts val="0"/>
              </a:spcBef>
              <a:spcAft>
                <a:spcPts val="0"/>
              </a:spcAft>
              <a:buSzPts val="1000"/>
              <a:buNone/>
            </a:pPr>
            <a:r>
              <a:t/>
            </a:r>
            <a:endParaRPr b="1"/>
          </a:p>
          <a:p>
            <a:pPr indent="-292100" lvl="0" marL="457200" rtl="0" algn="l">
              <a:lnSpc>
                <a:spcPct val="115000"/>
              </a:lnSpc>
              <a:spcBef>
                <a:spcPts val="0"/>
              </a:spcBef>
              <a:spcAft>
                <a:spcPts val="0"/>
              </a:spcAft>
              <a:buSzPts val="1000"/>
              <a:buChar char="●"/>
            </a:pPr>
            <a:r>
              <a:rPr lang="es"/>
              <a:t>Objetos. ¿Qué son y cómo se usan?</a:t>
            </a:r>
            <a:endParaRPr/>
          </a:p>
          <a:p>
            <a:pPr indent="-292100" lvl="0" marL="457200" rtl="0" algn="l">
              <a:lnSpc>
                <a:spcPct val="115000"/>
              </a:lnSpc>
              <a:spcBef>
                <a:spcPts val="0"/>
              </a:spcBef>
              <a:spcAft>
                <a:spcPts val="0"/>
              </a:spcAft>
              <a:buSzPts val="1000"/>
              <a:buChar char="●"/>
            </a:pPr>
            <a:r>
              <a:rPr lang="es"/>
              <a:t>Propiedades y métodos.</a:t>
            </a:r>
            <a:endParaRPr/>
          </a:p>
          <a:p>
            <a:pPr indent="-292100" lvl="0" marL="457200" rtl="0" algn="l">
              <a:lnSpc>
                <a:spcPct val="115000"/>
              </a:lnSpc>
              <a:spcBef>
                <a:spcPts val="0"/>
              </a:spcBef>
              <a:spcAft>
                <a:spcPts val="0"/>
              </a:spcAft>
              <a:buSzPts val="1000"/>
              <a:buChar char="●"/>
            </a:pPr>
            <a:r>
              <a:rPr lang="es"/>
              <a:t>Función constructora.</a:t>
            </a:r>
            <a:endParaRPr/>
          </a:p>
          <a:p>
            <a:pPr indent="-292100" lvl="0" marL="457200" rtl="0" algn="l">
              <a:lnSpc>
                <a:spcPct val="115000"/>
              </a:lnSpc>
              <a:spcBef>
                <a:spcPts val="0"/>
              </a:spcBef>
              <a:spcAft>
                <a:spcPts val="0"/>
              </a:spcAft>
              <a:buSzPts val="1000"/>
              <a:buChar char="●"/>
            </a:pPr>
            <a:r>
              <a:rPr lang="es"/>
              <a:t>El objeto String y sus métodos.</a:t>
            </a:r>
            <a:endParaRPr/>
          </a:p>
          <a:p>
            <a:pPr indent="-292100" lvl="0" marL="457200" rtl="0" algn="l">
              <a:lnSpc>
                <a:spcPct val="115000"/>
              </a:lnSpc>
              <a:spcBef>
                <a:spcPts val="0"/>
              </a:spcBef>
              <a:spcAft>
                <a:spcPts val="0"/>
              </a:spcAft>
              <a:buSzPts val="1000"/>
              <a:buChar char="●"/>
            </a:pPr>
            <a:r>
              <a:rPr lang="es"/>
              <a:t>El objeto Math, sus propiedades y métodos.</a:t>
            </a:r>
            <a:endParaRPr/>
          </a:p>
          <a:p>
            <a:pPr indent="0" lvl="0" marL="457200" rtl="0" algn="l">
              <a:lnSpc>
                <a:spcPct val="115000"/>
              </a:lnSpc>
              <a:spcBef>
                <a:spcPts val="0"/>
              </a:spcBef>
              <a:spcAft>
                <a:spcPts val="0"/>
              </a:spcAft>
              <a:buSzPts val="1000"/>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448" name="Google Shape;448;p40"/>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2</a:t>
            </a:r>
            <a:r>
              <a:rPr lang="es"/>
              <a:t>” están en condiciones de hacer los ejercicios: 26 a 29.</a:t>
            </a:r>
            <a:endParaRPr/>
          </a:p>
          <a:p>
            <a:pPr indent="-342900" lvl="0" marL="457200" rtl="0" algn="l">
              <a:lnSpc>
                <a:spcPct val="115000"/>
              </a:lnSpc>
              <a:spcBef>
                <a:spcPts val="0"/>
              </a:spcBef>
              <a:spcAft>
                <a:spcPts val="0"/>
              </a:spcAft>
              <a:buSzPts val="1800"/>
              <a:buChar char="●"/>
            </a:pPr>
            <a:r>
              <a:rPr lang="es"/>
              <a:t>Agregar JavaScript a un sitio, y con </a:t>
            </a:r>
            <a:r>
              <a:rPr b="1" lang="es"/>
              <a:t>template string </a:t>
            </a:r>
            <a:r>
              <a:rPr lang="es"/>
              <a:t>modificar el header y footer del HTML por Javascript.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Objetos</a:t>
            </a:r>
            <a:endParaRPr/>
          </a:p>
        </p:txBody>
      </p:sp>
      <p:sp>
        <p:nvSpPr>
          <p:cNvPr id="173" name="Google Shape;173;p5"/>
          <p:cNvSpPr txBox="1"/>
          <p:nvPr>
            <p:ph idx="1" type="subTitle"/>
          </p:nvPr>
        </p:nvSpPr>
        <p:spPr>
          <a:xfrm>
            <a:off x="550350" y="1623650"/>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t>Prácticamente todo lo que utilizamos en Javascript son objetos</a:t>
            </a:r>
            <a:r>
              <a:rPr lang="es" sz="1550">
                <a:latin typeface="Montserrat"/>
                <a:ea typeface="Montserrat"/>
                <a:cs typeface="Montserrat"/>
                <a:sym typeface="Montserrat"/>
              </a:rPr>
              <a:t>. </a:t>
            </a:r>
            <a:r>
              <a:rPr lang="es" sz="1550"/>
              <a:t>Los </a:t>
            </a:r>
            <a:r>
              <a:rPr b="1" lang="es" sz="1550">
                <a:latin typeface="Montserrat"/>
                <a:ea typeface="Montserrat"/>
                <a:cs typeface="Montserrat"/>
                <a:sym typeface="Montserrat"/>
              </a:rPr>
              <a:t>objetos</a:t>
            </a:r>
            <a:r>
              <a:rPr lang="es" sz="1550"/>
              <a:t> en </a:t>
            </a:r>
            <a:r>
              <a:rPr b="1" lang="es" sz="1550">
                <a:latin typeface="Montserrat"/>
                <a:ea typeface="Montserrat"/>
                <a:cs typeface="Montserrat"/>
                <a:sym typeface="Montserrat"/>
              </a:rPr>
              <a:t>JavaScript</a:t>
            </a:r>
            <a:r>
              <a:rPr lang="es" sz="1550"/>
              <a:t>, como en tantos otros lenguajes de programación, se pueden comparar con objetos de la vida real. Las variables, por ejemplo, son objetos de diferentes tipos.</a:t>
            </a:r>
            <a:endParaRPr sz="1550">
              <a:latin typeface="Montserrat"/>
              <a:ea typeface="Montserrat"/>
              <a:cs typeface="Montserrat"/>
              <a:sym typeface="Montserrat"/>
            </a:endParaRPr>
          </a:p>
          <a:p>
            <a:pPr indent="0" lvl="0" marL="0" rtl="0" algn="l">
              <a:lnSpc>
                <a:spcPct val="100000"/>
              </a:lnSpc>
              <a:spcBef>
                <a:spcPts val="0"/>
              </a:spcBef>
              <a:spcAft>
                <a:spcPts val="600"/>
              </a:spcAft>
              <a:buClr>
                <a:schemeClr val="dk1"/>
              </a:buClr>
              <a:buSzPts val="1100"/>
              <a:buFont typeface="Arial"/>
              <a:buNone/>
            </a:pPr>
            <a:r>
              <a:rPr lang="es" sz="1550"/>
              <a:t>El paradigma orientado a objetos habla de objetos porque nosotros estamos más familiarizados en la vida real a interactuar con cosas y las cosas no son más que objetos. Una persona puede ser considerada como objeto en términos de programación porque va a tener propiedades y comportamiento asociado. Al comportamiento nosotros lo vemos a través de los métodos: le solicitamos al objeto información sobre un elemento mediante un botón y el objeto la devuelve.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 ¿Qué son?</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Un </a:t>
            </a:r>
            <a:r>
              <a:rPr b="1" lang="es" sz="1650"/>
              <a:t>objeto de JavaScript </a:t>
            </a:r>
            <a:r>
              <a:rPr lang="es" sz="1650"/>
              <a:t>tiene </a:t>
            </a:r>
            <a:r>
              <a:rPr b="1" lang="es" sz="1650"/>
              <a:t>propiedades</a:t>
            </a:r>
            <a:r>
              <a:rPr lang="es" sz="1650"/>
              <a:t> asociadas a él. Una propiedad de un objeto se puede explicar como una variable asociada al objeto. Las propiedades de un objeto básicamente son lo mismo que las variables comunes de JavaScript, excepto por el nexo con el objeto. Las propiedades de un objeto definen las características del mismo. Se accede a las propiedades de un objeto con la </a:t>
            </a:r>
            <a:r>
              <a:rPr b="1" lang="es" sz="1650"/>
              <a:t>notación punto</a:t>
            </a:r>
            <a:r>
              <a:rPr lang="es" sz="1650"/>
              <a:t>:</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180" name="Google Shape;180;p6"/>
          <p:cNvSpPr/>
          <p:nvPr/>
        </p:nvSpPr>
        <p:spPr>
          <a:xfrm>
            <a:off x="2603700" y="3222800"/>
            <a:ext cx="3919200" cy="57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400"/>
              <a:buFont typeface="Consolas"/>
              <a:buNone/>
            </a:pPr>
            <a:r>
              <a:rPr b="0" i="0" lang="es" sz="1400" u="none" cap="none" strike="noStrike">
                <a:solidFill>
                  <a:srgbClr val="5F6167"/>
                </a:solidFill>
                <a:latin typeface="Consolas"/>
                <a:ea typeface="Consolas"/>
                <a:cs typeface="Consolas"/>
                <a:sym typeface="Consolas"/>
              </a:rPr>
              <a:t>//nombreDelObjeto.propiedadDelObjeto</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400" u="none" cap="none" strike="noStrike">
                <a:solidFill>
                  <a:srgbClr val="00E8C6"/>
                </a:solidFill>
                <a:latin typeface="Consolas"/>
                <a:ea typeface="Consolas"/>
                <a:cs typeface="Consolas"/>
                <a:sym typeface="Consolas"/>
              </a:rPr>
              <a:t>texto1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objectName.propertyName</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t/>
            </a:r>
            <a:endParaRPr b="0" i="0" sz="1600" u="none" cap="none" strike="noStrike">
              <a:solidFill>
                <a:srgbClr val="000000"/>
              </a:solidFill>
              <a:latin typeface="Consolas"/>
              <a:ea typeface="Consolas"/>
              <a:cs typeface="Consolas"/>
              <a:sym typeface="Consolas"/>
            </a:endParaRPr>
          </a:p>
        </p:txBody>
      </p:sp>
      <p:sp>
        <p:nvSpPr>
          <p:cNvPr id="181" name="Google Shape;181;p6"/>
          <p:cNvSpPr txBox="1"/>
          <p:nvPr/>
        </p:nvSpPr>
        <p:spPr>
          <a:xfrm>
            <a:off x="426625" y="3871700"/>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Tanto el nombre del objeto como el nombre de la propiedad son sensibles a mayúsculas y minúsculas.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 ¿Cómo se crean?</a:t>
            </a:r>
            <a:endParaRPr/>
          </a:p>
        </p:txBody>
      </p:sp>
      <p:sp>
        <p:nvSpPr>
          <p:cNvPr id="187" name="Google Shape;187;p7"/>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Un objeto se puede crear usando el operador de asignación. Y puedes definir propiedades simplemente asignándoles un valor. Por ejemplo, vamos a crear un </a:t>
            </a:r>
            <a:r>
              <a:rPr b="1" lang="es" sz="1650"/>
              <a:t>objeto</a:t>
            </a:r>
            <a:r>
              <a:rPr lang="es" sz="1650"/>
              <a:t> llamado </a:t>
            </a:r>
            <a:r>
              <a:rPr b="1" lang="es" sz="1650"/>
              <a:t>miAuto</a:t>
            </a:r>
            <a:r>
              <a:rPr lang="es" sz="1650"/>
              <a:t> y le vamos a asignar </a:t>
            </a:r>
            <a:r>
              <a:rPr b="1" lang="es" sz="1650"/>
              <a:t>propiedades</a:t>
            </a:r>
            <a:r>
              <a:rPr lang="es" sz="1650"/>
              <a:t> denominadas </a:t>
            </a:r>
            <a:r>
              <a:rPr b="1" lang="es" sz="1650"/>
              <a:t>marca</a:t>
            </a:r>
            <a:r>
              <a:rPr lang="es" sz="1650"/>
              <a:t>, </a:t>
            </a:r>
            <a:r>
              <a:rPr b="1" lang="es" sz="1650"/>
              <a:t>tipo</a:t>
            </a:r>
            <a:r>
              <a:rPr lang="es" sz="1650"/>
              <a:t>, y </a:t>
            </a:r>
            <a:r>
              <a:rPr b="1" lang="es" sz="1650"/>
              <a:t>modelo</a:t>
            </a:r>
            <a:r>
              <a:rPr lang="es" sz="1650"/>
              <a:t> de la siguiente manera:</a:t>
            </a:r>
            <a:endParaRPr sz="1650"/>
          </a:p>
        </p:txBody>
      </p:sp>
      <p:sp>
        <p:nvSpPr>
          <p:cNvPr id="188" name="Google Shape;188;p7"/>
          <p:cNvSpPr/>
          <p:nvPr/>
        </p:nvSpPr>
        <p:spPr>
          <a:xfrm>
            <a:off x="540500" y="2645300"/>
            <a:ext cx="5893200" cy="1566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Creamos el objeto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miAuto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new</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Object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Creamos las propiedades</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miAuto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marca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'Ford'</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miAuto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tipo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'Ranger'</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miAuto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modelo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2019</a:t>
            </a:r>
            <a:endParaRPr b="0" i="0" sz="12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"El auto es:"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miAuto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marca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miAuto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tipo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"y el modelo es"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miAuto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modelo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t/>
            </a:r>
            <a:endParaRPr b="0" i="0" sz="1400" u="none" cap="none" strike="noStrike">
              <a:solidFill>
                <a:srgbClr val="000000"/>
              </a:solidFill>
              <a:latin typeface="Consolas"/>
              <a:ea typeface="Consolas"/>
              <a:cs typeface="Consolas"/>
              <a:sym typeface="Consolas"/>
            </a:endParaRPr>
          </a:p>
        </p:txBody>
      </p:sp>
      <p:pic>
        <p:nvPicPr>
          <p:cNvPr id="189" name="Google Shape;189;p7"/>
          <p:cNvPicPr preferRelativeResize="0"/>
          <p:nvPr/>
        </p:nvPicPr>
        <p:blipFill rotWithShape="1">
          <a:blip r:embed="rId3">
            <a:alphaModFix/>
          </a:blip>
          <a:srcRect b="0" l="0" r="0" t="0"/>
          <a:stretch/>
        </p:blipFill>
        <p:spPr>
          <a:xfrm>
            <a:off x="6055575" y="3955050"/>
            <a:ext cx="2647725" cy="64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 ¿Cómo se crean?</a:t>
            </a:r>
            <a:endParaRPr/>
          </a:p>
        </p:txBody>
      </p:sp>
      <p:sp>
        <p:nvSpPr>
          <p:cNvPr id="195" name="Google Shape;195;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Se pueden crear también mediante un </a:t>
            </a:r>
            <a:r>
              <a:rPr b="1" lang="es" sz="1650"/>
              <a:t>iniciador de objeto </a:t>
            </a:r>
            <a:r>
              <a:rPr lang="es" sz="1650"/>
              <a:t>(o</a:t>
            </a:r>
            <a:r>
              <a:rPr b="1" lang="es" sz="1650"/>
              <a:t> literal</a:t>
            </a:r>
            <a:r>
              <a:rPr lang="es" sz="1650"/>
              <a:t>), que es una lista delimitada por comas de cero o más pares de nombres de propiedad y valores asociados al objeto, encerrados entre llaves (</a:t>
            </a:r>
            <a:r>
              <a:rPr b="1" lang="es" sz="1650"/>
              <a:t>{}</a:t>
            </a:r>
            <a:r>
              <a:rPr lang="es" sz="1650"/>
              <a:t>):</a:t>
            </a:r>
            <a:endParaRPr sz="1650"/>
          </a:p>
        </p:txBody>
      </p:sp>
      <p:sp>
        <p:nvSpPr>
          <p:cNvPr id="196" name="Google Shape;196;p8"/>
          <p:cNvSpPr/>
          <p:nvPr/>
        </p:nvSpPr>
        <p:spPr>
          <a:xfrm>
            <a:off x="2985750" y="2418450"/>
            <a:ext cx="2512200" cy="1272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5F6167"/>
                </a:solidFill>
                <a:latin typeface="Consolas"/>
                <a:ea typeface="Consolas"/>
                <a:cs typeface="Consolas"/>
                <a:sym typeface="Consolas"/>
              </a:rPr>
              <a:t>// Creamos el objeto</a:t>
            </a:r>
            <a:endParaRPr b="0" i="0" sz="13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C74DED"/>
                </a:solidFill>
                <a:latin typeface="Consolas"/>
                <a:ea typeface="Consolas"/>
                <a:cs typeface="Consolas"/>
                <a:sym typeface="Consolas"/>
              </a:rPr>
              <a:t>var</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00E8C6"/>
                </a:solidFill>
                <a:latin typeface="Consolas"/>
                <a:ea typeface="Consolas"/>
                <a:cs typeface="Consolas"/>
                <a:sym typeface="Consolas"/>
              </a:rPr>
              <a:t>miAuto</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EE5D43"/>
                </a:solidFill>
                <a:latin typeface="Consolas"/>
                <a:ea typeface="Consolas"/>
                <a:cs typeface="Consolas"/>
                <a:sym typeface="Consolas"/>
              </a:rPr>
              <a:t>=</a:t>
            </a:r>
            <a:r>
              <a:rPr b="0" i="0" lang="es" sz="1300" u="none" cap="none" strike="noStrike">
                <a:solidFill>
                  <a:srgbClr val="D5CED9"/>
                </a:solidFill>
                <a:latin typeface="Consolas"/>
                <a:ea typeface="Consolas"/>
                <a:cs typeface="Consolas"/>
                <a:sym typeface="Consolas"/>
              </a:rPr>
              <a:t>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latin typeface="Consolas"/>
                <a:ea typeface="Consolas"/>
                <a:cs typeface="Consolas"/>
                <a:sym typeface="Consolas"/>
              </a:rPr>
              <a:t>     marca: </a:t>
            </a:r>
            <a:r>
              <a:rPr b="0" i="0" lang="es" sz="1300" u="none" cap="none" strike="noStrike">
                <a:solidFill>
                  <a:srgbClr val="96E072"/>
                </a:solidFill>
                <a:latin typeface="Consolas"/>
                <a:ea typeface="Consolas"/>
                <a:cs typeface="Consolas"/>
                <a:sym typeface="Consolas"/>
              </a:rPr>
              <a:t>'Ford'</a:t>
            </a:r>
            <a:r>
              <a:rPr b="0" i="0" lang="es" sz="1300" u="none" cap="none" strike="noStrike">
                <a:solidFill>
                  <a:srgbClr val="D5CED9"/>
                </a:solidFill>
                <a:latin typeface="Consolas"/>
                <a:ea typeface="Consolas"/>
                <a:cs typeface="Consolas"/>
                <a:sym typeface="Consolas"/>
              </a:rPr>
              <a:t>,</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latin typeface="Consolas"/>
                <a:ea typeface="Consolas"/>
                <a:cs typeface="Consolas"/>
                <a:sym typeface="Consolas"/>
              </a:rPr>
              <a:t>     tipo: </a:t>
            </a:r>
            <a:r>
              <a:rPr b="0" i="0" lang="es" sz="1300" u="none" cap="none" strike="noStrike">
                <a:solidFill>
                  <a:srgbClr val="96E072"/>
                </a:solidFill>
                <a:latin typeface="Consolas"/>
                <a:ea typeface="Consolas"/>
                <a:cs typeface="Consolas"/>
                <a:sym typeface="Consolas"/>
              </a:rPr>
              <a:t>'Ranger'</a:t>
            </a:r>
            <a:r>
              <a:rPr b="0" i="0" lang="es" sz="1300" u="none" cap="none" strike="noStrike">
                <a:solidFill>
                  <a:srgbClr val="D5CED9"/>
                </a:solidFill>
                <a:latin typeface="Consolas"/>
                <a:ea typeface="Consolas"/>
                <a:cs typeface="Consolas"/>
                <a:sym typeface="Consolas"/>
              </a:rPr>
              <a:t>,</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latin typeface="Consolas"/>
                <a:ea typeface="Consolas"/>
                <a:cs typeface="Consolas"/>
                <a:sym typeface="Consolas"/>
              </a:rPr>
              <a:t>     modelo: </a:t>
            </a:r>
            <a:r>
              <a:rPr b="0" i="0" lang="es" sz="1300" u="none" cap="none" strike="noStrike">
                <a:solidFill>
                  <a:srgbClr val="F39C12"/>
                </a:solidFill>
                <a:latin typeface="Consolas"/>
                <a:ea typeface="Consolas"/>
                <a:cs typeface="Consolas"/>
                <a:sym typeface="Consolas"/>
              </a:rPr>
              <a:t>2019</a:t>
            </a:r>
            <a:endParaRPr b="0" i="0" sz="13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latin typeface="Consolas"/>
                <a:ea typeface="Consolas"/>
                <a:cs typeface="Consolas"/>
                <a:sym typeface="Consolas"/>
              </a:rPr>
              <a:t>}</a:t>
            </a:r>
            <a:endParaRPr b="0" i="0" sz="1200" u="none" cap="none" strike="noStrike">
              <a:solidFill>
                <a:srgbClr val="569CD6"/>
              </a:solidFill>
              <a:latin typeface="Courier New"/>
              <a:ea typeface="Courier New"/>
              <a:cs typeface="Courier New"/>
              <a:sym typeface="Courier New"/>
            </a:endParaRPr>
          </a:p>
        </p:txBody>
      </p:sp>
      <p:sp>
        <p:nvSpPr>
          <p:cNvPr id="197" name="Google Shape;197;p8"/>
          <p:cNvSpPr txBox="1"/>
          <p:nvPr/>
        </p:nvSpPr>
        <p:spPr>
          <a:xfrm>
            <a:off x="426625" y="3795500"/>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Las propiedades de un objeto que no han sido asociadas a un valor en el momento de la creación del mismo </a:t>
            </a:r>
            <a:r>
              <a:rPr b="1" i="0" lang="es" sz="1650" u="none" cap="none" strike="noStrike">
                <a:solidFill>
                  <a:schemeClr val="dk2"/>
                </a:solidFill>
                <a:latin typeface="Montserrat"/>
                <a:ea typeface="Montserrat"/>
                <a:cs typeface="Montserrat"/>
                <a:sym typeface="Montserrat"/>
              </a:rPr>
              <a:t>undefined</a:t>
            </a:r>
            <a:r>
              <a:rPr b="0" i="0" lang="es" sz="1650" u="none" cap="none" strike="noStrike">
                <a:solidFill>
                  <a:schemeClr val="dk2"/>
                </a:solidFill>
                <a:latin typeface="Montserrat"/>
                <a:ea typeface="Montserrat"/>
                <a:cs typeface="Montserrat"/>
                <a:sym typeface="Montserrat"/>
              </a:rPr>
              <a: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a:t>
            </a:r>
            <a:endParaRPr/>
          </a:p>
        </p:txBody>
      </p:sp>
      <p:sp>
        <p:nvSpPr>
          <p:cNvPr id="203" name="Google Shape;203;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Ejemplo: Creamos y usamos un objeto, con propiedades y métodos.</a:t>
            </a:r>
            <a:endParaRPr sz="1650"/>
          </a:p>
        </p:txBody>
      </p:sp>
      <p:sp>
        <p:nvSpPr>
          <p:cNvPr id="204" name="Google Shape;204;p9"/>
          <p:cNvSpPr/>
          <p:nvPr/>
        </p:nvSpPr>
        <p:spPr>
          <a:xfrm>
            <a:off x="443875" y="1687375"/>
            <a:ext cx="8256300" cy="2804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persona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nombre: </a:t>
            </a:r>
            <a:r>
              <a:rPr b="0" i="0" lang="es" sz="1200" u="none" cap="none" strike="noStrike">
                <a:solidFill>
                  <a:srgbClr val="96E072"/>
                </a:solidFill>
                <a:latin typeface="Consolas"/>
                <a:ea typeface="Consolas"/>
                <a:cs typeface="Consolas"/>
                <a:sym typeface="Consolas"/>
              </a:rPr>
              <a:t>"Juan"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//variable del objeto. Par variable: valor,</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apellido: </a:t>
            </a:r>
            <a:r>
              <a:rPr b="0" i="0" lang="es" sz="1200" u="none" cap="none" strike="noStrike">
                <a:solidFill>
                  <a:srgbClr val="96E072"/>
                </a:solidFill>
                <a:latin typeface="Consolas"/>
                <a:ea typeface="Consolas"/>
                <a:cs typeface="Consolas"/>
                <a:sym typeface="Consolas"/>
              </a:rPr>
              <a:t>"Paz"</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dni: </a:t>
            </a:r>
            <a:r>
              <a:rPr b="0" i="0" lang="es" sz="1200" u="none" cap="none" strike="noStrike">
                <a:solidFill>
                  <a:srgbClr val="F39C12"/>
                </a:solidFill>
                <a:latin typeface="Consolas"/>
                <a:ea typeface="Consolas"/>
                <a:cs typeface="Consolas"/>
                <a:sym typeface="Consolas"/>
              </a:rPr>
              <a:t>11223344</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//Método: es una propiedad más</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nombreCompleto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00AA"/>
                </a:solidFill>
                <a:latin typeface="Consolas"/>
                <a:ea typeface="Consolas"/>
                <a:cs typeface="Consolas"/>
                <a:sym typeface="Consolas"/>
              </a:rPr>
              <a:t>this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00AA"/>
                </a:solidFill>
                <a:latin typeface="Consolas"/>
                <a:ea typeface="Consolas"/>
                <a:cs typeface="Consolas"/>
                <a:sym typeface="Consolas"/>
              </a:rPr>
              <a:t>this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//El string que devuelve tiene información del propio objeto, por eso usamos “this”</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persona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Imprimo el objeto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persona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Imprimo una propiedad del objeto: Juan</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persona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nombreCompleto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Imprimo el resultado del método: Juan Paz</a:t>
            </a:r>
            <a:endParaRPr b="0" i="0" sz="1200" u="none" cap="none" strike="noStrike">
              <a:solidFill>
                <a:srgbClr val="000000"/>
              </a:solidFill>
              <a:latin typeface="Consolas"/>
              <a:ea typeface="Consolas"/>
              <a:cs typeface="Consolas"/>
              <a:sym typeface="Consolas"/>
            </a:endParaRPr>
          </a:p>
        </p:txBody>
      </p:sp>
      <p:pic>
        <p:nvPicPr>
          <p:cNvPr id="205" name="Google Shape;205;p9"/>
          <p:cNvPicPr preferRelativeResize="0"/>
          <p:nvPr/>
        </p:nvPicPr>
        <p:blipFill rotWithShape="1">
          <a:blip r:embed="rId3">
            <a:alphaModFix/>
          </a:blip>
          <a:srcRect b="0" l="0" r="21813" t="0"/>
          <a:stretch/>
        </p:blipFill>
        <p:spPr>
          <a:xfrm>
            <a:off x="7076702" y="1687377"/>
            <a:ext cx="1623475" cy="122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