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Montserrat SemiBold"/>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54" roundtripDataSignature="AMtx7miYU7Qv6lDWZrToKCfhKW7lQ/Fs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SemiBold-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SemiBold-italic.fntdata"/><Relationship Id="rId47" Type="http://schemas.openxmlformats.org/officeDocument/2006/relationships/font" Target="fonts/MontserratSemiBold-bold.fntdata"/><Relationship Id="rId49" Type="http://schemas.openxmlformats.org/officeDocument/2006/relationships/font" Target="fonts/Montserrat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2"/>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42"/>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42"/>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42"/>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14" name="Google Shape;14;p42"/>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a:buNone/>
              <a:defRPr sz="25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4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42"/>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51"/>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1"/>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5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51"/>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51"/>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5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2"/>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52"/>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52"/>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52"/>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52"/>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5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5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3"/>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53"/>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53"/>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53"/>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53"/>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53"/>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53"/>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a:buNone/>
              <a:defRPr sz="15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53"/>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53"/>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54"/>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5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4"/>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54"/>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54"/>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4"/>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4"/>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54"/>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5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5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5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5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55"/>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55"/>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5"/>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5"/>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55"/>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55"/>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5"/>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5"/>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5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55"/>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55"/>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55"/>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5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43"/>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4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a:buNone/>
              <a:defRPr sz="25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43"/>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4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43"/>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43"/>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44"/>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4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4"/>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44"/>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44"/>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4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4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4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4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4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4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4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4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44"/>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4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43" name="Shape 43"/>
        <p:cNvGrpSpPr/>
        <p:nvPr/>
      </p:nvGrpSpPr>
      <p:grpSpPr>
        <a:xfrm>
          <a:off x="0" y="0"/>
          <a:ext cx="0" cy="0"/>
          <a:chOff x="0" y="0"/>
          <a:chExt cx="0" cy="0"/>
        </a:xfrm>
      </p:grpSpPr>
      <p:sp>
        <p:nvSpPr>
          <p:cNvPr id="44" name="Google Shape;44;p4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6" name="Google Shape;46;p4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a:buNone/>
              <a:defRPr sz="17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47" name="Google Shape;47;p45"/>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48" name="Google Shape;48;p45"/>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4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sp>
        <p:nvSpPr>
          <p:cNvPr id="51" name="Google Shape;51;p4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a:buNone/>
              <a:defRPr sz="27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4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53" name="Google Shape;53;p46"/>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54" name="Google Shape;54;p4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5" name="Google Shape;55;p46"/>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4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47"/>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7"/>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a:buNone/>
              <a:defRPr>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4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1" name="Google Shape;61;p4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2" name="Google Shape;62;p47"/>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3" name="Google Shape;63;p47"/>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4" name="Google Shape;64;p4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48"/>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48"/>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48"/>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48"/>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48"/>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a:buNone/>
              <a:defRPr sz="2600">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48"/>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49"/>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49"/>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49"/>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49"/>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49"/>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50"/>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a:buNone/>
              <a:defRPr sz="25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5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50"/>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5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1" Type="http://schemas.openxmlformats.org/officeDocument/2006/relationships/hyperlink" Target="https://www.youtube.com/watch?v=eXwEYSRk73U&amp;ab_channel=Bluuweb%21" TargetMode="External"/><Relationship Id="rId10" Type="http://schemas.openxmlformats.org/officeDocument/2006/relationships/hyperlink" Target="https://www.youtube.com/watch?v=AvMFiQl7AU0&amp;list=PLhSj3UTs2_yVC0iaCGf16glrrfXuiSd0G&amp;index=9" TargetMode="External"/><Relationship Id="rId13" Type="http://schemas.openxmlformats.org/officeDocument/2006/relationships/hyperlink" Target="https://www.youtube.com/watch?v=DaXuPcdKqQ4" TargetMode="External"/><Relationship Id="rId12" Type="http://schemas.openxmlformats.org/officeDocument/2006/relationships/hyperlink" Target="https://www.youtube.com/watch?v=aIKL5tQP25Y&amp;ab_channel=DominiCode" TargetMode="External"/><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hyperlink" Target="https://lenguajejs.com/javascript/introduccion/funciones-basicas/" TargetMode="External"/><Relationship Id="rId4" Type="http://schemas.openxmlformats.org/officeDocument/2006/relationships/hyperlink" Target="https://lenguajejs.com/javascript/fundamentos/funciones/" TargetMode="External"/><Relationship Id="rId9" Type="http://schemas.openxmlformats.org/officeDocument/2006/relationships/hyperlink" Target="https://developer.mozilla.org/es/docs/Web/JavaScript/Closures" TargetMode="External"/><Relationship Id="rId5" Type="http://schemas.openxmlformats.org/officeDocument/2006/relationships/hyperlink" Target="https://developer.mozilla.org/es/docs/Web/JavaScript/Reference/Statements/let" TargetMode="External"/><Relationship Id="rId6" Type="http://schemas.openxmlformats.org/officeDocument/2006/relationships/hyperlink" Target="https://developer.mozilla.org/es/docs/Web/JavaScript/Referencia/Funciones/Arrow_functions" TargetMode="External"/><Relationship Id="rId7" Type="http://schemas.openxmlformats.org/officeDocument/2006/relationships/hyperlink" Target="https://www.w3schools.com/js/js_arrow_function.asp" TargetMode="External"/><Relationship Id="rId8" Type="http://schemas.openxmlformats.org/officeDocument/2006/relationships/hyperlink" Target="https://lenguajejs.com/javascript/fundamentos/funciones/#callback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marR="0" rtl="0" algn="ctr">
              <a:lnSpc>
                <a:spcPct val="100000"/>
              </a:lnSpc>
              <a:spcBef>
                <a:spcPts val="0"/>
              </a:spcBef>
              <a:spcAft>
                <a:spcPts val="0"/>
              </a:spcAft>
              <a:buClr>
                <a:schemeClr val="dk1"/>
              </a:buClr>
              <a:buSzPct val="100000"/>
              <a:buFont typeface="Arial"/>
              <a:buNone/>
            </a:pPr>
            <a:r>
              <a:rPr b="1" i="0" lang="es" sz="3700" u="none" cap="none" strike="noStrike">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15</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a:ea typeface="Montserrat"/>
                <a:cs typeface="Montserrat"/>
                <a:sym typeface="Montserrat"/>
              </a:rPr>
              <a:t>Javascript 3</a:t>
            </a:r>
            <a:endParaRPr b="0" i="0" sz="2500"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a:t>
            </a:r>
            <a:endParaRPr/>
          </a:p>
        </p:txBody>
      </p:sp>
      <p:sp>
        <p:nvSpPr>
          <p:cNvPr id="207" name="Google Shape;207;p1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El </a:t>
            </a:r>
            <a:r>
              <a:rPr b="1" lang="es" sz="1650"/>
              <a:t>nombre</a:t>
            </a:r>
            <a:r>
              <a:rPr lang="es" sz="1650"/>
              <a:t> de la función tiene que ser significativo y describir lo que hace. Los nombres de las funciones tienen las mismas características que los de las variables. Idealmente deben ser:</a:t>
            </a:r>
            <a:endParaRPr sz="1650"/>
          </a:p>
          <a:p>
            <a:pPr indent="-333375" lvl="0" marL="457200" rtl="0" algn="l">
              <a:lnSpc>
                <a:spcPct val="115000"/>
              </a:lnSpc>
              <a:spcBef>
                <a:spcPts val="1200"/>
              </a:spcBef>
              <a:spcAft>
                <a:spcPts val="0"/>
              </a:spcAft>
              <a:buSzPts val="1650"/>
              <a:buChar char="●"/>
            </a:pPr>
            <a:r>
              <a:rPr lang="es" sz="1650"/>
              <a:t>Nombres simples, claros.</a:t>
            </a:r>
            <a:endParaRPr sz="1650"/>
          </a:p>
          <a:p>
            <a:pPr indent="-333375" lvl="0" marL="457200" rtl="0" algn="l">
              <a:lnSpc>
                <a:spcPct val="115000"/>
              </a:lnSpc>
              <a:spcBef>
                <a:spcPts val="0"/>
              </a:spcBef>
              <a:spcAft>
                <a:spcPts val="0"/>
              </a:spcAft>
              <a:buSzPts val="1650"/>
              <a:buChar char="●"/>
            </a:pPr>
            <a:r>
              <a:rPr lang="es" sz="1650"/>
              <a:t>Representativos de la tarea que realiza la función.</a:t>
            </a:r>
            <a:endParaRPr sz="1650"/>
          </a:p>
          <a:p>
            <a:pPr indent="-333375" lvl="0" marL="457200" rtl="0" algn="l">
              <a:lnSpc>
                <a:spcPct val="115000"/>
              </a:lnSpc>
              <a:spcBef>
                <a:spcPts val="0"/>
              </a:spcBef>
              <a:spcAft>
                <a:spcPts val="0"/>
              </a:spcAft>
              <a:buSzPts val="1650"/>
              <a:buChar char="●"/>
            </a:pPr>
            <a:r>
              <a:rPr lang="es" sz="1650"/>
              <a:t>Verbos en infinitivo (-ar, -er, -ir).</a:t>
            </a:r>
            <a:endParaRPr sz="1650"/>
          </a:p>
          <a:p>
            <a:pPr indent="-333375" lvl="0" marL="457200" rtl="0" algn="l">
              <a:lnSpc>
                <a:spcPct val="115000"/>
              </a:lnSpc>
              <a:spcBef>
                <a:spcPts val="0"/>
              </a:spcBef>
              <a:spcAft>
                <a:spcPts val="0"/>
              </a:spcAft>
              <a:buSzPts val="1650"/>
              <a:buChar char="●"/>
            </a:pPr>
            <a:r>
              <a:rPr lang="es" sz="1650"/>
              <a:t>Si es más de una palabra, utilizar la nomenclatura </a:t>
            </a:r>
            <a:r>
              <a:rPr b="1" lang="es" sz="1650"/>
              <a:t>camelCase</a:t>
            </a:r>
            <a:r>
              <a:rPr lang="es" sz="1650"/>
              <a:t>.</a:t>
            </a:r>
            <a:endParaRPr sz="1650"/>
          </a:p>
          <a:p>
            <a:pPr indent="0" lvl="0" marL="0" rtl="0" algn="l">
              <a:lnSpc>
                <a:spcPct val="115000"/>
              </a:lnSpc>
              <a:spcBef>
                <a:spcPts val="1200"/>
              </a:spcBef>
              <a:spcAft>
                <a:spcPts val="1200"/>
              </a:spcAft>
              <a:buSzPts val="1800"/>
              <a:buNone/>
            </a:pPr>
            <a:r>
              <a:rPr lang="es" sz="1650"/>
              <a:t>Es necesario definir los datos de entrada (si existen) e incluir las instrucciones necesarias para que realice su tarea. Opcionalmente se puede definir qué valor retornará. </a:t>
            </a:r>
            <a:endParaRPr sz="16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Ejemplo</a:t>
            </a:r>
            <a:endParaRPr/>
          </a:p>
        </p:txBody>
      </p:sp>
      <p:sp>
        <p:nvSpPr>
          <p:cNvPr id="213" name="Google Shape;213;p11"/>
          <p:cNvSpPr/>
          <p:nvPr/>
        </p:nvSpPr>
        <p:spPr>
          <a:xfrm>
            <a:off x="3211475" y="1329175"/>
            <a:ext cx="5500500" cy="646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"1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14" name="Google Shape;214;p11"/>
          <p:cNvSpPr txBox="1"/>
          <p:nvPr/>
        </p:nvSpPr>
        <p:spPr>
          <a:xfrm>
            <a:off x="472175" y="1329175"/>
            <a:ext cx="2739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Montserrat"/>
                <a:ea typeface="Montserrat"/>
                <a:cs typeface="Montserrat"/>
                <a:sym typeface="Montserrat"/>
              </a:rPr>
              <a:t>Este código muestra la tabla de multiplicar por 5. </a:t>
            </a:r>
            <a:endParaRPr b="0" i="0" sz="1400" u="none" cap="none" strike="noStrike">
              <a:solidFill>
                <a:schemeClr val="dk2"/>
              </a:solidFill>
              <a:latin typeface="Montserrat"/>
              <a:ea typeface="Montserrat"/>
              <a:cs typeface="Montserrat"/>
              <a:sym typeface="Montserrat"/>
            </a:endParaRPr>
          </a:p>
        </p:txBody>
      </p:sp>
      <p:sp>
        <p:nvSpPr>
          <p:cNvPr id="215" name="Google Shape;215;p11"/>
          <p:cNvSpPr/>
          <p:nvPr/>
        </p:nvSpPr>
        <p:spPr>
          <a:xfrm>
            <a:off x="3211475" y="2076150"/>
            <a:ext cx="5500500" cy="1200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Primera vez</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"5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Segunda vez</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"5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Tercera vez</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"5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16" name="Google Shape;216;p11"/>
          <p:cNvSpPr txBox="1"/>
          <p:nvPr/>
        </p:nvSpPr>
        <p:spPr>
          <a:xfrm>
            <a:off x="472175" y="2066600"/>
            <a:ext cx="27393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Montserrat"/>
                <a:ea typeface="Montserrat"/>
                <a:cs typeface="Montserrat"/>
                <a:sym typeface="Montserrat"/>
              </a:rPr>
              <a:t>Este código muestra la tabla de multiplicar por 5 tres veces. Funciona, pero usa demasiado código, repetido. </a:t>
            </a:r>
            <a:endParaRPr b="0" i="0" sz="1400" u="none" cap="none" strike="noStrike">
              <a:solidFill>
                <a:schemeClr val="dk2"/>
              </a:solidFill>
              <a:latin typeface="Montserrat"/>
              <a:ea typeface="Montserrat"/>
              <a:cs typeface="Montserrat"/>
              <a:sym typeface="Montserrat"/>
            </a:endParaRPr>
          </a:p>
        </p:txBody>
      </p:sp>
      <p:sp>
        <p:nvSpPr>
          <p:cNvPr id="217" name="Google Shape;217;p11"/>
          <p:cNvSpPr/>
          <p:nvPr/>
        </p:nvSpPr>
        <p:spPr>
          <a:xfrm>
            <a:off x="3211475" y="3398275"/>
            <a:ext cx="5500500" cy="1200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//Declaración de la función tablaDelCinco()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tablaDelCinco</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"5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//Bucle que ejecuta 3 veces la función tablaDelCinco()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3</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tablaDelCinco</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18" name="Google Shape;218;p11"/>
          <p:cNvSpPr txBox="1"/>
          <p:nvPr/>
        </p:nvSpPr>
        <p:spPr>
          <a:xfrm>
            <a:off x="472175" y="3388725"/>
            <a:ext cx="27393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Montserrat"/>
                <a:ea typeface="Montserrat"/>
                <a:cs typeface="Montserrat"/>
                <a:sym typeface="Montserrat"/>
              </a:rPr>
              <a:t>Solución con bucle y función. La función </a:t>
            </a:r>
            <a:r>
              <a:rPr b="0" i="1" lang="es" sz="1400" u="none" cap="none" strike="noStrike">
                <a:solidFill>
                  <a:schemeClr val="dk2"/>
                </a:solidFill>
                <a:latin typeface="Montserrat"/>
                <a:ea typeface="Montserrat"/>
                <a:cs typeface="Montserrat"/>
                <a:sym typeface="Montserrat"/>
              </a:rPr>
              <a:t>tablaDelCinco()</a:t>
            </a:r>
            <a:r>
              <a:rPr b="0" i="0" lang="es" sz="1400" u="none" cap="none" strike="noStrike">
                <a:solidFill>
                  <a:schemeClr val="dk2"/>
                </a:solidFill>
                <a:latin typeface="Montserrat"/>
                <a:ea typeface="Montserrat"/>
                <a:cs typeface="Montserrat"/>
                <a:sym typeface="Montserrat"/>
              </a:rPr>
              <a:t> usa un </a:t>
            </a:r>
            <a:r>
              <a:rPr b="1" i="0" lang="es" sz="1400" u="none" cap="none" strike="noStrike">
                <a:solidFill>
                  <a:schemeClr val="dk2"/>
                </a:solidFill>
                <a:latin typeface="Montserrat"/>
                <a:ea typeface="Montserrat"/>
                <a:cs typeface="Montserrat"/>
                <a:sym typeface="Montserrat"/>
              </a:rPr>
              <a:t>for</a:t>
            </a:r>
            <a:r>
              <a:rPr b="0" i="0" lang="es" sz="1400" u="none" cap="none" strike="noStrike">
                <a:solidFill>
                  <a:schemeClr val="dk2"/>
                </a:solidFill>
                <a:latin typeface="Montserrat"/>
                <a:ea typeface="Montserrat"/>
                <a:cs typeface="Montserrat"/>
                <a:sym typeface="Montserrat"/>
              </a:rPr>
              <a:t> de 10 iteraciones. El otro </a:t>
            </a:r>
            <a:r>
              <a:rPr b="1" i="0" lang="es" sz="1400" u="none" cap="none" strike="noStrike">
                <a:solidFill>
                  <a:schemeClr val="dk2"/>
                </a:solidFill>
                <a:latin typeface="Montserrat"/>
                <a:ea typeface="Montserrat"/>
                <a:cs typeface="Montserrat"/>
                <a:sym typeface="Montserrat"/>
              </a:rPr>
              <a:t>for</a:t>
            </a:r>
            <a:r>
              <a:rPr b="0" i="0" lang="es" sz="1400" u="none" cap="none" strike="noStrike">
                <a:solidFill>
                  <a:schemeClr val="dk2"/>
                </a:solidFill>
                <a:latin typeface="Montserrat"/>
                <a:ea typeface="Montserrat"/>
                <a:cs typeface="Montserrat"/>
                <a:sym typeface="Montserrat"/>
              </a:rPr>
              <a:t> ejecuta la función 3 veces.</a:t>
            </a:r>
            <a:endParaRPr b="0"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Clasificación</a:t>
            </a:r>
            <a:endParaRPr/>
          </a:p>
        </p:txBody>
      </p:sp>
      <p:sp>
        <p:nvSpPr>
          <p:cNvPr id="224" name="Google Shape;224;p1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Según reciban o no datos, y devuelvan o no valores, las funciones se pueden clasificar en:</a:t>
            </a:r>
            <a:endParaRPr sz="1650"/>
          </a:p>
          <a:p>
            <a:pPr indent="0" lvl="0" marL="0" rtl="0" algn="l">
              <a:lnSpc>
                <a:spcPct val="115000"/>
              </a:lnSpc>
              <a:spcBef>
                <a:spcPts val="1200"/>
              </a:spcBef>
              <a:spcAft>
                <a:spcPts val="0"/>
              </a:spcAft>
              <a:buClr>
                <a:schemeClr val="dk1"/>
              </a:buClr>
              <a:buSzPts val="1100"/>
              <a:buFont typeface="Arial"/>
              <a:buNone/>
            </a:pPr>
            <a:r>
              <a:rPr b="1" lang="es" sz="1650"/>
              <a:t>Funciones sin parámetros:</a:t>
            </a:r>
            <a:endParaRPr b="1" sz="1650"/>
          </a:p>
          <a:p>
            <a:pPr indent="-333375" lvl="0" marL="457200" rtl="0" algn="l">
              <a:lnSpc>
                <a:spcPct val="115000"/>
              </a:lnSpc>
              <a:spcBef>
                <a:spcPts val="1200"/>
              </a:spcBef>
              <a:spcAft>
                <a:spcPts val="0"/>
              </a:spcAft>
              <a:buSzPts val="1650"/>
              <a:buChar char="●"/>
            </a:pPr>
            <a:r>
              <a:rPr lang="es" sz="1650"/>
              <a:t>Que no devuelven valores</a:t>
            </a:r>
            <a:endParaRPr sz="1650"/>
          </a:p>
          <a:p>
            <a:pPr indent="-333375" lvl="0" marL="457200" rtl="0" algn="l">
              <a:lnSpc>
                <a:spcPct val="115000"/>
              </a:lnSpc>
              <a:spcBef>
                <a:spcPts val="0"/>
              </a:spcBef>
              <a:spcAft>
                <a:spcPts val="0"/>
              </a:spcAft>
              <a:buSzPts val="1650"/>
              <a:buChar char="●"/>
            </a:pPr>
            <a:r>
              <a:rPr lang="es" sz="1650"/>
              <a:t>Que devuelven valores</a:t>
            </a:r>
            <a:endParaRPr sz="1650"/>
          </a:p>
          <a:p>
            <a:pPr indent="0" lvl="0" marL="0" rtl="0" algn="l">
              <a:lnSpc>
                <a:spcPct val="115000"/>
              </a:lnSpc>
              <a:spcBef>
                <a:spcPts val="1200"/>
              </a:spcBef>
              <a:spcAft>
                <a:spcPts val="0"/>
              </a:spcAft>
              <a:buClr>
                <a:schemeClr val="dk1"/>
              </a:buClr>
              <a:buSzPts val="1100"/>
              <a:buFont typeface="Arial"/>
              <a:buNone/>
            </a:pPr>
            <a:r>
              <a:rPr b="1" lang="es" sz="1650"/>
              <a:t>Funciones con parámetros:</a:t>
            </a:r>
            <a:endParaRPr b="1" sz="1650"/>
          </a:p>
          <a:p>
            <a:pPr indent="-333375" lvl="0" marL="457200" rtl="0" algn="l">
              <a:lnSpc>
                <a:spcPct val="115000"/>
              </a:lnSpc>
              <a:spcBef>
                <a:spcPts val="1200"/>
              </a:spcBef>
              <a:spcAft>
                <a:spcPts val="0"/>
              </a:spcAft>
              <a:buSzPts val="1650"/>
              <a:buChar char="●"/>
            </a:pPr>
            <a:r>
              <a:rPr lang="es" sz="1650"/>
              <a:t>Que no devuelven valores</a:t>
            </a:r>
            <a:endParaRPr sz="1650"/>
          </a:p>
          <a:p>
            <a:pPr indent="-333375" lvl="0" marL="457200" rtl="0" algn="l">
              <a:lnSpc>
                <a:spcPct val="115000"/>
              </a:lnSpc>
              <a:spcBef>
                <a:spcPts val="0"/>
              </a:spcBef>
              <a:spcAft>
                <a:spcPts val="0"/>
              </a:spcAft>
              <a:buSzPts val="1650"/>
              <a:buChar char="●"/>
            </a:pPr>
            <a:r>
              <a:rPr lang="es" sz="1650"/>
              <a:t>Que devuelven valores</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SzPts val="1800"/>
              <a:buNone/>
            </a:pPr>
            <a:r>
              <a:t/>
            </a:r>
            <a:endParaRPr sz="16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Parámetros y Argumentos</a:t>
            </a:r>
            <a:endParaRPr/>
          </a:p>
        </p:txBody>
      </p:sp>
      <p:sp>
        <p:nvSpPr>
          <p:cNvPr id="230" name="Google Shape;230;p13"/>
          <p:cNvSpPr txBox="1"/>
          <p:nvPr>
            <p:ph idx="1" type="body"/>
          </p:nvPr>
        </p:nvSpPr>
        <p:spPr>
          <a:xfrm>
            <a:off x="432025" y="1304875"/>
            <a:ext cx="8280000" cy="6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Los </a:t>
            </a:r>
            <a:r>
              <a:rPr b="1" lang="es" sz="1650"/>
              <a:t>parámetros</a:t>
            </a:r>
            <a:r>
              <a:rPr lang="es" sz="1650"/>
              <a:t> son las variables que ponemos cuando se define una función. En la siguiente función tenemos dos parámetros “a” y “b”:</a:t>
            </a:r>
            <a:endParaRPr sz="1650"/>
          </a:p>
        </p:txBody>
      </p:sp>
      <p:sp>
        <p:nvSpPr>
          <p:cNvPr id="231" name="Google Shape;231;p13"/>
          <p:cNvSpPr/>
          <p:nvPr/>
        </p:nvSpPr>
        <p:spPr>
          <a:xfrm>
            <a:off x="2354675" y="2072925"/>
            <a:ext cx="3849600" cy="693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 b</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32" name="Google Shape;232;p13"/>
          <p:cNvSpPr/>
          <p:nvPr/>
        </p:nvSpPr>
        <p:spPr>
          <a:xfrm>
            <a:off x="2354675" y="3584650"/>
            <a:ext cx="3849600" cy="302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suma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(7, 4) </a:t>
            </a:r>
            <a:r>
              <a:rPr b="0" i="0" lang="es" sz="1200" u="none" cap="none" strike="noStrike">
                <a:solidFill>
                  <a:srgbClr val="5F6167"/>
                </a:solidFill>
                <a:latin typeface="Consolas"/>
                <a:ea typeface="Consolas"/>
                <a:cs typeface="Consolas"/>
                <a:sym typeface="Consolas"/>
              </a:rPr>
              <a:t>//Pedimos valores</a:t>
            </a:r>
            <a:endParaRPr b="0" i="0" sz="1200" u="none" cap="none" strike="noStrike">
              <a:solidFill>
                <a:srgbClr val="D5CED9"/>
              </a:solidFill>
              <a:latin typeface="Consolas"/>
              <a:ea typeface="Consolas"/>
              <a:cs typeface="Consolas"/>
              <a:sym typeface="Consolas"/>
            </a:endParaRPr>
          </a:p>
        </p:txBody>
      </p:sp>
      <p:sp>
        <p:nvSpPr>
          <p:cNvPr id="233" name="Google Shape;233;p13"/>
          <p:cNvSpPr txBox="1"/>
          <p:nvPr>
            <p:ph idx="1" type="body"/>
          </p:nvPr>
        </p:nvSpPr>
        <p:spPr>
          <a:xfrm>
            <a:off x="534900" y="2793100"/>
            <a:ext cx="8280000" cy="6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Los </a:t>
            </a:r>
            <a:r>
              <a:rPr b="1" lang="es" sz="1650"/>
              <a:t>argumentos</a:t>
            </a:r>
            <a:r>
              <a:rPr lang="es" sz="1650"/>
              <a:t> son los valores que se pasan a la función cuando ésta es invocada, “7” y “4” en el ejemplo:</a:t>
            </a:r>
            <a:endParaRPr sz="1650"/>
          </a:p>
        </p:txBody>
      </p:sp>
      <p:sp>
        <p:nvSpPr>
          <p:cNvPr id="234" name="Google Shape;234;p13"/>
          <p:cNvSpPr txBox="1"/>
          <p:nvPr>
            <p:ph idx="1" type="body"/>
          </p:nvPr>
        </p:nvSpPr>
        <p:spPr>
          <a:xfrm>
            <a:off x="534900" y="3927500"/>
            <a:ext cx="8280000" cy="6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Dentro de la función, los </a:t>
            </a:r>
            <a:r>
              <a:rPr b="1" lang="es" sz="1650"/>
              <a:t>argumentos</a:t>
            </a:r>
            <a:r>
              <a:rPr lang="es" sz="1650"/>
              <a:t> se copian en los parámetros y son usados por ésta para realizar la tarea.</a:t>
            </a:r>
            <a:endParaRPr sz="16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Parámetros y Argumentos</a:t>
            </a:r>
            <a:endParaRPr/>
          </a:p>
        </p:txBody>
      </p:sp>
      <p:sp>
        <p:nvSpPr>
          <p:cNvPr id="240" name="Google Shape;240;p14"/>
          <p:cNvSpPr txBox="1"/>
          <p:nvPr>
            <p:ph idx="1" type="body"/>
          </p:nvPr>
        </p:nvSpPr>
        <p:spPr>
          <a:xfrm>
            <a:off x="432025" y="1304875"/>
            <a:ext cx="82800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Esta función tiene un sólo </a:t>
            </a:r>
            <a:r>
              <a:rPr b="1" lang="es" sz="1650"/>
              <a:t>parámetro</a:t>
            </a:r>
            <a:r>
              <a:rPr lang="es" sz="1650"/>
              <a:t> que indica hasta qué valor calculará:</a:t>
            </a:r>
            <a:endParaRPr sz="1650"/>
          </a:p>
        </p:txBody>
      </p:sp>
      <p:sp>
        <p:nvSpPr>
          <p:cNvPr id="241" name="Google Shape;241;p14"/>
          <p:cNvSpPr txBox="1"/>
          <p:nvPr>
            <p:ph idx="1" type="body"/>
          </p:nvPr>
        </p:nvSpPr>
        <p:spPr>
          <a:xfrm>
            <a:off x="534900" y="2793100"/>
            <a:ext cx="8280000" cy="63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En este ejemplo la función muestra un texto concatenado a un </a:t>
            </a:r>
            <a:r>
              <a:rPr b="1" lang="es" sz="1650"/>
              <a:t>argumento</a:t>
            </a:r>
            <a:r>
              <a:rPr lang="es" sz="1650"/>
              <a:t> pasado por </a:t>
            </a:r>
            <a:r>
              <a:rPr b="1" lang="es" sz="1650"/>
              <a:t>parámetro</a:t>
            </a:r>
            <a:r>
              <a:rPr lang="es" sz="1650"/>
              <a:t>:</a:t>
            </a:r>
            <a:endParaRPr sz="1650"/>
          </a:p>
        </p:txBody>
      </p:sp>
      <p:sp>
        <p:nvSpPr>
          <p:cNvPr id="242" name="Google Shape;242;p14"/>
          <p:cNvSpPr/>
          <p:nvPr/>
        </p:nvSpPr>
        <p:spPr>
          <a:xfrm>
            <a:off x="583200" y="1737885"/>
            <a:ext cx="4038600" cy="1015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tablaMultiplicar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hasta</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hasta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"1 x"</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43" name="Google Shape;243;p14"/>
          <p:cNvSpPr/>
          <p:nvPr/>
        </p:nvSpPr>
        <p:spPr>
          <a:xfrm>
            <a:off x="4862350" y="1750750"/>
            <a:ext cx="3797100" cy="1015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tablaMultiplicar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4</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44" name="Google Shape;244;p14"/>
          <p:cNvSpPr/>
          <p:nvPr/>
        </p:nvSpPr>
        <p:spPr>
          <a:xfrm>
            <a:off x="583200" y="3606075"/>
            <a:ext cx="4038600" cy="831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saludarDos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miNombre</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"Hola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miNombre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45" name="Google Shape;245;p14"/>
          <p:cNvSpPr/>
          <p:nvPr/>
        </p:nvSpPr>
        <p:spPr>
          <a:xfrm>
            <a:off x="4862250" y="3606075"/>
            <a:ext cx="3797100" cy="831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saludarDos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"Codo a Codo"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//Argumento fijo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su nombre"</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saludarDos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//Argumento variable</a:t>
            </a:r>
            <a:endParaRPr b="0" i="0" sz="1200" u="none" cap="none" strike="noStrike">
              <a:solidFill>
                <a:srgbClr val="D5CED9"/>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Parámetros múltiples</a:t>
            </a:r>
            <a:endParaRPr/>
          </a:p>
        </p:txBody>
      </p:sp>
      <p:sp>
        <p:nvSpPr>
          <p:cNvPr id="251" name="Google Shape;251;p15"/>
          <p:cNvSpPr txBox="1"/>
          <p:nvPr>
            <p:ph idx="1" type="body"/>
          </p:nvPr>
        </p:nvSpPr>
        <p:spPr>
          <a:xfrm>
            <a:off x="432025" y="1304875"/>
            <a:ext cx="8280000" cy="98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Cuando se utilizan parámetros múltiples hay que respetar el orden en que los declaramos y el de los argumentos usados al llamarla. Esta función tiene dos parámetros: el valor de la tabla a generar y hasta qué valor calculará.</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SzPts val="1800"/>
              <a:buNone/>
            </a:pPr>
            <a:r>
              <a:t/>
            </a:r>
            <a:endParaRPr sz="1650"/>
          </a:p>
        </p:txBody>
      </p:sp>
      <p:sp>
        <p:nvSpPr>
          <p:cNvPr id="252" name="Google Shape;252;p15"/>
          <p:cNvSpPr/>
          <p:nvPr/>
        </p:nvSpPr>
        <p:spPr>
          <a:xfrm>
            <a:off x="1426800" y="2370575"/>
            <a:ext cx="62730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tablaMultiplicar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tabla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hasta</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for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hasta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tabla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 x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 =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tabla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i</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253" name="Google Shape;253;p15"/>
          <p:cNvSpPr/>
          <p:nvPr/>
        </p:nvSpPr>
        <p:spPr>
          <a:xfrm>
            <a:off x="1426797" y="3722350"/>
            <a:ext cx="62730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tablaMultiplicar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Tabla del 1, calcula desde el 1 hasta el 10</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tablaMultiplicar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8</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Tabla del 5, calcula desde el 1 hasta el 8</a:t>
            </a:r>
            <a:endParaRPr b="0" i="0" sz="1200" u="none" cap="none" strike="noStrike">
              <a:solidFill>
                <a:srgbClr val="D5CED9"/>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Parámetros múltiples</a:t>
            </a:r>
            <a:endParaRPr/>
          </a:p>
        </p:txBody>
      </p:sp>
      <p:sp>
        <p:nvSpPr>
          <p:cNvPr id="259" name="Google Shape;259;p16"/>
          <p:cNvSpPr txBox="1"/>
          <p:nvPr>
            <p:ph idx="1" type="body"/>
          </p:nvPr>
        </p:nvSpPr>
        <p:spPr>
          <a:xfrm>
            <a:off x="432025" y="1304875"/>
            <a:ext cx="8280000" cy="41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Ejemplo con tres parámetros. Se evalúa la mayoría de edad de una persona:</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60" name="Google Shape;260;p16"/>
          <p:cNvSpPr/>
          <p:nvPr/>
        </p:nvSpPr>
        <p:spPr>
          <a:xfrm>
            <a:off x="537350" y="1722475"/>
            <a:ext cx="7898400" cy="1602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mayoriaEdad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miApellido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miEdad</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"Apellido y nombre: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miApellido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miNombre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18</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"Es mayor de edad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else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"No es mayor de edad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miEdad</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p:txBody>
      </p:sp>
      <p:sp>
        <p:nvSpPr>
          <p:cNvPr id="261" name="Google Shape;261;p16"/>
          <p:cNvSpPr/>
          <p:nvPr/>
        </p:nvSpPr>
        <p:spPr>
          <a:xfrm>
            <a:off x="537350" y="3396625"/>
            <a:ext cx="4572000" cy="1046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ape</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su apellido"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su nombre"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su edad"</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mayoriaEdad</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ape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edad</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262" name="Google Shape;262;p16"/>
          <p:cNvSpPr txBox="1"/>
          <p:nvPr/>
        </p:nvSpPr>
        <p:spPr>
          <a:xfrm>
            <a:off x="5272852" y="3464884"/>
            <a:ext cx="3281100" cy="91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595959"/>
              </a:buClr>
              <a:buSzPts val="1400"/>
              <a:buFont typeface="Montserrat"/>
              <a:buNone/>
            </a:pPr>
            <a:r>
              <a:rPr b="0" i="1" lang="es" sz="1200" u="none" cap="none" strike="noStrike">
                <a:solidFill>
                  <a:schemeClr val="dk2"/>
                </a:solidFill>
                <a:latin typeface="Montserrat"/>
                <a:ea typeface="Montserrat"/>
                <a:cs typeface="Montserrat"/>
                <a:sym typeface="Montserrat"/>
              </a:rPr>
              <a:t>Esta función recibe tres parámetros y en función del valor de uno de ellos (</a:t>
            </a:r>
            <a:r>
              <a:rPr b="1" i="1" lang="es" sz="1200" u="none" cap="none" strike="noStrike">
                <a:solidFill>
                  <a:schemeClr val="dk2"/>
                </a:solidFill>
                <a:latin typeface="Montserrat"/>
                <a:ea typeface="Montserrat"/>
                <a:cs typeface="Montserrat"/>
                <a:sym typeface="Montserrat"/>
              </a:rPr>
              <a:t>miEdad</a:t>
            </a:r>
            <a:r>
              <a:rPr b="0" i="1" lang="es" sz="1200" u="none" cap="none" strike="noStrike">
                <a:solidFill>
                  <a:schemeClr val="dk2"/>
                </a:solidFill>
                <a:latin typeface="Montserrat"/>
                <a:ea typeface="Montserrat"/>
                <a:cs typeface="Montserrat"/>
                <a:sym typeface="Montserrat"/>
              </a:rPr>
              <a:t>) determina si la persona es mayor de edad (&gt;=18)</a:t>
            </a:r>
            <a:endParaRPr b="0" i="1" sz="12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268" name="Google Shape;268;p17"/>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Parámetros predeterminados</a:t>
            </a:r>
            <a:endParaRPr/>
          </a:p>
        </p:txBody>
      </p:sp>
      <p:sp>
        <p:nvSpPr>
          <p:cNvPr id="269" name="Google Shape;26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s"/>
              <a:t>Los parámetros predeterminados de función permiten que los parámetros con nombre se inicien con valores predeterminados si no se pasa ningún valor o undefined.</a:t>
            </a:r>
            <a:endParaRPr/>
          </a:p>
          <a:p>
            <a:pPr indent="0" lvl="0" marL="0" rtl="0" algn="l">
              <a:lnSpc>
                <a:spcPct val="115000"/>
              </a:lnSpc>
              <a:spcBef>
                <a:spcPts val="1200"/>
              </a:spcBef>
              <a:spcAft>
                <a:spcPts val="1200"/>
              </a:spcAft>
              <a:buSzPts val="1400"/>
              <a:buNone/>
            </a:pPr>
            <a:r>
              <a:rPr lang="es"/>
              <a:t>En JavaScript, los parámetros de función están predeterminados en undefined. Sin embargo, a menudo es útil establecer un valor predeterminado diferente.</a:t>
            </a:r>
            <a:endParaRPr/>
          </a:p>
        </p:txBody>
      </p:sp>
      <p:sp>
        <p:nvSpPr>
          <p:cNvPr id="270" name="Google Shape;270;p17"/>
          <p:cNvSpPr/>
          <p:nvPr/>
        </p:nvSpPr>
        <p:spPr>
          <a:xfrm>
            <a:off x="4832400" y="1152475"/>
            <a:ext cx="3999900" cy="2216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C74DED"/>
                </a:solidFill>
                <a:highlight>
                  <a:srgbClr val="23262E"/>
                </a:highlight>
                <a:latin typeface="Consolas"/>
                <a:ea typeface="Consolas"/>
                <a:cs typeface="Consolas"/>
                <a:sym typeface="Consolas"/>
              </a:rPr>
              <a:t>function</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FE66D"/>
                </a:solidFill>
                <a:highlight>
                  <a:srgbClr val="23262E"/>
                </a:highlight>
                <a:latin typeface="Consolas"/>
                <a:ea typeface="Consolas"/>
                <a:cs typeface="Consolas"/>
                <a:sym typeface="Consolas"/>
              </a:rPr>
              <a:t>multiplicar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00E8C6"/>
                </a:solidFill>
                <a:highlight>
                  <a:srgbClr val="23262E"/>
                </a:highlight>
                <a:latin typeface="Consolas"/>
                <a:ea typeface="Consolas"/>
                <a:cs typeface="Consolas"/>
                <a:sym typeface="Consolas"/>
              </a:rPr>
              <a:t>a</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b</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39C12"/>
                </a:solidFill>
                <a:highlight>
                  <a:srgbClr val="23262E"/>
                </a:highlight>
                <a:latin typeface="Consolas"/>
                <a:ea typeface="Consolas"/>
                <a:cs typeface="Consolas"/>
                <a:sym typeface="Consolas"/>
              </a:rPr>
              <a:t>1</a:t>
            </a:r>
            <a:r>
              <a:rPr b="0" i="0" lang="es" sz="1100" u="none" cap="none" strike="noStrike">
                <a:solidFill>
                  <a:srgbClr val="D5CED9"/>
                </a:solidFill>
                <a:highlight>
                  <a:srgbClr val="23262E"/>
                </a:highlight>
                <a:latin typeface="Consolas"/>
                <a:ea typeface="Consolas"/>
                <a:cs typeface="Consolas"/>
                <a:sym typeface="Consolas"/>
              </a:rPr>
              <a:t>)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C74DED"/>
                </a:solidFill>
                <a:highlight>
                  <a:srgbClr val="23262E"/>
                </a:highlight>
                <a:latin typeface="Consolas"/>
                <a:ea typeface="Consolas"/>
                <a:cs typeface="Consolas"/>
                <a:sym typeface="Consolas"/>
              </a:rPr>
              <a:t>return</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a</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EE5D43"/>
                </a:solidFill>
                <a:highlight>
                  <a:srgbClr val="23262E"/>
                </a:highlight>
                <a:latin typeface="Consolas"/>
                <a:ea typeface="Consolas"/>
                <a:cs typeface="Consolas"/>
                <a:sym typeface="Consolas"/>
              </a:rPr>
              <a:t>*</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00E8C6"/>
                </a:solidFill>
                <a:highlight>
                  <a:srgbClr val="23262E"/>
                </a:highlight>
                <a:latin typeface="Consolas"/>
                <a:ea typeface="Consolas"/>
                <a:cs typeface="Consolas"/>
                <a:sym typeface="Consolas"/>
              </a:rPr>
              <a:t>b</a:t>
            </a:r>
            <a:r>
              <a:rPr b="0" i="0" lang="es" sz="1100" u="none" cap="none" strike="noStrike">
                <a:solidFill>
                  <a:srgbClr val="D5CED9"/>
                </a:solidFill>
                <a:highlight>
                  <a:srgbClr val="23262E"/>
                </a:highlight>
                <a:latin typeface="Consolas"/>
                <a:ea typeface="Consolas"/>
                <a:cs typeface="Consolas"/>
                <a:sym typeface="Consolas"/>
              </a:rPr>
              <a:t>;</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D5CED9"/>
                </a:solidFill>
                <a:highlight>
                  <a:srgbClr val="23262E"/>
                </a:highlight>
                <a:latin typeface="Consolas"/>
                <a:ea typeface="Consolas"/>
                <a:cs typeface="Consolas"/>
                <a:sym typeface="Consolas"/>
              </a:rPr>
              <a:t>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F39C12"/>
                </a:solidFill>
                <a:highlight>
                  <a:srgbClr val="23262E"/>
                </a:highlight>
                <a:latin typeface="Consolas"/>
                <a:ea typeface="Consolas"/>
                <a:cs typeface="Consolas"/>
                <a:sym typeface="Consolas"/>
              </a:rPr>
              <a:t>console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log</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multiplicar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5</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F39C12"/>
                </a:solidFill>
                <a:highlight>
                  <a:srgbClr val="23262E"/>
                </a:highlight>
                <a:latin typeface="Consolas"/>
                <a:ea typeface="Consolas"/>
                <a:cs typeface="Consolas"/>
                <a:sym typeface="Consolas"/>
              </a:rPr>
              <a:t>2</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 salida: 10</a:t>
            </a:r>
            <a:endParaRPr b="0" i="0" sz="11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100" u="none" cap="none" strike="noStrike">
                <a:solidFill>
                  <a:srgbClr val="F39C12"/>
                </a:solidFill>
                <a:highlight>
                  <a:srgbClr val="23262E"/>
                </a:highlight>
                <a:latin typeface="Consolas"/>
                <a:ea typeface="Consolas"/>
                <a:cs typeface="Consolas"/>
                <a:sym typeface="Consolas"/>
              </a:rPr>
              <a:t>console</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log</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FE66D"/>
                </a:solidFill>
                <a:highlight>
                  <a:srgbClr val="23262E"/>
                </a:highlight>
                <a:latin typeface="Consolas"/>
                <a:ea typeface="Consolas"/>
                <a:cs typeface="Consolas"/>
                <a:sym typeface="Consolas"/>
              </a:rPr>
              <a:t>multiplicar</a:t>
            </a:r>
            <a:r>
              <a:rPr b="0" i="0" lang="es" sz="1100" u="none" cap="none" strike="noStrike">
                <a:solidFill>
                  <a:srgbClr val="D5CED9"/>
                </a:solidFill>
                <a:highlight>
                  <a:srgbClr val="23262E"/>
                </a:highlight>
                <a:latin typeface="Consolas"/>
                <a:ea typeface="Consolas"/>
                <a:cs typeface="Consolas"/>
                <a:sym typeface="Consolas"/>
              </a:rPr>
              <a:t>(</a:t>
            </a:r>
            <a:r>
              <a:rPr b="0" i="0" lang="es" sz="1100" u="none" cap="none" strike="noStrike">
                <a:solidFill>
                  <a:srgbClr val="F39C12"/>
                </a:solidFill>
                <a:highlight>
                  <a:srgbClr val="23262E"/>
                </a:highlight>
                <a:latin typeface="Consolas"/>
                <a:ea typeface="Consolas"/>
                <a:cs typeface="Consolas"/>
                <a:sym typeface="Consolas"/>
              </a:rPr>
              <a:t>5</a:t>
            </a:r>
            <a:r>
              <a:rPr b="0" i="0" lang="es" sz="1100" u="none" cap="none" strike="noStrike">
                <a:solidFill>
                  <a:srgbClr val="D5CED9"/>
                </a:solidFill>
                <a:highlight>
                  <a:srgbClr val="23262E"/>
                </a:highlight>
                <a:latin typeface="Consolas"/>
                <a:ea typeface="Consolas"/>
                <a:cs typeface="Consolas"/>
                <a:sym typeface="Consolas"/>
              </a:rPr>
              <a:t>));  </a:t>
            </a:r>
            <a:r>
              <a:rPr b="0" i="0" lang="es" sz="1100" u="none" cap="none" strike="noStrike">
                <a:solidFill>
                  <a:srgbClr val="5F6167"/>
                </a:solidFill>
                <a:highlight>
                  <a:srgbClr val="23262E"/>
                </a:highlight>
                <a:latin typeface="Consolas"/>
                <a:ea typeface="Consolas"/>
                <a:cs typeface="Consolas"/>
                <a:sym typeface="Consolas"/>
              </a:rPr>
              <a:t>// salida: 5</a:t>
            </a:r>
            <a:endParaRPr b="0" i="0" sz="1100" u="none" cap="none" strike="noStrike">
              <a:solidFill>
                <a:srgbClr val="C74DED"/>
              </a:solidFill>
              <a:highlight>
                <a:srgbClr val="23262E"/>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Devolución de valores</a:t>
            </a:r>
            <a:endParaRPr/>
          </a:p>
        </p:txBody>
      </p:sp>
      <p:sp>
        <p:nvSpPr>
          <p:cNvPr id="276" name="Google Shape;276;p18"/>
          <p:cNvSpPr txBox="1"/>
          <p:nvPr>
            <p:ph idx="1" type="body"/>
          </p:nvPr>
        </p:nvSpPr>
        <p:spPr>
          <a:xfrm>
            <a:off x="432025" y="1304875"/>
            <a:ext cx="8280000" cy="148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Una función puede devolver información, para ser utilizada o almacenada en una variable. Se utiliza la palabra clave </a:t>
            </a:r>
            <a:r>
              <a:rPr b="1" lang="es" sz="1650"/>
              <a:t>return</a:t>
            </a:r>
            <a:r>
              <a:rPr lang="es" sz="1650"/>
              <a:t>, que regresa un valor y finaliza la ejecución de la función. Si existe código después del </a:t>
            </a:r>
            <a:r>
              <a:rPr b="1" lang="es" sz="1650"/>
              <a:t>return</a:t>
            </a:r>
            <a:r>
              <a:rPr lang="es" sz="1650"/>
              <a:t>, nunca será ejecutado. Puede haber más de un </a:t>
            </a:r>
            <a:r>
              <a:rPr b="1" lang="es" sz="1650"/>
              <a:t>return</a:t>
            </a:r>
            <a:r>
              <a:rPr lang="es" sz="1650"/>
              <a:t> por función.</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277" name="Google Shape;277;p18"/>
          <p:cNvSpPr/>
          <p:nvPr/>
        </p:nvSpPr>
        <p:spPr>
          <a:xfrm>
            <a:off x="1011150" y="2708025"/>
            <a:ext cx="71217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Declaración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Devolvemos la suma de a y b al exterior de la función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278" name="Google Shape;278;p18"/>
          <p:cNvSpPr/>
          <p:nvPr/>
        </p:nvSpPr>
        <p:spPr>
          <a:xfrm>
            <a:off x="1011150" y="3701478"/>
            <a:ext cx="71217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a:t>
            </a:r>
            <a:r>
              <a:rPr b="0" i="0" lang="es" sz="1200" u="none" cap="none" strike="noStrike">
                <a:solidFill>
                  <a:srgbClr val="5F6167"/>
                </a:solidFill>
                <a:latin typeface="Consolas"/>
                <a:ea typeface="Consolas"/>
                <a:cs typeface="Consolas"/>
                <a:sym typeface="Consolas"/>
              </a:rPr>
              <a:t>/ Ejecución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resultado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Se guarda 10 en la variable resultado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"La suma entre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 y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 es: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resultado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Devolución de valores</a:t>
            </a:r>
            <a:endParaRPr/>
          </a:p>
        </p:txBody>
      </p:sp>
      <p:sp>
        <p:nvSpPr>
          <p:cNvPr id="284" name="Google Shape;284;p19"/>
          <p:cNvSpPr txBox="1"/>
          <p:nvPr>
            <p:ph idx="1" type="body"/>
          </p:nvPr>
        </p:nvSpPr>
        <p:spPr>
          <a:xfrm>
            <a:off x="432025" y="1304875"/>
            <a:ext cx="82800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Veamos dos funciones que hacen lo mismo, una retorna valores y otra no:</a:t>
            </a:r>
            <a:endParaRPr sz="1650"/>
          </a:p>
        </p:txBody>
      </p:sp>
      <p:sp>
        <p:nvSpPr>
          <p:cNvPr id="285" name="Google Shape;285;p19"/>
          <p:cNvSpPr/>
          <p:nvPr/>
        </p:nvSpPr>
        <p:spPr>
          <a:xfrm>
            <a:off x="552860" y="1778900"/>
            <a:ext cx="3949500" cy="1046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num2</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suma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"La suma es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suma</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86" name="Google Shape;286;p19"/>
          <p:cNvSpPr/>
          <p:nvPr/>
        </p:nvSpPr>
        <p:spPr>
          <a:xfrm>
            <a:off x="552850" y="2988775"/>
            <a:ext cx="3949500" cy="1631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num2</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suma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suma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n1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n2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resultado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sumarDos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n2</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"El resultado es: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resultado</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87" name="Google Shape;287;p19"/>
          <p:cNvSpPr/>
          <p:nvPr/>
        </p:nvSpPr>
        <p:spPr>
          <a:xfrm>
            <a:off x="4572000" y="3020975"/>
            <a:ext cx="4140000" cy="15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rgbClr val="595959"/>
              </a:buClr>
              <a:buSzPts val="1400"/>
              <a:buFont typeface="Montserrat"/>
              <a:buNone/>
            </a:pPr>
            <a:r>
              <a:rPr b="0" i="0" lang="es" sz="1400" u="none" cap="none" strike="noStrike">
                <a:solidFill>
                  <a:schemeClr val="dk2"/>
                </a:solidFill>
                <a:latin typeface="Montserrat"/>
                <a:ea typeface="Montserrat"/>
                <a:cs typeface="Montserrat"/>
                <a:sym typeface="Montserrat"/>
              </a:rPr>
              <a:t>En este caso la función devuelve un valor, y se almacena en una variable llamada </a:t>
            </a:r>
            <a:r>
              <a:rPr b="1" i="0" lang="es" sz="1400" u="none" cap="none" strike="noStrike">
                <a:solidFill>
                  <a:schemeClr val="dk2"/>
                </a:solidFill>
                <a:latin typeface="Montserrat"/>
                <a:ea typeface="Montserrat"/>
                <a:cs typeface="Montserrat"/>
                <a:sym typeface="Montserrat"/>
              </a:rPr>
              <a:t>resultado</a:t>
            </a:r>
            <a:r>
              <a:rPr b="0" i="0" lang="es" sz="1400" u="none" cap="none" strike="noStrike">
                <a:solidFill>
                  <a:schemeClr val="dk2"/>
                </a:solidFill>
                <a:latin typeface="Montserrat"/>
                <a:ea typeface="Montserrat"/>
                <a:cs typeface="Montserrat"/>
                <a:sym typeface="Montserrat"/>
              </a:rPr>
              <a:t> que contiene la suma de dos valores realizada por la función </a:t>
            </a:r>
            <a:r>
              <a:rPr b="1" i="0" lang="es" sz="1400" u="none" cap="none" strike="noStrike">
                <a:solidFill>
                  <a:schemeClr val="dk2"/>
                </a:solidFill>
                <a:latin typeface="Montserrat"/>
                <a:ea typeface="Montserrat"/>
                <a:cs typeface="Montserrat"/>
                <a:sym typeface="Montserrat"/>
              </a:rPr>
              <a:t>sumarDos</a:t>
            </a:r>
            <a:r>
              <a:rPr b="0" i="0" lang="es" sz="1400" u="none" cap="none" strike="noStrike">
                <a:solidFill>
                  <a:schemeClr val="dk2"/>
                </a:solidFill>
                <a:latin typeface="Montserrat"/>
                <a:ea typeface="Montserrat"/>
                <a:cs typeface="Montserrat"/>
                <a:sym typeface="Montserrat"/>
              </a:rPr>
              <a:t>.</a:t>
            </a:r>
            <a:endParaRPr b="0" i="0" sz="1400" u="none" cap="none" strike="noStrike">
              <a:solidFill>
                <a:schemeClr val="dk2"/>
              </a:solidFill>
              <a:latin typeface="Montserrat"/>
              <a:ea typeface="Montserrat"/>
              <a:cs typeface="Montserrat"/>
              <a:sym typeface="Montserrat"/>
            </a:endParaRPr>
          </a:p>
        </p:txBody>
      </p:sp>
      <p:sp>
        <p:nvSpPr>
          <p:cNvPr id="288" name="Google Shape;288;p19"/>
          <p:cNvSpPr/>
          <p:nvPr/>
        </p:nvSpPr>
        <p:spPr>
          <a:xfrm>
            <a:off x="4674900" y="1748900"/>
            <a:ext cx="4140000" cy="110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Esta función muestra “La suma es …” en la consola, pero no retorna ningún valor al programa.</a:t>
            </a:r>
            <a:endParaRPr b="0" i="0" sz="12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0" lang="es"/>
              <a:t>Programación modular con funciones</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210050" y="2868475"/>
            <a:ext cx="723900" cy="723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Devolución de valores</a:t>
            </a:r>
            <a:endParaRPr/>
          </a:p>
        </p:txBody>
      </p:sp>
      <p:sp>
        <p:nvSpPr>
          <p:cNvPr id="294" name="Google Shape;294;p20"/>
          <p:cNvSpPr txBox="1"/>
          <p:nvPr>
            <p:ph idx="1" type="body"/>
          </p:nvPr>
        </p:nvSpPr>
        <p:spPr>
          <a:xfrm>
            <a:off x="432025" y="1304875"/>
            <a:ext cx="82800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Otra alternativa es hacer que la función guarde directamente el resultado que devuelve en una variable:</a:t>
            </a:r>
            <a:endParaRPr sz="1650"/>
          </a:p>
          <a:p>
            <a:pPr indent="0" lvl="0" marL="0" rtl="0" algn="l">
              <a:lnSpc>
                <a:spcPct val="115000"/>
              </a:lnSpc>
              <a:spcBef>
                <a:spcPts val="1200"/>
              </a:spcBef>
              <a:spcAft>
                <a:spcPts val="1200"/>
              </a:spcAft>
              <a:buSzPts val="1800"/>
              <a:buNone/>
            </a:pPr>
            <a:r>
              <a:t/>
            </a:r>
            <a:endParaRPr sz="1650"/>
          </a:p>
        </p:txBody>
      </p:sp>
      <p:sp>
        <p:nvSpPr>
          <p:cNvPr id="295" name="Google Shape;295;p20"/>
          <p:cNvSpPr/>
          <p:nvPr/>
        </p:nvSpPr>
        <p:spPr>
          <a:xfrm>
            <a:off x="5378950" y="3011700"/>
            <a:ext cx="3210900" cy="15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En este caso se piden dos valores y si la condición no se cumple se asume que el </a:t>
            </a:r>
            <a:r>
              <a:rPr b="1" i="0" lang="es" sz="1400" u="none" cap="none" strike="noStrike">
                <a:solidFill>
                  <a:schemeClr val="dk2"/>
                </a:solidFill>
                <a:latin typeface="Montserrat"/>
                <a:ea typeface="Montserrat"/>
                <a:cs typeface="Montserrat"/>
                <a:sym typeface="Montserrat"/>
              </a:rPr>
              <a:t>valor2</a:t>
            </a:r>
            <a:r>
              <a:rPr b="0" i="0" lang="es" sz="1400" u="none" cap="none" strike="noStrike">
                <a:solidFill>
                  <a:schemeClr val="dk2"/>
                </a:solidFill>
                <a:latin typeface="Montserrat"/>
                <a:ea typeface="Montserrat"/>
                <a:cs typeface="Montserrat"/>
                <a:sym typeface="Montserrat"/>
              </a:rPr>
              <a:t> es el máximo (no es necesario un </a:t>
            </a:r>
            <a:r>
              <a:rPr b="1" i="0" lang="es" sz="1400" u="none" cap="none" strike="noStrike">
                <a:solidFill>
                  <a:schemeClr val="dk2"/>
                </a:solidFill>
                <a:latin typeface="Montserrat"/>
                <a:ea typeface="Montserrat"/>
                <a:cs typeface="Montserrat"/>
                <a:sym typeface="Montserrat"/>
              </a:rPr>
              <a:t>else</a:t>
            </a:r>
            <a:r>
              <a:rPr b="0" i="0" lang="es" sz="1400" u="none" cap="none" strike="noStrike">
                <a:solidFill>
                  <a:schemeClr val="dk2"/>
                </a:solidFill>
                <a:latin typeface="Montserrat"/>
                <a:ea typeface="Montserrat"/>
                <a:cs typeface="Montserrat"/>
                <a:sym typeface="Montserrat"/>
              </a:rPr>
              <a:t>)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1"/>
              </a:buClr>
              <a:buSzPts val="1100"/>
              <a:buFont typeface="Arial"/>
              <a:buNone/>
            </a:pPr>
            <a:r>
              <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600"/>
              </a:spcBef>
              <a:spcAft>
                <a:spcPts val="600"/>
              </a:spcAft>
              <a:buClr>
                <a:srgbClr val="595959"/>
              </a:buClr>
              <a:buSzPts val="1400"/>
              <a:buFont typeface="Montserrat"/>
              <a:buNone/>
            </a:pPr>
            <a:r>
              <a:t/>
            </a:r>
            <a:endParaRPr b="0" i="0" sz="1400" u="none" cap="none" strike="noStrike">
              <a:solidFill>
                <a:schemeClr val="dk2"/>
              </a:solidFill>
              <a:latin typeface="Montserrat"/>
              <a:ea typeface="Montserrat"/>
              <a:cs typeface="Montserrat"/>
              <a:sym typeface="Montserrat"/>
            </a:endParaRPr>
          </a:p>
        </p:txBody>
      </p:sp>
      <p:sp>
        <p:nvSpPr>
          <p:cNvPr id="296" name="Google Shape;296;p20"/>
          <p:cNvSpPr/>
          <p:nvPr/>
        </p:nvSpPr>
        <p:spPr>
          <a:xfrm>
            <a:off x="5342400" y="1947200"/>
            <a:ext cx="3472500" cy="62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1"/>
              </a:buClr>
              <a:buSzPts val="1100"/>
              <a:buFont typeface="Arial"/>
              <a:buNone/>
            </a:pPr>
            <a:r>
              <a:rPr b="0" i="0" lang="es" sz="1400" u="none" cap="none" strike="noStrike">
                <a:solidFill>
                  <a:schemeClr val="dk2"/>
                </a:solidFill>
                <a:latin typeface="Montserrat"/>
                <a:ea typeface="Montserrat"/>
                <a:cs typeface="Montserrat"/>
                <a:sym typeface="Montserrat"/>
              </a:rPr>
              <a:t>Al retornar un valor, éste se guarda en la variable suma.</a:t>
            </a:r>
            <a:endParaRPr b="0" i="0" sz="1200" u="none" cap="none" strike="noStrike">
              <a:solidFill>
                <a:schemeClr val="dk2"/>
              </a:solidFill>
              <a:latin typeface="Montserrat"/>
              <a:ea typeface="Montserrat"/>
              <a:cs typeface="Montserrat"/>
              <a:sym typeface="Montserrat"/>
            </a:endParaRPr>
          </a:p>
        </p:txBody>
      </p:sp>
      <p:sp>
        <p:nvSpPr>
          <p:cNvPr id="297" name="Google Shape;297;p20"/>
          <p:cNvSpPr/>
          <p:nvPr/>
        </p:nvSpPr>
        <p:spPr>
          <a:xfrm>
            <a:off x="484750" y="2023400"/>
            <a:ext cx="48942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sumarTres</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numero1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numero2</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numero1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numero2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suma</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40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15</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298" name="Google Shape;298;p20"/>
          <p:cNvSpPr/>
          <p:nvPr/>
        </p:nvSpPr>
        <p:spPr>
          <a:xfrm>
            <a:off x="484750" y="3048750"/>
            <a:ext cx="4894200" cy="1485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numeroMaximo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valor2</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valor2</a:t>
            </a: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valor1</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valor2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parseInt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un número entero"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v2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parseInt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"Ingrese otro número entero"</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"El número máximo es:"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numeroMaximo</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v2</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Funciones | Función flecha (arrow Function)</a:t>
            </a:r>
            <a:endParaRPr/>
          </a:p>
        </p:txBody>
      </p:sp>
      <p:sp>
        <p:nvSpPr>
          <p:cNvPr id="304" name="Google Shape;304;p21"/>
          <p:cNvSpPr txBox="1"/>
          <p:nvPr>
            <p:ph idx="1" type="body"/>
          </p:nvPr>
        </p:nvSpPr>
        <p:spPr>
          <a:xfrm>
            <a:off x="432000"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En </a:t>
            </a:r>
            <a:r>
              <a:rPr b="1" lang="es" sz="1650"/>
              <a:t>JavaScript</a:t>
            </a:r>
            <a:r>
              <a:rPr lang="es" sz="1650"/>
              <a:t> existe la forma resumida de escribir las funciones. Se llaman </a:t>
            </a:r>
            <a:r>
              <a:rPr b="1" lang="es" sz="1650"/>
              <a:t>funciones flecha</a:t>
            </a:r>
            <a:r>
              <a:rPr lang="es" sz="1650"/>
              <a:t>, en alusión a </a:t>
            </a:r>
            <a:r>
              <a:rPr b="1" lang="es" sz="1650"/>
              <a:t>=&gt;</a:t>
            </a:r>
            <a:r>
              <a:rPr lang="es" sz="1650"/>
              <a:t>. Permiten definir funciones de manera más fácil, breve y rápida, aunque están limitadas a funciones más simples. Para crear estas funciones flecha partiremos del ejemplo:</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SzPts val="1800"/>
              <a:buNone/>
            </a:pPr>
            <a:r>
              <a:t/>
            </a:r>
            <a:endParaRPr sz="1650"/>
          </a:p>
        </p:txBody>
      </p:sp>
      <p:sp>
        <p:nvSpPr>
          <p:cNvPr id="305" name="Google Shape;305;p21"/>
          <p:cNvSpPr/>
          <p:nvPr/>
        </p:nvSpPr>
        <p:spPr>
          <a:xfrm>
            <a:off x="1186158" y="2696620"/>
            <a:ext cx="32991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Función tradicional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function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cuadrado</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return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cuadrado</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06" name="Google Shape;306;p21"/>
          <p:cNvSpPr/>
          <p:nvPr/>
        </p:nvSpPr>
        <p:spPr>
          <a:xfrm>
            <a:off x="4790142" y="2696624"/>
            <a:ext cx="3167700" cy="874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Función Flecha (Arrow)</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var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aCuadrado</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C74DED"/>
                </a:solidFill>
                <a:latin typeface="Consolas"/>
                <a:ea typeface="Consolas"/>
                <a:cs typeface="Consolas"/>
                <a:sym typeface="Consolas"/>
              </a:rPr>
              <a:t>=&gt;</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00E8C6"/>
                </a:solidFill>
                <a:latin typeface="Consolas"/>
                <a:ea typeface="Consolas"/>
                <a:cs typeface="Consolas"/>
                <a:sym typeface="Consolas"/>
              </a:rPr>
              <a:t>x</a:t>
            </a:r>
            <a:r>
              <a:rPr b="0" i="0" lang="es" sz="1400" u="none" cap="none" strike="noStrike">
                <a:solidFill>
                  <a:srgbClr val="EE5D43"/>
                </a:solidFill>
                <a:latin typeface="Consolas"/>
                <a:ea typeface="Consolas"/>
                <a:cs typeface="Consolas"/>
                <a:sym typeface="Consolas"/>
              </a:rPr>
              <a:t>*</a:t>
            </a:r>
            <a:r>
              <a:rPr b="0" i="0" lang="es" sz="1400" u="none" cap="none" strike="noStrike">
                <a:solidFill>
                  <a:srgbClr val="00E8C6"/>
                </a:solidFill>
                <a:latin typeface="Consolas"/>
                <a:ea typeface="Consolas"/>
                <a:cs typeface="Consolas"/>
                <a:sym typeface="Consolas"/>
              </a:rPr>
              <a:t>x</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aCuadrado</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sp>
        <p:nvSpPr>
          <p:cNvPr id="307" name="Google Shape;307;p21"/>
          <p:cNvSpPr txBox="1"/>
          <p:nvPr/>
        </p:nvSpPr>
        <p:spPr>
          <a:xfrm>
            <a:off x="692250" y="4040750"/>
            <a:ext cx="7977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1" i="0" lang="es" sz="1650" u="none" cap="none" strike="noStrike">
                <a:solidFill>
                  <a:schemeClr val="dk2"/>
                </a:solidFill>
                <a:latin typeface="Montserrat"/>
                <a:ea typeface="Montserrat"/>
                <a:cs typeface="Montserrat"/>
                <a:sym typeface="Montserrat"/>
              </a:rPr>
              <a:t>x</a:t>
            </a:r>
            <a:r>
              <a:rPr b="0" i="0" lang="es" sz="1650" u="none" cap="none" strike="noStrike">
                <a:solidFill>
                  <a:schemeClr val="dk2"/>
                </a:solidFill>
                <a:latin typeface="Montserrat"/>
                <a:ea typeface="Montserrat"/>
                <a:cs typeface="Montserrat"/>
                <a:sym typeface="Montserrat"/>
              </a:rPr>
              <a:t> es el parámetro. A la derecha de la flecha agregamos el </a:t>
            </a:r>
            <a:r>
              <a:rPr b="1" i="0" lang="es" sz="1650" u="none" cap="none" strike="noStrike">
                <a:solidFill>
                  <a:schemeClr val="dk2"/>
                </a:solidFill>
                <a:latin typeface="Montserrat"/>
                <a:ea typeface="Montserrat"/>
                <a:cs typeface="Montserrat"/>
                <a:sym typeface="Montserrat"/>
              </a:rPr>
              <a:t>contenido</a:t>
            </a:r>
            <a:r>
              <a:rPr b="0" i="0" lang="es" sz="1650" u="none" cap="none" strike="noStrike">
                <a:solidFill>
                  <a:schemeClr val="dk2"/>
                </a:solidFill>
                <a:latin typeface="Montserrat"/>
                <a:ea typeface="Montserrat"/>
                <a:cs typeface="Montserrat"/>
                <a:sym typeface="Montserrat"/>
              </a:rPr>
              <a:t> de la función, que es lo que se va a </a:t>
            </a:r>
            <a:r>
              <a:rPr b="1" i="0" lang="es" sz="1650" u="none" cap="none" strike="noStrike">
                <a:solidFill>
                  <a:schemeClr val="dk2"/>
                </a:solidFill>
                <a:latin typeface="Montserrat"/>
                <a:ea typeface="Montserrat"/>
                <a:cs typeface="Montserrat"/>
                <a:sym typeface="Montserrat"/>
              </a:rPr>
              <a:t>retornar</a:t>
            </a:r>
            <a:r>
              <a:rPr b="0" i="0" lang="es" sz="1650" u="none" cap="none" strike="noStrike">
                <a:solidFill>
                  <a:schemeClr val="dk2"/>
                </a:solidFill>
                <a:latin typeface="Montserrat"/>
                <a:ea typeface="Montserrat"/>
                <a:cs typeface="Montserrat"/>
                <a:sym typeface="Montserrat"/>
              </a:rPr>
              <a:t>.</a:t>
            </a:r>
            <a:endParaRPr b="0" i="0" sz="165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Función flecha (arrow Function)</a:t>
            </a:r>
            <a:endParaRPr/>
          </a:p>
        </p:txBody>
      </p:sp>
      <p:sp>
        <p:nvSpPr>
          <p:cNvPr id="313" name="Google Shape;313;p22"/>
          <p:cNvSpPr txBox="1"/>
          <p:nvPr>
            <p:ph idx="1" type="body"/>
          </p:nvPr>
        </p:nvSpPr>
        <p:spPr>
          <a:xfrm>
            <a:off x="432025" y="1304875"/>
            <a:ext cx="8280000" cy="41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Si existe más de un parámetro, hay que usar paréntesis:</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314" name="Google Shape;314;p22"/>
          <p:cNvSpPr txBox="1"/>
          <p:nvPr/>
        </p:nvSpPr>
        <p:spPr>
          <a:xfrm>
            <a:off x="3831475" y="2283850"/>
            <a:ext cx="4700700" cy="523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1" lang="es" sz="1200" u="none" cap="none" strike="noStrike">
                <a:solidFill>
                  <a:schemeClr val="dk2"/>
                </a:solidFill>
                <a:latin typeface="Montserrat"/>
                <a:ea typeface="Montserrat"/>
                <a:cs typeface="Montserrat"/>
                <a:sym typeface="Montserrat"/>
              </a:rPr>
              <a:t>Mantenemos los parámetros entre paréntesis y colocamos a la derecha lo que devolverá la función.</a:t>
            </a:r>
            <a:endParaRPr b="0" i="1" sz="1200" u="none" cap="none" strike="noStrike">
              <a:solidFill>
                <a:schemeClr val="dk2"/>
              </a:solidFill>
              <a:latin typeface="Montserrat"/>
              <a:ea typeface="Montserrat"/>
              <a:cs typeface="Montserrat"/>
              <a:sym typeface="Montserrat"/>
            </a:endParaRPr>
          </a:p>
        </p:txBody>
      </p:sp>
      <p:sp>
        <p:nvSpPr>
          <p:cNvPr id="315" name="Google Shape;315;p22"/>
          <p:cNvSpPr/>
          <p:nvPr/>
        </p:nvSpPr>
        <p:spPr>
          <a:xfrm>
            <a:off x="537825" y="1760650"/>
            <a:ext cx="31086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num2</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4</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6</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316" name="Google Shape;316;p22"/>
          <p:cNvSpPr/>
          <p:nvPr/>
        </p:nvSpPr>
        <p:spPr>
          <a:xfrm>
            <a:off x="3831475" y="1760650"/>
            <a:ext cx="4352400" cy="52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aSumar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aSumar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7</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317" name="Google Shape;317;p22"/>
          <p:cNvSpPr/>
          <p:nvPr/>
        </p:nvSpPr>
        <p:spPr>
          <a:xfrm>
            <a:off x="561975" y="2979150"/>
            <a:ext cx="3108600" cy="1230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Función tradicional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multiplicar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num2</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producto</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producto</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2</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3</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318" name="Google Shape;318;p22"/>
          <p:cNvSpPr/>
          <p:nvPr/>
        </p:nvSpPr>
        <p:spPr>
          <a:xfrm>
            <a:off x="3831325" y="2979150"/>
            <a:ext cx="4352400" cy="1431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Función Arrow</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aMultiplicar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producto</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num1</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num2</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producto</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aMultiplicar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6</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39C12"/>
                </a:solidFill>
                <a:latin typeface="Consolas"/>
                <a:ea typeface="Consolas"/>
                <a:cs typeface="Consolas"/>
                <a:sym typeface="Consolas"/>
              </a:rPr>
              <a:t>7</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319" name="Google Shape;319;p22"/>
          <p:cNvSpPr txBox="1"/>
          <p:nvPr/>
        </p:nvSpPr>
        <p:spPr>
          <a:xfrm>
            <a:off x="1222825" y="4209750"/>
            <a:ext cx="2608500" cy="27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1" lang="es" sz="1200" u="none" cap="none" strike="noStrike">
                <a:solidFill>
                  <a:schemeClr val="dk2"/>
                </a:solidFill>
                <a:latin typeface="Montserrat"/>
                <a:ea typeface="Montserrat"/>
                <a:cs typeface="Montserrat"/>
                <a:sym typeface="Montserrat"/>
              </a:rPr>
              <a:t>Función flecha de varias líneas.</a:t>
            </a:r>
            <a:endParaRPr b="0" i="1" sz="12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Función flecha (arrow Function)</a:t>
            </a:r>
            <a:endParaRPr/>
          </a:p>
        </p:txBody>
      </p:sp>
      <p:sp>
        <p:nvSpPr>
          <p:cNvPr id="325" name="Google Shape;325;p23"/>
          <p:cNvSpPr txBox="1"/>
          <p:nvPr>
            <p:ph idx="1" type="body"/>
          </p:nvPr>
        </p:nvSpPr>
        <p:spPr>
          <a:xfrm>
            <a:off x="432025" y="1304875"/>
            <a:ext cx="8280000" cy="72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Existen varias formas de declarar una</a:t>
            </a:r>
            <a:r>
              <a:rPr b="1" lang="es" sz="1650"/>
              <a:t> función flecha</a:t>
            </a:r>
            <a:r>
              <a:rPr lang="es" sz="1650"/>
              <a:t>. Cada paso a lo largo del camino es una </a:t>
            </a:r>
            <a:r>
              <a:rPr b="1" lang="es" sz="1650"/>
              <a:t>función flecha</a:t>
            </a:r>
            <a:r>
              <a:rPr lang="es" sz="1650"/>
              <a:t> válida:</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326" name="Google Shape;326;p23"/>
          <p:cNvSpPr/>
          <p:nvPr/>
        </p:nvSpPr>
        <p:spPr>
          <a:xfrm>
            <a:off x="681450" y="2028475"/>
            <a:ext cx="7763700" cy="2670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Función tradicional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 sz="1200" u="none" cap="none" strike="noStrike">
                <a:solidFill>
                  <a:srgbClr val="D5CED9"/>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 Desglose de la función flecha </a:t>
            </a:r>
            <a:br>
              <a:rPr b="0" i="0" lang="es" sz="1200" u="none" cap="none" strike="noStrike">
                <a:solidFill>
                  <a:srgbClr val="D5CED9"/>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 1. Elimina la palabra "function" y coloca la flecha entre el argumento y las llaves de apertura.</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100</a:t>
            </a:r>
            <a:r>
              <a:rPr b="0" i="0" lang="es" sz="1200" u="none" cap="none" strike="noStrike">
                <a:solidFill>
                  <a:srgbClr val="D5CED9"/>
                </a:solidFill>
                <a:latin typeface="Consolas"/>
                <a:ea typeface="Consolas"/>
                <a:cs typeface="Consolas"/>
                <a:sym typeface="Consolas"/>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 sz="1200" u="none" cap="none" strike="noStrike">
                <a:solidFill>
                  <a:srgbClr val="D5CED9"/>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 2. Quita los llaves{} del cuerpo y la palabra "return" (el return está implícito).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 sz="1200" u="none" cap="none" strike="noStrike">
                <a:solidFill>
                  <a:srgbClr val="D5CED9"/>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 3. Suprime los paréntesis de los argumentos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Función flecha - Sintaxis básica</a:t>
            </a:r>
            <a:endParaRPr/>
          </a:p>
        </p:txBody>
      </p:sp>
      <p:sp>
        <p:nvSpPr>
          <p:cNvPr id="332" name="Google Shape;332;p24"/>
          <p:cNvSpPr/>
          <p:nvPr/>
        </p:nvSpPr>
        <p:spPr>
          <a:xfrm>
            <a:off x="432025" y="1173275"/>
            <a:ext cx="8188800" cy="3417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//Un parámetro. Con una expresión simple no se necesita return: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param</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expression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br>
              <a:rPr b="0" i="0" lang="es" sz="1200" u="none" cap="none" strike="noStrike">
                <a:solidFill>
                  <a:srgbClr val="D5CED9"/>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//Varios parámetros requieren paréntesis. Con una expresión simple no se necesita return: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param1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paramN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expression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br>
              <a:rPr b="0" i="0" lang="es" sz="1200" u="none" cap="none" strike="noStrike">
                <a:solidFill>
                  <a:srgbClr val="D5CED9"/>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//Las declaraciones de varias líneas requieren llaves y return: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00E8C6"/>
                </a:solidFill>
                <a:latin typeface="Consolas"/>
                <a:ea typeface="Consolas"/>
                <a:cs typeface="Consolas"/>
                <a:sym typeface="Consolas"/>
              </a:rPr>
              <a:t>param</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br>
              <a:rPr b="0" i="0" lang="es" sz="1200" u="none" cap="none" strike="noStrike">
                <a:solidFill>
                  <a:srgbClr val="D5CED9"/>
                </a:solidFill>
                <a:latin typeface="Consolas"/>
                <a:ea typeface="Consolas"/>
                <a:cs typeface="Consolas"/>
                <a:sym typeface="Consolas"/>
              </a:rPr>
            </a:br>
            <a:r>
              <a:rPr b="0" i="0" lang="es" sz="1200" u="none" cap="none" strike="noStrike">
                <a:solidFill>
                  <a:srgbClr val="5F6167"/>
                </a:solidFill>
                <a:latin typeface="Consolas"/>
                <a:ea typeface="Consolas"/>
                <a:cs typeface="Consolas"/>
                <a:sym typeface="Consolas"/>
              </a:rPr>
              <a:t>//Varios parámetros requieren paréntesis. Las declaraciones de varias líneas requieren llaves y return:</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param1</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paramN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=&gt;</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 | Función anónima</a:t>
            </a:r>
            <a:endParaRPr/>
          </a:p>
        </p:txBody>
      </p:sp>
      <p:sp>
        <p:nvSpPr>
          <p:cNvPr id="338" name="Google Shape;338;p25"/>
          <p:cNvSpPr txBox="1"/>
          <p:nvPr>
            <p:ph idx="1" type="body"/>
          </p:nvPr>
        </p:nvSpPr>
        <p:spPr>
          <a:xfrm>
            <a:off x="432025" y="1304875"/>
            <a:ext cx="8280000" cy="330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Las </a:t>
            </a:r>
            <a:r>
              <a:rPr b="1" lang="es" sz="1650"/>
              <a:t>funciones anónimas </a:t>
            </a:r>
            <a:r>
              <a:rPr lang="es" sz="1650"/>
              <a:t>son un tipo de funciones que se declaran sin nombre de función y se alojan en el interior de una variable y haciendo referencia a ella cada vez que queramos utilizarla:</a:t>
            </a:r>
            <a:endParaRPr sz="1650"/>
          </a:p>
        </p:txBody>
      </p:sp>
      <p:sp>
        <p:nvSpPr>
          <p:cNvPr id="339" name="Google Shape;339;p25"/>
          <p:cNvSpPr/>
          <p:nvPr/>
        </p:nvSpPr>
        <p:spPr>
          <a:xfrm>
            <a:off x="3816900" y="2318050"/>
            <a:ext cx="3257400" cy="831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Función anónima "saludo"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saludo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"Hola"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D5CED9"/>
              </a:solidFill>
              <a:latin typeface="Consolas"/>
              <a:ea typeface="Consolas"/>
              <a:cs typeface="Consolas"/>
              <a:sym typeface="Consolas"/>
            </a:endParaRPr>
          </a:p>
        </p:txBody>
      </p:sp>
      <p:sp>
        <p:nvSpPr>
          <p:cNvPr id="340" name="Google Shape;340;p25"/>
          <p:cNvSpPr/>
          <p:nvPr/>
        </p:nvSpPr>
        <p:spPr>
          <a:xfrm>
            <a:off x="3816900" y="3472525"/>
            <a:ext cx="3257400" cy="1046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5F6167"/>
                </a:solidFill>
                <a:latin typeface="Consolas"/>
                <a:ea typeface="Consolas"/>
                <a:cs typeface="Consolas"/>
                <a:sym typeface="Consolas"/>
              </a:rPr>
              <a:t>// Función anónima "saludo"</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const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saludo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mensaje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"Hola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return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mensaje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D5CED9"/>
              </a:solidFill>
              <a:latin typeface="Consolas"/>
              <a:ea typeface="Consolas"/>
              <a:cs typeface="Consolas"/>
              <a:sym typeface="Consolas"/>
            </a:endParaRPr>
          </a:p>
        </p:txBody>
      </p:sp>
      <p:sp>
        <p:nvSpPr>
          <p:cNvPr id="341" name="Google Shape;341;p25"/>
          <p:cNvSpPr txBox="1"/>
          <p:nvPr/>
        </p:nvSpPr>
        <p:spPr>
          <a:xfrm>
            <a:off x="501875" y="2318050"/>
            <a:ext cx="32574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chemeClr val="dk2"/>
                </a:solidFill>
                <a:latin typeface="Montserrat"/>
                <a:ea typeface="Montserrat"/>
                <a:cs typeface="Montserrat"/>
                <a:sym typeface="Montserrat"/>
              </a:rPr>
              <a:t>En la consola mostramos el contenido de la variable (</a:t>
            </a:r>
            <a:r>
              <a:rPr b="0" i="1" lang="es" sz="1200" u="none" cap="none" strike="noStrike">
                <a:solidFill>
                  <a:schemeClr val="dk2"/>
                </a:solidFill>
                <a:latin typeface="Montserrat"/>
                <a:ea typeface="Montserrat"/>
                <a:cs typeface="Montserrat"/>
                <a:sym typeface="Montserrat"/>
              </a:rPr>
              <a:t>sin ejecutarla, no hay paréntesis</a:t>
            </a:r>
            <a:r>
              <a:rPr b="0" i="0" lang="es" sz="1200" u="none" cap="none" strike="noStrike">
                <a:solidFill>
                  <a:schemeClr val="dk2"/>
                </a:solidFill>
                <a:latin typeface="Montserrat"/>
                <a:ea typeface="Montserrat"/>
                <a:cs typeface="Montserrat"/>
                <a:sym typeface="Montserrat"/>
              </a:rPr>
              <a:t>) y nos devuelve la función en sí.</a:t>
            </a:r>
            <a:br>
              <a:rPr b="0" i="0" lang="es" sz="1200" u="none" cap="none" strike="noStrike">
                <a:solidFill>
                  <a:schemeClr val="dk2"/>
                </a:solidFill>
                <a:latin typeface="Montserrat"/>
                <a:ea typeface="Montserrat"/>
                <a:cs typeface="Montserrat"/>
                <a:sym typeface="Montserrat"/>
              </a:rPr>
            </a:br>
            <a:r>
              <a:rPr b="0" i="0" lang="es" sz="1200" u="none" cap="none" strike="noStrike">
                <a:solidFill>
                  <a:schemeClr val="dk2"/>
                </a:solidFill>
                <a:latin typeface="Montserrat"/>
                <a:ea typeface="Montserrat"/>
                <a:cs typeface="Montserrat"/>
                <a:sym typeface="Montserrat"/>
              </a:rPr>
              <a:t>Luego </a:t>
            </a:r>
            <a:r>
              <a:rPr b="1" i="0" lang="es" sz="1200" u="none" cap="none" strike="noStrike">
                <a:solidFill>
                  <a:schemeClr val="dk2"/>
                </a:solidFill>
                <a:latin typeface="Montserrat"/>
                <a:ea typeface="Montserrat"/>
                <a:cs typeface="Montserrat"/>
                <a:sym typeface="Montserrat"/>
              </a:rPr>
              <a:t>ejecutamos la función </a:t>
            </a:r>
            <a:r>
              <a:rPr b="0" i="0" lang="es" sz="1200" u="none" cap="none" strike="noStrike">
                <a:solidFill>
                  <a:schemeClr val="dk2"/>
                </a:solidFill>
                <a:latin typeface="Montserrat"/>
                <a:ea typeface="Montserrat"/>
                <a:cs typeface="Montserrat"/>
                <a:sym typeface="Montserrat"/>
              </a:rPr>
              <a:t>contenida en la variable.</a:t>
            </a:r>
            <a:endParaRPr b="0" i="0" sz="1200" u="none" cap="none" strike="noStrike">
              <a:solidFill>
                <a:schemeClr val="dk2"/>
              </a:solidFill>
              <a:latin typeface="Montserrat"/>
              <a:ea typeface="Montserrat"/>
              <a:cs typeface="Montserrat"/>
              <a:sym typeface="Montserrat"/>
            </a:endParaRPr>
          </a:p>
        </p:txBody>
      </p:sp>
      <p:sp>
        <p:nvSpPr>
          <p:cNvPr id="342" name="Google Shape;342;p25"/>
          <p:cNvSpPr txBox="1"/>
          <p:nvPr/>
        </p:nvSpPr>
        <p:spPr>
          <a:xfrm>
            <a:off x="512275" y="4002125"/>
            <a:ext cx="3000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600"/>
              </a:spcAft>
              <a:buClr>
                <a:srgbClr val="000000"/>
              </a:buClr>
              <a:buSzPts val="1200"/>
              <a:buFont typeface="Arial"/>
              <a:buNone/>
            </a:pPr>
            <a:r>
              <a:rPr b="0" i="0" lang="es" sz="1200" u="none" cap="none" strike="noStrike">
                <a:solidFill>
                  <a:schemeClr val="dk2"/>
                </a:solidFill>
                <a:latin typeface="Montserrat"/>
                <a:ea typeface="Montserrat"/>
                <a:cs typeface="Montserrat"/>
                <a:sym typeface="Montserrat"/>
              </a:rPr>
              <a:t>Las </a:t>
            </a:r>
            <a:r>
              <a:rPr b="1" i="0" lang="es" sz="1200" u="none" cap="none" strike="noStrike">
                <a:solidFill>
                  <a:schemeClr val="dk2"/>
                </a:solidFill>
                <a:latin typeface="Montserrat"/>
                <a:ea typeface="Montserrat"/>
                <a:cs typeface="Montserrat"/>
                <a:sym typeface="Montserrat"/>
              </a:rPr>
              <a:t>funciones anónimas </a:t>
            </a:r>
            <a:r>
              <a:rPr b="0" i="0" lang="es" sz="1200" u="none" cap="none" strike="noStrike">
                <a:solidFill>
                  <a:schemeClr val="dk2"/>
                </a:solidFill>
                <a:latin typeface="Montserrat"/>
                <a:ea typeface="Montserrat"/>
                <a:cs typeface="Montserrat"/>
                <a:sym typeface="Montserrat"/>
              </a:rPr>
              <a:t>también permiten utilizar parámetros</a:t>
            </a:r>
            <a:endParaRPr b="0" i="0" sz="1200" u="none" cap="none" strike="noStrike">
              <a:solidFill>
                <a:schemeClr val="dk2"/>
              </a:solidFill>
              <a:latin typeface="Montserrat"/>
              <a:ea typeface="Montserrat"/>
              <a:cs typeface="Montserrat"/>
              <a:sym typeface="Montserrat"/>
            </a:endParaRPr>
          </a:p>
        </p:txBody>
      </p:sp>
      <p:pic>
        <p:nvPicPr>
          <p:cNvPr id="343" name="Google Shape;343;p25"/>
          <p:cNvPicPr preferRelativeResize="0"/>
          <p:nvPr/>
        </p:nvPicPr>
        <p:blipFill rotWithShape="1">
          <a:blip r:embed="rId3">
            <a:alphaModFix/>
          </a:blip>
          <a:srcRect b="0" l="0" r="58687" t="35415"/>
          <a:stretch/>
        </p:blipFill>
        <p:spPr>
          <a:xfrm>
            <a:off x="7102852" y="2305725"/>
            <a:ext cx="1224725" cy="1008050"/>
          </a:xfrm>
          <a:prstGeom prst="rect">
            <a:avLst/>
          </a:prstGeom>
          <a:noFill/>
          <a:ln>
            <a:noFill/>
          </a:ln>
        </p:spPr>
      </p:pic>
      <p:pic>
        <p:nvPicPr>
          <p:cNvPr id="344" name="Google Shape;344;p25"/>
          <p:cNvPicPr preferRelativeResize="0"/>
          <p:nvPr/>
        </p:nvPicPr>
        <p:blipFill rotWithShape="1">
          <a:blip r:embed="rId4">
            <a:alphaModFix/>
          </a:blip>
          <a:srcRect b="0" l="0" r="71942" t="0"/>
          <a:stretch/>
        </p:blipFill>
        <p:spPr>
          <a:xfrm>
            <a:off x="7102854" y="3463057"/>
            <a:ext cx="1122424" cy="608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Scope (alcance)</a:t>
            </a:r>
            <a:endParaRPr/>
          </a:p>
        </p:txBody>
      </p:sp>
      <p:sp>
        <p:nvSpPr>
          <p:cNvPr id="350" name="Google Shape;350;p26"/>
          <p:cNvSpPr txBox="1"/>
          <p:nvPr>
            <p:ph idx="1" type="body"/>
          </p:nvPr>
        </p:nvSpPr>
        <p:spPr>
          <a:xfrm>
            <a:off x="432025"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650"/>
              <a:t>El </a:t>
            </a:r>
            <a:r>
              <a:rPr b="1" lang="es" sz="1650"/>
              <a:t>scope</a:t>
            </a:r>
            <a:r>
              <a:rPr lang="es" sz="1650"/>
              <a:t> (alcance) determina la accesibilidad (visibilidad) de las variables. Define </a:t>
            </a:r>
            <a:r>
              <a:rPr i="1" lang="es" sz="1650"/>
              <a:t>¿en qué contexto las variables son visibles y cuándo no lo son?</a:t>
            </a:r>
            <a:r>
              <a:rPr lang="es" sz="1650"/>
              <a:t>.</a:t>
            </a:r>
            <a:r>
              <a:rPr i="1" lang="es" sz="1650"/>
              <a:t> </a:t>
            </a:r>
            <a:r>
              <a:rPr lang="es" sz="1650"/>
              <a:t>Una variable que no está “</a:t>
            </a:r>
            <a:r>
              <a:rPr i="1" lang="es" sz="1650"/>
              <a:t>al alcance actual</a:t>
            </a:r>
            <a:r>
              <a:rPr lang="es" sz="1650"/>
              <a:t>” no está disponible para su uso.</a:t>
            </a:r>
            <a:endParaRPr sz="1650"/>
          </a:p>
          <a:p>
            <a:pPr indent="0" lvl="0" marL="0" rtl="0" algn="l">
              <a:lnSpc>
                <a:spcPct val="115000"/>
              </a:lnSpc>
              <a:spcBef>
                <a:spcPts val="1200"/>
              </a:spcBef>
              <a:spcAft>
                <a:spcPts val="0"/>
              </a:spcAft>
              <a:buClr>
                <a:schemeClr val="dk1"/>
              </a:buClr>
              <a:buSzPts val="1100"/>
              <a:buFont typeface="Arial"/>
              <a:buNone/>
            </a:pPr>
            <a:r>
              <a:rPr lang="es" sz="1650"/>
              <a:t>En JavaScript hay dos tipos de alcance:</a:t>
            </a:r>
            <a:endParaRPr sz="1650"/>
          </a:p>
          <a:p>
            <a:pPr indent="-333375" lvl="0" marL="457200" rtl="0" algn="l">
              <a:lnSpc>
                <a:spcPct val="115000"/>
              </a:lnSpc>
              <a:spcBef>
                <a:spcPts val="1200"/>
              </a:spcBef>
              <a:spcAft>
                <a:spcPts val="0"/>
              </a:spcAft>
              <a:buSzPts val="1650"/>
              <a:buChar char="●"/>
            </a:pPr>
            <a:r>
              <a:rPr lang="es" sz="1650"/>
              <a:t>Alcance local (por ejemplo, una función)</a:t>
            </a:r>
            <a:endParaRPr sz="1650"/>
          </a:p>
          <a:p>
            <a:pPr indent="-333375" lvl="0" marL="457200" rtl="0" algn="l">
              <a:lnSpc>
                <a:spcPct val="115000"/>
              </a:lnSpc>
              <a:spcBef>
                <a:spcPts val="0"/>
              </a:spcBef>
              <a:spcAft>
                <a:spcPts val="0"/>
              </a:spcAft>
              <a:buSzPts val="1650"/>
              <a:buChar char="●"/>
            </a:pPr>
            <a:r>
              <a:rPr lang="es" sz="1650"/>
              <a:t>Alcance global (entorno completo de JavaScript)</a:t>
            </a:r>
            <a:endParaRPr sz="1650"/>
          </a:p>
          <a:p>
            <a:pPr indent="0" lvl="0" marL="0" rtl="0" algn="l">
              <a:lnSpc>
                <a:spcPct val="115000"/>
              </a:lnSpc>
              <a:spcBef>
                <a:spcPts val="1200"/>
              </a:spcBef>
              <a:spcAft>
                <a:spcPts val="0"/>
              </a:spcAft>
              <a:buClr>
                <a:schemeClr val="dk1"/>
              </a:buClr>
              <a:buSzPts val="1100"/>
              <a:buFont typeface="Arial"/>
              <a:buNone/>
            </a:pPr>
            <a:r>
              <a:rPr lang="es" sz="1650"/>
              <a:t>Las variables definidas dentro de una función </a:t>
            </a:r>
            <a:r>
              <a:rPr b="1" lang="es" sz="1650"/>
              <a:t>no son accesibles </a:t>
            </a:r>
            <a:r>
              <a:rPr lang="es" sz="1650"/>
              <a:t>(visibles) desde fuera. La función “</a:t>
            </a:r>
            <a:r>
              <a:rPr i="1" lang="es" sz="1650"/>
              <a:t>crea un ámbito cerrado</a:t>
            </a:r>
            <a:r>
              <a:rPr lang="es" sz="1650"/>
              <a:t>” que impide el acceso a una variable de su interior desde fuera de ella o desde otras funciones. </a:t>
            </a:r>
            <a:endParaRPr sz="1650"/>
          </a:p>
          <a:p>
            <a:pPr indent="0" lvl="0" marL="0" rtl="0" algn="l">
              <a:lnSpc>
                <a:spcPct val="115000"/>
              </a:lnSpc>
              <a:spcBef>
                <a:spcPts val="1200"/>
              </a:spcBef>
              <a:spcAft>
                <a:spcPts val="0"/>
              </a:spcAft>
              <a:buClr>
                <a:schemeClr val="dk1"/>
              </a:buClr>
              <a:buSzPts val="1100"/>
              <a:buFont typeface="Arial"/>
              <a:buNone/>
            </a:pPr>
            <a:r>
              <a:t/>
            </a:r>
            <a:endParaRPr sz="1650"/>
          </a:p>
          <a:p>
            <a:pPr indent="0" lvl="0" marL="0" rtl="0" algn="l">
              <a:lnSpc>
                <a:spcPct val="115000"/>
              </a:lnSpc>
              <a:spcBef>
                <a:spcPts val="1200"/>
              </a:spcBef>
              <a:spcAft>
                <a:spcPts val="1200"/>
              </a:spcAft>
              <a:buSzPts val="1800"/>
              <a:buNone/>
            </a:pPr>
            <a:r>
              <a:t/>
            </a:r>
            <a:endParaRPr sz="165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Scope (alcance) | Variables locales</a:t>
            </a:r>
            <a:endParaRPr/>
          </a:p>
        </p:txBody>
      </p:sp>
      <p:sp>
        <p:nvSpPr>
          <p:cNvPr id="356" name="Google Shape;356;p27"/>
          <p:cNvSpPr txBox="1"/>
          <p:nvPr>
            <p:ph idx="1" type="body"/>
          </p:nvPr>
        </p:nvSpPr>
        <p:spPr>
          <a:xfrm>
            <a:off x="432025"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En el siguiente ejemplo creamos una variable llamada </a:t>
            </a:r>
            <a:r>
              <a:rPr i="1" lang="es" sz="1650"/>
              <a:t>carName</a:t>
            </a:r>
            <a:r>
              <a:rPr lang="es" sz="1650"/>
              <a:t> a la cual le asignamos un valor:</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357" name="Google Shape;357;p27"/>
          <p:cNvSpPr/>
          <p:nvPr/>
        </p:nvSpPr>
        <p:spPr>
          <a:xfrm>
            <a:off x="432025" y="2065350"/>
            <a:ext cx="3971100" cy="1215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aca no puedo usar la variable carName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myFunction</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carName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"Volvo"</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aca si puedo usar la variable carName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aca no puedo usar la variable carName</a:t>
            </a:r>
            <a:endParaRPr b="0" i="0" sz="1200" u="none" cap="none" strike="noStrike">
              <a:solidFill>
                <a:srgbClr val="D5CED9"/>
              </a:solidFill>
              <a:latin typeface="Consolas"/>
              <a:ea typeface="Consolas"/>
              <a:cs typeface="Consolas"/>
              <a:sym typeface="Consolas"/>
            </a:endParaRPr>
          </a:p>
        </p:txBody>
      </p:sp>
      <p:sp>
        <p:nvSpPr>
          <p:cNvPr id="358" name="Google Shape;358;p27"/>
          <p:cNvSpPr txBox="1"/>
          <p:nvPr/>
        </p:nvSpPr>
        <p:spPr>
          <a:xfrm>
            <a:off x="4515625" y="2042100"/>
            <a:ext cx="41964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Montserrat"/>
                <a:ea typeface="Montserrat"/>
                <a:cs typeface="Montserrat"/>
                <a:sym typeface="Montserrat"/>
              </a:rPr>
              <a:t>Podremos acceder al contenido de la variable </a:t>
            </a:r>
            <a:r>
              <a:rPr b="1" i="0" lang="es" sz="1400" u="none" cap="none" strike="noStrike">
                <a:solidFill>
                  <a:schemeClr val="dk2"/>
                </a:solidFill>
                <a:latin typeface="Montserrat"/>
                <a:ea typeface="Montserrat"/>
                <a:cs typeface="Montserrat"/>
                <a:sym typeface="Montserrat"/>
              </a:rPr>
              <a:t>carName</a:t>
            </a:r>
            <a:r>
              <a:rPr b="0" i="0" lang="es" sz="1400" u="none" cap="none" strike="noStrike">
                <a:solidFill>
                  <a:schemeClr val="dk2"/>
                </a:solidFill>
                <a:latin typeface="Montserrat"/>
                <a:ea typeface="Montserrat"/>
                <a:cs typeface="Montserrat"/>
                <a:sym typeface="Montserrat"/>
              </a:rPr>
              <a:t> solamente dentro de la función. </a:t>
            </a:r>
            <a:endParaRPr b="0" i="0" sz="1400" u="none" cap="none" strike="noStrike">
              <a:solidFill>
                <a:srgbClr val="000000"/>
              </a:solidFill>
              <a:latin typeface="Arial"/>
              <a:ea typeface="Arial"/>
              <a:cs typeface="Arial"/>
              <a:sym typeface="Arial"/>
            </a:endParaRPr>
          </a:p>
        </p:txBody>
      </p:sp>
      <p:sp>
        <p:nvSpPr>
          <p:cNvPr id="359" name="Google Shape;359;p27"/>
          <p:cNvSpPr txBox="1"/>
          <p:nvPr/>
        </p:nvSpPr>
        <p:spPr>
          <a:xfrm>
            <a:off x="432025" y="3373675"/>
            <a:ext cx="8382900" cy="1162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Este tipo de variables son de alcance local, porque solamente valen en el ámbito de la función, y no en el ámbito a nivel de programa. Los parámetros de la función funcionan como </a:t>
            </a:r>
            <a:r>
              <a:rPr b="1" i="0" lang="es" sz="1650" u="none" cap="none" strike="noStrike">
                <a:solidFill>
                  <a:schemeClr val="dk2"/>
                </a:solidFill>
                <a:latin typeface="Montserrat"/>
                <a:ea typeface="Montserrat"/>
                <a:cs typeface="Montserrat"/>
                <a:sym typeface="Montserrat"/>
              </a:rPr>
              <a:t>variables locales </a:t>
            </a:r>
            <a:r>
              <a:rPr b="0" i="0" lang="es" sz="1650" u="none" cap="none" strike="noStrike">
                <a:solidFill>
                  <a:schemeClr val="dk2"/>
                </a:solidFill>
                <a:latin typeface="Montserrat"/>
                <a:ea typeface="Montserrat"/>
                <a:cs typeface="Montserrat"/>
                <a:sym typeface="Montserrat"/>
              </a:rPr>
              <a:t>dentro de las mismas.</a:t>
            </a:r>
            <a:endParaRPr b="0" i="0" sz="16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50"/>
              <a:buFont typeface="Arial"/>
              <a:buNone/>
            </a:pPr>
            <a:r>
              <a:t/>
            </a:r>
            <a:endParaRPr b="0" i="0" sz="165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Scope (alcance) | Variables globales</a:t>
            </a:r>
            <a:endParaRPr/>
          </a:p>
        </p:txBody>
      </p:sp>
      <p:sp>
        <p:nvSpPr>
          <p:cNvPr id="365" name="Google Shape;365;p28"/>
          <p:cNvSpPr txBox="1"/>
          <p:nvPr>
            <p:ph idx="1" type="body"/>
          </p:nvPr>
        </p:nvSpPr>
        <p:spPr>
          <a:xfrm>
            <a:off x="432025"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Una variable declarada fuera de una función se convierte en </a:t>
            </a:r>
            <a:r>
              <a:rPr b="1" lang="es" sz="1650"/>
              <a:t>global</a:t>
            </a:r>
            <a:r>
              <a:rPr lang="es" sz="1650"/>
              <a:t>. Esto quiere decir que tiene alcance global: todos los scripts y funciones de una página web pueden acceder a ella.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366" name="Google Shape;366;p28"/>
          <p:cNvSpPr txBox="1"/>
          <p:nvPr/>
        </p:nvSpPr>
        <p:spPr>
          <a:xfrm>
            <a:off x="5650600" y="2270700"/>
            <a:ext cx="30615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Montserrat"/>
                <a:ea typeface="Montserrat"/>
                <a:cs typeface="Montserrat"/>
                <a:sym typeface="Montserrat"/>
              </a:rPr>
              <a:t>En este caso podremos acceder al contenido la variable </a:t>
            </a:r>
            <a:r>
              <a:rPr b="1" i="0" lang="es" sz="1400" u="none" cap="none" strike="noStrike">
                <a:solidFill>
                  <a:schemeClr val="dk2"/>
                </a:solidFill>
                <a:latin typeface="Montserrat"/>
                <a:ea typeface="Montserrat"/>
                <a:cs typeface="Montserrat"/>
                <a:sym typeface="Montserrat"/>
              </a:rPr>
              <a:t>carName</a:t>
            </a:r>
            <a:r>
              <a:rPr b="0" i="0" lang="es" sz="1400" u="none" cap="none" strike="noStrike">
                <a:solidFill>
                  <a:schemeClr val="dk2"/>
                </a:solidFill>
                <a:latin typeface="Montserrat"/>
                <a:ea typeface="Montserrat"/>
                <a:cs typeface="Montserrat"/>
                <a:sym typeface="Montserrat"/>
              </a:rPr>
              <a:t> tanto desde fuera como desde adentro de la función</a:t>
            </a:r>
            <a:endParaRPr b="0" i="0" sz="1400" u="none" cap="none" strike="noStrike">
              <a:solidFill>
                <a:srgbClr val="000000"/>
              </a:solidFill>
              <a:latin typeface="Arial"/>
              <a:ea typeface="Arial"/>
              <a:cs typeface="Arial"/>
              <a:sym typeface="Arial"/>
            </a:endParaRPr>
          </a:p>
        </p:txBody>
      </p:sp>
      <p:sp>
        <p:nvSpPr>
          <p:cNvPr id="367" name="Google Shape;367;p28"/>
          <p:cNvSpPr txBox="1"/>
          <p:nvPr/>
        </p:nvSpPr>
        <p:spPr>
          <a:xfrm>
            <a:off x="432025" y="3686525"/>
            <a:ext cx="83829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El alcance determina la accesibilidad de variables, objetos y funciones de diferentes partes del código.</a:t>
            </a:r>
            <a:endParaRPr b="0" i="0" sz="1650" u="none" cap="none" strike="noStrike">
              <a:solidFill>
                <a:schemeClr val="dk2"/>
              </a:solidFill>
              <a:latin typeface="Montserrat"/>
              <a:ea typeface="Montserrat"/>
              <a:cs typeface="Montserrat"/>
              <a:sym typeface="Montserrat"/>
            </a:endParaRPr>
          </a:p>
        </p:txBody>
      </p:sp>
      <p:sp>
        <p:nvSpPr>
          <p:cNvPr id="368" name="Google Shape;368;p28"/>
          <p:cNvSpPr/>
          <p:nvPr/>
        </p:nvSpPr>
        <p:spPr>
          <a:xfrm>
            <a:off x="432025" y="2357575"/>
            <a:ext cx="52185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carName2</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"Fiat"</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aqui si puedo usar carName2</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myFunction</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aqui tambien puedo usar la variable carName2</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Scope (alcance) | Variable automáticamente global</a:t>
            </a:r>
            <a:endParaRPr/>
          </a:p>
        </p:txBody>
      </p:sp>
      <p:sp>
        <p:nvSpPr>
          <p:cNvPr id="374" name="Google Shape;374;p29"/>
          <p:cNvSpPr txBox="1"/>
          <p:nvPr>
            <p:ph idx="1" type="body"/>
          </p:nvPr>
        </p:nvSpPr>
        <p:spPr>
          <a:xfrm>
            <a:off x="432025"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Si asignamos un valor a una variable que no ha sido declarada, </a:t>
            </a:r>
            <a:r>
              <a:rPr b="1" lang="es" sz="1650"/>
              <a:t>se convertirá en una variable global</a:t>
            </a:r>
            <a:r>
              <a:rPr lang="es" sz="1650"/>
              <a:t>. Este ejemplo declara la variable global </a:t>
            </a:r>
            <a:r>
              <a:rPr b="1" lang="es" sz="1650"/>
              <a:t>carName</a:t>
            </a:r>
            <a:r>
              <a:rPr lang="es" sz="1650"/>
              <a:t>, aún cuando su valor se asigna dentro de una función.</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375" name="Google Shape;375;p29"/>
          <p:cNvSpPr txBox="1"/>
          <p:nvPr/>
        </p:nvSpPr>
        <p:spPr>
          <a:xfrm>
            <a:off x="4740925" y="2361925"/>
            <a:ext cx="39711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Montserrat"/>
                <a:ea typeface="Montserrat"/>
                <a:cs typeface="Montserrat"/>
                <a:sym typeface="Montserrat"/>
              </a:rPr>
              <a:t>En este caso podremos acceder al contenido la variable </a:t>
            </a:r>
            <a:r>
              <a:rPr b="1" i="0" lang="es" sz="1400" u="none" cap="none" strike="noStrike">
                <a:solidFill>
                  <a:schemeClr val="dk2"/>
                </a:solidFill>
                <a:latin typeface="Montserrat"/>
                <a:ea typeface="Montserrat"/>
                <a:cs typeface="Montserrat"/>
                <a:sym typeface="Montserrat"/>
              </a:rPr>
              <a:t>carName</a:t>
            </a:r>
            <a:r>
              <a:rPr b="0" i="0" lang="es" sz="1400" u="none" cap="none" strike="noStrike">
                <a:solidFill>
                  <a:schemeClr val="dk2"/>
                </a:solidFill>
                <a:latin typeface="Montserrat"/>
                <a:ea typeface="Montserrat"/>
                <a:cs typeface="Montserrat"/>
                <a:sym typeface="Montserrat"/>
              </a:rPr>
              <a:t> tanto desde fuera como desde adentro de la función por ser automáticamente global.</a:t>
            </a:r>
            <a:endParaRPr b="0" i="0" sz="1400" u="none" cap="none" strike="noStrike">
              <a:solidFill>
                <a:srgbClr val="000000"/>
              </a:solidFill>
              <a:latin typeface="Arial"/>
              <a:ea typeface="Arial"/>
              <a:cs typeface="Arial"/>
              <a:sym typeface="Arial"/>
            </a:endParaRPr>
          </a:p>
        </p:txBody>
      </p:sp>
      <p:sp>
        <p:nvSpPr>
          <p:cNvPr id="376" name="Google Shape;376;p29"/>
          <p:cNvSpPr txBox="1"/>
          <p:nvPr/>
        </p:nvSpPr>
        <p:spPr>
          <a:xfrm>
            <a:off x="432025" y="3686525"/>
            <a:ext cx="83829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50"/>
              <a:buFont typeface="Arial"/>
              <a:buNone/>
            </a:pPr>
            <a:r>
              <a:rPr b="0" i="0" lang="es" sz="1650" u="none" cap="none" strike="noStrike">
                <a:solidFill>
                  <a:schemeClr val="dk2"/>
                </a:solidFill>
                <a:latin typeface="Montserrat"/>
                <a:ea typeface="Montserrat"/>
                <a:cs typeface="Montserrat"/>
                <a:sym typeface="Montserrat"/>
              </a:rPr>
              <a:t>La vida útil de una variable comienza cuando se declara. Las variables locales se eliminan cuando se completa la función.</a:t>
            </a:r>
            <a:endParaRPr b="0" i="0" sz="1650" u="none" cap="none" strike="noStrike">
              <a:solidFill>
                <a:schemeClr val="dk2"/>
              </a:solidFill>
              <a:latin typeface="Montserrat"/>
              <a:ea typeface="Montserrat"/>
              <a:cs typeface="Montserrat"/>
              <a:sym typeface="Montserrat"/>
            </a:endParaRPr>
          </a:p>
        </p:txBody>
      </p:sp>
      <p:sp>
        <p:nvSpPr>
          <p:cNvPr id="377" name="Google Shape;377;p29"/>
          <p:cNvSpPr/>
          <p:nvPr/>
        </p:nvSpPr>
        <p:spPr>
          <a:xfrm>
            <a:off x="432025" y="2357575"/>
            <a:ext cx="4260600" cy="10554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myFunction</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5F6167"/>
                </a:solidFill>
                <a:latin typeface="Consolas"/>
                <a:ea typeface="Consolas"/>
                <a:cs typeface="Consolas"/>
                <a:sym typeface="Consolas"/>
              </a:rPr>
              <a:t>// aquí puede se puede usar carName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myFunction</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carName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"Volvo"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variable no declarada</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let y var</a:t>
            </a:r>
            <a:endParaRPr/>
          </a:p>
        </p:txBody>
      </p:sp>
      <p:sp>
        <p:nvSpPr>
          <p:cNvPr id="383" name="Google Shape;383;p30"/>
          <p:cNvSpPr txBox="1"/>
          <p:nvPr>
            <p:ph idx="1" type="body"/>
          </p:nvPr>
        </p:nvSpPr>
        <p:spPr>
          <a:xfrm>
            <a:off x="432025"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b="1" lang="es" sz="1650"/>
              <a:t>let</a:t>
            </a:r>
            <a:r>
              <a:rPr lang="es" sz="1650"/>
              <a:t> declara una variable de alcance local, limitando su alcance (scope) al </a:t>
            </a:r>
            <a:r>
              <a:rPr b="1" lang="es" sz="1650"/>
              <a:t>bloque</a:t>
            </a:r>
            <a:r>
              <a:rPr lang="es" sz="1650"/>
              <a:t>, declaración, o expresión donde se está usando. </a:t>
            </a:r>
            <a:r>
              <a:rPr b="1" lang="es" sz="1650"/>
              <a:t>var</a:t>
            </a:r>
            <a:r>
              <a:rPr lang="es" sz="1650"/>
              <a:t> define una variable global o local en una función </a:t>
            </a:r>
            <a:r>
              <a:rPr i="1" lang="es" sz="1650"/>
              <a:t>sin importar el ámbito del bloque</a:t>
            </a:r>
            <a:r>
              <a:rPr lang="es" sz="1650"/>
              <a:t>.</a:t>
            </a:r>
            <a:endParaRPr sz="1650"/>
          </a:p>
        </p:txBody>
      </p:sp>
      <p:sp>
        <p:nvSpPr>
          <p:cNvPr id="384" name="Google Shape;384;p30"/>
          <p:cNvSpPr/>
          <p:nvPr/>
        </p:nvSpPr>
        <p:spPr>
          <a:xfrm>
            <a:off x="2039700" y="2299475"/>
            <a:ext cx="5047200" cy="2199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10</a:t>
            </a:r>
            <a:br>
              <a:rPr b="0" i="0" lang="es" sz="1200" u="none" cap="none" strike="noStrike">
                <a:solidFill>
                  <a:srgbClr val="D5CED9"/>
                </a:solidFill>
                <a:latin typeface="Consolas"/>
                <a:ea typeface="Consolas"/>
                <a:cs typeface="Consolas"/>
                <a:sym typeface="Consolas"/>
              </a:rPr>
            </a:br>
            <a:r>
              <a:rPr b="0" i="0" lang="es" sz="1200" u="none" cap="none" strike="noStrike">
                <a:solidFill>
                  <a:srgbClr val="C74DED"/>
                </a:solidFill>
                <a:latin typeface="Consolas"/>
                <a:ea typeface="Consolas"/>
                <a:cs typeface="Consolas"/>
                <a:sym typeface="Consolas"/>
              </a:rPr>
              <a:t>if</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let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4</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El alcance es dentro del bloque if</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15</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El alcance es global, sobreescribe a 10</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4, por alcance a nivel de bloque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15, por alcance global</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a</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5, por alcance global</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39C12"/>
                </a:solidFill>
                <a:latin typeface="Consolas"/>
                <a:ea typeface="Consolas"/>
                <a:cs typeface="Consolas"/>
                <a:sym typeface="Consolas"/>
              </a:rPr>
              <a:t>console</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FFE66D"/>
                </a:solidFill>
                <a:latin typeface="Consolas"/>
                <a:ea typeface="Consolas"/>
                <a:cs typeface="Consolas"/>
                <a:sym typeface="Consolas"/>
              </a:rPr>
              <a:t>log</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b</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15, por alcance global</a:t>
            </a:r>
            <a:endParaRPr b="0" i="0" sz="1200" u="none" cap="none" strike="noStrike">
              <a:solidFill>
                <a:srgbClr val="D5CED9"/>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Callbacks (devolución de llamada)</a:t>
            </a:r>
            <a:endParaRPr/>
          </a:p>
        </p:txBody>
      </p:sp>
      <p:sp>
        <p:nvSpPr>
          <p:cNvPr id="390" name="Google Shape;390;p31"/>
          <p:cNvSpPr txBox="1"/>
          <p:nvPr>
            <p:ph idx="1" type="body"/>
          </p:nvPr>
        </p:nvSpPr>
        <p:spPr>
          <a:xfrm>
            <a:off x="432025"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es" sz="1650"/>
              <a:t>Las funciones en JavaScript son objetos. Como cualquier otro objeto, se pueden pasar como parámetro. Por lo tanto, </a:t>
            </a:r>
            <a:r>
              <a:rPr b="1" lang="es" sz="1650"/>
              <a:t>podemos pasar una función como argumento de otra función</a:t>
            </a:r>
            <a:r>
              <a:rPr lang="es" sz="1650"/>
              <a:t>. Esto se llama función de devolución de llamada (</a:t>
            </a:r>
            <a:r>
              <a:rPr b="1" lang="es" sz="1650"/>
              <a:t>callback</a:t>
            </a:r>
            <a:r>
              <a:rPr lang="es" sz="1650"/>
              <a:t>). Las funciones también se pueden devolver como resultado de otra función.</a:t>
            </a:r>
            <a:endParaRPr sz="1650"/>
          </a:p>
        </p:txBody>
      </p:sp>
      <p:sp>
        <p:nvSpPr>
          <p:cNvPr id="391" name="Google Shape;391;p31"/>
          <p:cNvSpPr/>
          <p:nvPr/>
        </p:nvSpPr>
        <p:spPr>
          <a:xfrm>
            <a:off x="541200" y="2950975"/>
            <a:ext cx="4835700" cy="1629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saludar</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alert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'Hola '</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br>
              <a:rPr b="0" i="0" lang="es" sz="1200" u="none" cap="none" strike="noStrike">
                <a:solidFill>
                  <a:srgbClr val="D5CED9"/>
                </a:solidFill>
                <a:latin typeface="Consolas"/>
                <a:ea typeface="Consolas"/>
                <a:cs typeface="Consolas"/>
                <a:sym typeface="Consolas"/>
              </a:rPr>
            </a:b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procesarEntradaUsuario</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callback</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prompt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96E072"/>
                </a:solidFill>
                <a:latin typeface="Consolas"/>
                <a:ea typeface="Consolas"/>
                <a:cs typeface="Consolas"/>
                <a:sym typeface="Consolas"/>
              </a:rPr>
              <a:t>'Por favor ingresa tu nombre.'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callback</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procesarEntradaUsuario</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saludar</a:t>
            </a:r>
            <a:r>
              <a:rPr b="0" i="0" lang="es" sz="1200" u="none" cap="none" strike="noStrike">
                <a:solidFill>
                  <a:srgbClr val="D5CED9"/>
                </a:solidFill>
                <a:latin typeface="Consolas"/>
                <a:ea typeface="Consolas"/>
                <a:cs typeface="Consolas"/>
                <a:sym typeface="Consolas"/>
              </a:rPr>
              <a:t>)</a:t>
            </a:r>
            <a:endParaRPr b="0" i="0" sz="1200" u="none" cap="none" strike="noStrike">
              <a:solidFill>
                <a:srgbClr val="000000"/>
              </a:solidFill>
              <a:latin typeface="Arial"/>
              <a:ea typeface="Arial"/>
              <a:cs typeface="Arial"/>
              <a:sym typeface="Arial"/>
            </a:endParaRPr>
          </a:p>
        </p:txBody>
      </p:sp>
      <p:sp>
        <p:nvSpPr>
          <p:cNvPr id="392" name="Google Shape;392;p31"/>
          <p:cNvSpPr txBox="1"/>
          <p:nvPr/>
        </p:nvSpPr>
        <p:spPr>
          <a:xfrm>
            <a:off x="5425250" y="2986275"/>
            <a:ext cx="28176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Montserrat"/>
                <a:ea typeface="Montserrat"/>
                <a:cs typeface="Montserrat"/>
                <a:sym typeface="Montserrat"/>
              </a:rPr>
              <a:t>El ejemplo es un callback sincrónico, ya que se ejecuta inmediatamente.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Clausuras (clousure)</a:t>
            </a:r>
            <a:endParaRPr/>
          </a:p>
        </p:txBody>
      </p:sp>
      <p:sp>
        <p:nvSpPr>
          <p:cNvPr id="398" name="Google Shape;398;p32"/>
          <p:cNvSpPr txBox="1"/>
          <p:nvPr>
            <p:ph idx="1" type="body"/>
          </p:nvPr>
        </p:nvSpPr>
        <p:spPr>
          <a:xfrm>
            <a:off x="423300"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400"/>
              <a:t>Una </a:t>
            </a:r>
            <a:r>
              <a:rPr b="1" lang="es" sz="1400"/>
              <a:t>clausura </a:t>
            </a:r>
            <a:r>
              <a:rPr lang="es" sz="1400"/>
              <a:t>o cierre se define como una función que «encierra» variables en su propio ámbito (y que continúan existiendo aún habiendo terminado la función).</a:t>
            </a:r>
            <a:endParaRPr sz="1400"/>
          </a:p>
          <a:p>
            <a:pPr indent="0" lvl="0" marL="0" rtl="0" algn="l">
              <a:lnSpc>
                <a:spcPct val="115000"/>
              </a:lnSpc>
              <a:spcBef>
                <a:spcPts val="1200"/>
              </a:spcBef>
              <a:spcAft>
                <a:spcPts val="0"/>
              </a:spcAft>
              <a:buSzPts val="1800"/>
              <a:buNone/>
            </a:pPr>
            <a:r>
              <a:rPr lang="es" sz="1400"/>
              <a:t>Es decir, devolvemos una función en una función externa que hace referencia a las variables locales de la función externa. Esto es posible si tenemos funciones anidadas en otra función y devueltas como referencia.</a:t>
            </a:r>
            <a:endParaRPr sz="1400"/>
          </a:p>
          <a:p>
            <a:pPr indent="0" lvl="0" marL="0" rtl="0" algn="l">
              <a:lnSpc>
                <a:spcPct val="115000"/>
              </a:lnSpc>
              <a:spcBef>
                <a:spcPts val="1200"/>
              </a:spcBef>
              <a:spcAft>
                <a:spcPts val="0"/>
              </a:spcAft>
              <a:buSzPts val="1800"/>
              <a:buNone/>
            </a:pPr>
            <a:r>
              <a:rPr lang="es" sz="1400"/>
              <a:t>En la función interna, podemos usar las variables de la función externa. Debido al alcance de las variables locales, las funciones internas pueden acceder a las variables de la función externa.</a:t>
            </a:r>
            <a:endParaRPr sz="1400"/>
          </a:p>
          <a:p>
            <a:pPr indent="0" lvl="0" marL="0" rtl="0" algn="l">
              <a:lnSpc>
                <a:spcPct val="115000"/>
              </a:lnSpc>
              <a:spcBef>
                <a:spcPts val="1200"/>
              </a:spcBef>
              <a:spcAft>
                <a:spcPts val="1200"/>
              </a:spcAft>
              <a:buSzPts val="1800"/>
              <a:buNone/>
            </a:pPr>
            <a:r>
              <a:rPr lang="es" sz="1400"/>
              <a:t>Cuando devolvemos la función interna en la función externa, las referencias a las variables locales de la función externa todavía están referenciadas en la función interna.</a:t>
            </a:r>
            <a:endParaRPr sz="1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Clausuras (clousure)</a:t>
            </a:r>
            <a:endParaRPr/>
          </a:p>
        </p:txBody>
      </p:sp>
      <p:sp>
        <p:nvSpPr>
          <p:cNvPr id="404" name="Google Shape;404;p33"/>
          <p:cNvSpPr txBox="1"/>
          <p:nvPr>
            <p:ph idx="1" type="body"/>
          </p:nvPr>
        </p:nvSpPr>
        <p:spPr>
          <a:xfrm>
            <a:off x="423300" y="1304875"/>
            <a:ext cx="82800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50"/>
              <a:t>La función</a:t>
            </a:r>
            <a:r>
              <a:rPr b="1" lang="es" sz="1650"/>
              <a:t> iniciar()</a:t>
            </a:r>
            <a:r>
              <a:rPr lang="es" sz="1650"/>
              <a:t> crea una variable local llamada </a:t>
            </a:r>
            <a:r>
              <a:rPr b="1" lang="es" sz="1650"/>
              <a:t>nombre</a:t>
            </a:r>
            <a:r>
              <a:rPr lang="es" sz="1650"/>
              <a:t> y una función interna llamada </a:t>
            </a:r>
            <a:r>
              <a:rPr b="1" lang="es" sz="1650"/>
              <a:t>mostrarNombre()</a:t>
            </a:r>
            <a:r>
              <a:rPr lang="es" sz="1650"/>
              <a:t>. Por ser una función interna, esta última solo está disponible dentro de </a:t>
            </a:r>
            <a:r>
              <a:rPr b="1" lang="es" sz="1650"/>
              <a:t>iniciar()</a:t>
            </a:r>
            <a:r>
              <a:rPr lang="es" sz="1650"/>
              <a:t>. </a:t>
            </a:r>
            <a:r>
              <a:rPr b="1" lang="es" sz="1650"/>
              <a:t>mostrarNombre() </a:t>
            </a:r>
            <a:r>
              <a:rPr lang="es" sz="1650"/>
              <a:t>no tiene ninguna variable propia; pero puede acceder a la variable nombre declarada en la función iniciar().</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0"/>
              </a:spcAft>
              <a:buSzPts val="1800"/>
              <a:buNone/>
            </a:pPr>
            <a:r>
              <a:t/>
            </a:r>
            <a:endParaRPr sz="1650"/>
          </a:p>
          <a:p>
            <a:pPr indent="0" lvl="0" marL="0" rtl="0" algn="l">
              <a:lnSpc>
                <a:spcPct val="115000"/>
              </a:lnSpc>
              <a:spcBef>
                <a:spcPts val="1200"/>
              </a:spcBef>
              <a:spcAft>
                <a:spcPts val="1200"/>
              </a:spcAft>
              <a:buSzPts val="1800"/>
              <a:buNone/>
            </a:pPr>
            <a:r>
              <a:t/>
            </a:r>
            <a:endParaRPr sz="1650"/>
          </a:p>
        </p:txBody>
      </p:sp>
      <p:sp>
        <p:nvSpPr>
          <p:cNvPr id="405" name="Google Shape;405;p33"/>
          <p:cNvSpPr/>
          <p:nvPr/>
        </p:nvSpPr>
        <p:spPr>
          <a:xfrm>
            <a:off x="482950" y="2970200"/>
            <a:ext cx="8220300" cy="1641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iniciar</a:t>
            </a: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var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96E072"/>
                </a:solidFill>
                <a:latin typeface="Consolas"/>
                <a:ea typeface="Consolas"/>
                <a:cs typeface="Consolas"/>
                <a:sym typeface="Consolas"/>
              </a:rPr>
              <a:t>"Codo a Codo"</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La variable nombre es una variable local creada por iniciar.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C74DED"/>
                </a:solidFill>
                <a:latin typeface="Consolas"/>
                <a:ea typeface="Consolas"/>
                <a:cs typeface="Consolas"/>
                <a:sym typeface="Consolas"/>
              </a:rPr>
              <a:t>function</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mostrarNombre</a:t>
            </a:r>
            <a:r>
              <a:rPr b="0" i="0" lang="es" sz="1200" u="none" cap="none" strike="noStrike">
                <a:solidFill>
                  <a:srgbClr val="D5CED9"/>
                </a:solidFill>
                <a:latin typeface="Consolas"/>
                <a:ea typeface="Consolas"/>
                <a:cs typeface="Consolas"/>
                <a:sym typeface="Consolas"/>
              </a:rPr>
              <a:t>() { </a:t>
            </a:r>
            <a:r>
              <a:rPr b="0" i="0" lang="es" sz="1200" u="none" cap="none" strike="noStrike">
                <a:solidFill>
                  <a:srgbClr val="5F6167"/>
                </a:solidFill>
                <a:latin typeface="Consolas"/>
                <a:ea typeface="Consolas"/>
                <a:cs typeface="Consolas"/>
                <a:sym typeface="Consolas"/>
              </a:rPr>
              <a:t>// La función mostrarNombre es una función interna, una clausura.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alert</a:t>
            </a:r>
            <a:r>
              <a:rPr b="0" i="0" lang="es" sz="1200" u="none" cap="none" strike="noStrike">
                <a:solidFill>
                  <a:srgbClr val="D5CED9"/>
                </a:solidFill>
                <a:latin typeface="Consolas"/>
                <a:ea typeface="Consolas"/>
                <a:cs typeface="Consolas"/>
                <a:sym typeface="Consolas"/>
              </a:rPr>
              <a:t>(</a:t>
            </a:r>
            <a:r>
              <a:rPr b="0" i="0" lang="es" sz="1200" u="none" cap="none" strike="noStrike">
                <a:solidFill>
                  <a:srgbClr val="00E8C6"/>
                </a:solidFill>
                <a:latin typeface="Consolas"/>
                <a:ea typeface="Consolas"/>
                <a:cs typeface="Consolas"/>
                <a:sym typeface="Consolas"/>
              </a:rPr>
              <a:t>nombre</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Usa una variable declarada en la función externa.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FE66D"/>
                </a:solidFill>
                <a:latin typeface="Consolas"/>
                <a:ea typeface="Consolas"/>
                <a:cs typeface="Consolas"/>
                <a:sym typeface="Consolas"/>
              </a:rPr>
              <a:t>mostrarNombre</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E66D"/>
                </a:solidFill>
                <a:latin typeface="Consolas"/>
                <a:ea typeface="Consolas"/>
                <a:cs typeface="Consolas"/>
                <a:sym typeface="Consolas"/>
              </a:rPr>
              <a:t>iniciar</a:t>
            </a:r>
            <a:r>
              <a:rPr b="0" i="0" lang="es" sz="12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sp>
        <p:nvSpPr>
          <p:cNvPr id="411" name="Google Shape;411;p34"/>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s"/>
              <a:t>Clausuras | Ejemplo</a:t>
            </a:r>
            <a:endParaRPr/>
          </a:p>
        </p:txBody>
      </p:sp>
      <p:sp>
        <p:nvSpPr>
          <p:cNvPr id="412" name="Google Shape;412;p3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a:t>La función creaSumador(x) toma un argumento único x y devuelve una nueva función. Esa nueva función toma un único argumento y, devolviendo la suma de x + y.</a:t>
            </a:r>
            <a:endParaRPr/>
          </a:p>
          <a:p>
            <a:pPr indent="0" lvl="0" marL="0" rtl="0" algn="l">
              <a:lnSpc>
                <a:spcPct val="115000"/>
              </a:lnSpc>
              <a:spcBef>
                <a:spcPts val="1200"/>
              </a:spcBef>
              <a:spcAft>
                <a:spcPts val="1200"/>
              </a:spcAft>
              <a:buSzPts val="1400"/>
              <a:buNone/>
            </a:pPr>
            <a:r>
              <a:rPr lang="es"/>
              <a:t>creaSumador es una fábrica de función. suma5 y suma10 son ambos closures. Comparten la misma definición de cuerpo de función, pero almacenan diferentes entornos. En el entorno suma5, x es 5. En lo que respecta a suma10, x es 10.</a:t>
            </a:r>
            <a:endParaRPr/>
          </a:p>
        </p:txBody>
      </p:sp>
      <p:sp>
        <p:nvSpPr>
          <p:cNvPr id="413" name="Google Shape;413;p34"/>
          <p:cNvSpPr/>
          <p:nvPr/>
        </p:nvSpPr>
        <p:spPr>
          <a:xfrm>
            <a:off x="4832400" y="1152475"/>
            <a:ext cx="3999900" cy="2216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C74DED"/>
                </a:solidFill>
                <a:highlight>
                  <a:srgbClr val="23262E"/>
                </a:highlight>
                <a:latin typeface="Consolas"/>
                <a:ea typeface="Consolas"/>
                <a:cs typeface="Consolas"/>
                <a:sym typeface="Consolas"/>
              </a:rPr>
              <a:t>function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creaSumador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return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function</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00E8C6"/>
                </a:solidFill>
                <a:highlight>
                  <a:srgbClr val="23262E"/>
                </a:highlight>
                <a:latin typeface="Consolas"/>
                <a:ea typeface="Consolas"/>
                <a:cs typeface="Consolas"/>
                <a:sym typeface="Consolas"/>
              </a:rPr>
              <a:t>y</a:t>
            </a: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return</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x</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y</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suma5</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creaSumador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5</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C74DED"/>
                </a:solidFill>
                <a:highlight>
                  <a:srgbClr val="23262E"/>
                </a:highlight>
                <a:latin typeface="Consolas"/>
                <a:ea typeface="Consolas"/>
                <a:cs typeface="Consolas"/>
                <a:sym typeface="Consolas"/>
              </a:rPr>
              <a:t>var</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00E8C6"/>
                </a:solidFill>
                <a:highlight>
                  <a:srgbClr val="23262E"/>
                </a:highlight>
                <a:latin typeface="Consolas"/>
                <a:ea typeface="Consolas"/>
                <a:cs typeface="Consolas"/>
                <a:sym typeface="Consolas"/>
              </a:rPr>
              <a:t>suma10</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EE5D43"/>
                </a:solidFill>
                <a:highlight>
                  <a:srgbClr val="23262E"/>
                </a:highlight>
                <a:latin typeface="Consolas"/>
                <a:ea typeface="Consolas"/>
                <a:cs typeface="Consolas"/>
                <a:sym typeface="Consolas"/>
              </a:rPr>
              <a:t>=</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FE66D"/>
                </a:solidFill>
                <a:highlight>
                  <a:srgbClr val="23262E"/>
                </a:highlight>
                <a:latin typeface="Consolas"/>
                <a:ea typeface="Consolas"/>
                <a:cs typeface="Consolas"/>
                <a:sym typeface="Consolas"/>
              </a:rPr>
              <a:t>creaSumador</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10</a:t>
            </a:r>
            <a:r>
              <a:rPr b="0" i="0" lang="es" sz="1200" u="none" cap="none" strike="noStrike">
                <a:solidFill>
                  <a:srgbClr val="D5CED9"/>
                </a:solidFill>
                <a:highlight>
                  <a:srgbClr val="23262E"/>
                </a:highlight>
                <a:latin typeface="Consolas"/>
                <a:ea typeface="Consolas"/>
                <a:cs typeface="Consolas"/>
                <a:sym typeface="Consolas"/>
              </a:rPr>
              <a:t>);</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endParaRPr b="0" i="0" sz="1200" u="none" cap="none" strike="noStrike">
              <a:solidFill>
                <a:srgbClr val="D5CED9"/>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suma5</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2</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muestra 7</a:t>
            </a:r>
            <a:endParaRPr b="0" i="0" sz="1200" u="none" cap="none" strike="noStrike">
              <a:solidFill>
                <a:srgbClr val="5F6167"/>
              </a:solidFill>
              <a:highlight>
                <a:srgbClr val="23262E"/>
              </a:highlight>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F39C12"/>
                </a:solidFill>
                <a:highlight>
                  <a:srgbClr val="23262E"/>
                </a:highlight>
                <a:latin typeface="Consolas"/>
                <a:ea typeface="Consolas"/>
                <a:cs typeface="Consolas"/>
                <a:sym typeface="Consolas"/>
              </a:rPr>
              <a:t>console</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log</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FE66D"/>
                </a:solidFill>
                <a:highlight>
                  <a:srgbClr val="23262E"/>
                </a:highlight>
                <a:latin typeface="Consolas"/>
                <a:ea typeface="Consolas"/>
                <a:cs typeface="Consolas"/>
                <a:sym typeface="Consolas"/>
              </a:rPr>
              <a:t>suma10</a:t>
            </a:r>
            <a:r>
              <a:rPr b="0" i="0" lang="es" sz="1200" u="none" cap="none" strike="noStrike">
                <a:solidFill>
                  <a:srgbClr val="D5CED9"/>
                </a:solidFill>
                <a:highlight>
                  <a:srgbClr val="23262E"/>
                </a:highlight>
                <a:latin typeface="Consolas"/>
                <a:ea typeface="Consolas"/>
                <a:cs typeface="Consolas"/>
                <a:sym typeface="Consolas"/>
              </a:rPr>
              <a:t>(</a:t>
            </a:r>
            <a:r>
              <a:rPr b="0" i="0" lang="es" sz="1200" u="none" cap="none" strike="noStrike">
                <a:solidFill>
                  <a:srgbClr val="F39C12"/>
                </a:solidFill>
                <a:highlight>
                  <a:srgbClr val="23262E"/>
                </a:highlight>
                <a:latin typeface="Consolas"/>
                <a:ea typeface="Consolas"/>
                <a:cs typeface="Consolas"/>
                <a:sym typeface="Consolas"/>
              </a:rPr>
              <a:t>2</a:t>
            </a:r>
            <a:r>
              <a:rPr b="0" i="0" lang="es" sz="1200" u="none" cap="none" strike="noStrike">
                <a:solidFill>
                  <a:srgbClr val="D5CED9"/>
                </a:solidFill>
                <a:highlight>
                  <a:srgbClr val="23262E"/>
                </a:highlight>
                <a:latin typeface="Consolas"/>
                <a:ea typeface="Consolas"/>
                <a:cs typeface="Consolas"/>
                <a:sym typeface="Consolas"/>
              </a:rPr>
              <a:t>)); </a:t>
            </a:r>
            <a:r>
              <a:rPr b="0" i="0" lang="es" sz="1200" u="none" cap="none" strike="noStrike">
                <a:solidFill>
                  <a:srgbClr val="5F6167"/>
                </a:solidFill>
                <a:highlight>
                  <a:srgbClr val="23262E"/>
                </a:highlight>
                <a:latin typeface="Consolas"/>
                <a:ea typeface="Consolas"/>
                <a:cs typeface="Consolas"/>
                <a:sym typeface="Consolas"/>
              </a:rPr>
              <a:t>// muestra 12</a:t>
            </a:r>
            <a:endParaRPr b="0" i="0" sz="1200" u="none" cap="none" strike="noStrike">
              <a:solidFill>
                <a:srgbClr val="C74DED"/>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419" name="Google Shape;419;p3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6"/>
          <p:cNvSpPr txBox="1"/>
          <p:nvPr/>
        </p:nvSpPr>
        <p:spPr>
          <a:xfrm>
            <a:off x="311700" y="597425"/>
            <a:ext cx="85032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700"/>
              <a:buFont typeface="Arial"/>
              <a:buNone/>
            </a:pPr>
            <a:r>
              <a:rPr b="0" i="0" lang="es" sz="2700" u="none" cap="none" strike="noStrike">
                <a:solidFill>
                  <a:srgbClr val="000000"/>
                </a:solidFill>
                <a:latin typeface="Montserrat"/>
                <a:ea typeface="Montserrat"/>
                <a:cs typeface="Montserrat"/>
                <a:sym typeface="Montserrat"/>
              </a:rPr>
              <a:t>Artículos de interés</a:t>
            </a:r>
            <a:endParaRPr b="0" i="0" sz="2700" u="none" cap="none" strike="noStrike">
              <a:solidFill>
                <a:srgbClr val="000000"/>
              </a:solidFill>
              <a:latin typeface="Montserrat"/>
              <a:ea typeface="Montserrat"/>
              <a:cs typeface="Montserrat"/>
              <a:sym typeface="Montserrat"/>
            </a:endParaRPr>
          </a:p>
        </p:txBody>
      </p:sp>
      <p:sp>
        <p:nvSpPr>
          <p:cNvPr id="425" name="Google Shape;425;p36"/>
          <p:cNvSpPr txBox="1"/>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650"/>
              <a:buFont typeface="Arial"/>
              <a:buNone/>
            </a:pPr>
            <a:r>
              <a:rPr b="0" i="0" lang="es" sz="1650" u="none" cap="none" strike="noStrike">
                <a:solidFill>
                  <a:srgbClr val="595959"/>
                </a:solidFill>
                <a:latin typeface="Montserrat"/>
                <a:ea typeface="Montserrat"/>
                <a:cs typeface="Montserrat"/>
                <a:sym typeface="Montserrat"/>
              </a:rPr>
              <a:t>Material de lectura:</a:t>
            </a:r>
            <a:endParaRPr b="0" i="0" sz="1650"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120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3"/>
              </a:rPr>
              <a:t>Funciones básicas</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4"/>
              </a:rPr>
              <a:t>Fundamentos sobre funciones</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accent5"/>
                </a:solidFill>
                <a:latin typeface="Montserrat"/>
                <a:ea typeface="Montserrat"/>
                <a:cs typeface="Montserrat"/>
                <a:sym typeface="Montserrat"/>
                <a:hlinkClick r:id="rId5">
                  <a:extLst>
                    <a:ext uri="{A12FA001-AC4F-418D-AE19-62706E023703}">
                      <ahyp:hlinkClr val="tx"/>
                    </a:ext>
                  </a:extLst>
                </a:hlinkClick>
              </a:rPr>
              <a:t>Uso de la instrucción let en Javascript</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none" cap="none" strike="noStrike">
                <a:solidFill>
                  <a:srgbClr val="595959"/>
                </a:solidFill>
                <a:latin typeface="Montserrat"/>
                <a:ea typeface="Montserrat"/>
                <a:cs typeface="Montserrat"/>
                <a:sym typeface="Montserrat"/>
              </a:rPr>
              <a:t>Funciones flecha, en </a:t>
            </a:r>
            <a:r>
              <a:rPr b="0" i="0" lang="es" sz="1333" u="sng" cap="none" strike="noStrike">
                <a:solidFill>
                  <a:schemeClr val="hlink"/>
                </a:solidFill>
                <a:latin typeface="Montserrat"/>
                <a:ea typeface="Montserrat"/>
                <a:cs typeface="Montserrat"/>
                <a:sym typeface="Montserrat"/>
                <a:hlinkClick r:id="rId6"/>
              </a:rPr>
              <a:t>Mozilla</a:t>
            </a:r>
            <a:r>
              <a:rPr b="0" i="0" lang="es" sz="1333" u="none" cap="none" strike="noStrike">
                <a:solidFill>
                  <a:srgbClr val="595959"/>
                </a:solidFill>
                <a:latin typeface="Montserrat"/>
                <a:ea typeface="Montserrat"/>
                <a:cs typeface="Montserrat"/>
                <a:sym typeface="Montserrat"/>
              </a:rPr>
              <a:t> y </a:t>
            </a:r>
            <a:r>
              <a:rPr b="0" i="0" lang="es" sz="1333" u="sng" cap="none" strike="noStrike">
                <a:solidFill>
                  <a:schemeClr val="hlink"/>
                </a:solidFill>
                <a:latin typeface="Montserrat"/>
                <a:ea typeface="Montserrat"/>
                <a:cs typeface="Montserrat"/>
                <a:sym typeface="Montserrat"/>
                <a:hlinkClick r:id="rId7"/>
              </a:rPr>
              <a:t>W3Schools</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8"/>
              </a:rPr>
              <a:t>Callbacks</a:t>
            </a:r>
            <a:r>
              <a:rPr b="0" i="0" lang="es" sz="1333" u="none" cap="none" strike="noStrike">
                <a:solidFill>
                  <a:srgbClr val="595959"/>
                </a:solidFill>
                <a:latin typeface="Montserrat"/>
                <a:ea typeface="Montserrat"/>
                <a:cs typeface="Montserrat"/>
                <a:sym typeface="Montserrat"/>
              </a:rPr>
              <a:t> y </a:t>
            </a:r>
            <a:r>
              <a:rPr b="0" i="0" lang="es" sz="1333" u="sng" cap="none" strike="noStrike">
                <a:solidFill>
                  <a:schemeClr val="hlink"/>
                </a:solidFill>
                <a:latin typeface="Montserrat"/>
                <a:ea typeface="Montserrat"/>
                <a:cs typeface="Montserrat"/>
                <a:sym typeface="Montserrat"/>
                <a:hlinkClick r:id="rId9"/>
              </a:rPr>
              <a:t>Clausuras</a:t>
            </a:r>
            <a:endParaRPr b="0" i="0" sz="1333" u="none" cap="none" strike="noStrike">
              <a:solidFill>
                <a:srgbClr val="595959"/>
              </a:solidFill>
              <a:latin typeface="Montserrat"/>
              <a:ea typeface="Montserrat"/>
              <a:cs typeface="Montserrat"/>
              <a:sym typeface="Montserrat"/>
            </a:endParaRPr>
          </a:p>
          <a:p>
            <a:pPr indent="0" lvl="0" marL="0" marR="0" rtl="0" algn="l">
              <a:lnSpc>
                <a:spcPct val="115000"/>
              </a:lnSpc>
              <a:spcBef>
                <a:spcPts val="1200"/>
              </a:spcBef>
              <a:spcAft>
                <a:spcPts val="0"/>
              </a:spcAft>
              <a:buClr>
                <a:srgbClr val="000000"/>
              </a:buClr>
              <a:buSzPts val="1650"/>
              <a:buFont typeface="Arial"/>
              <a:buNone/>
            </a:pPr>
            <a:r>
              <a:rPr b="0" i="0" lang="es" sz="1650" u="none" cap="none" strike="noStrike">
                <a:solidFill>
                  <a:srgbClr val="595959"/>
                </a:solidFill>
                <a:latin typeface="Montserrat"/>
                <a:ea typeface="Montserrat"/>
                <a:cs typeface="Montserrat"/>
                <a:sym typeface="Montserrat"/>
              </a:rPr>
              <a:t>Videos:</a:t>
            </a:r>
            <a:endParaRPr b="0" i="0" sz="1650"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120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10"/>
              </a:rPr>
              <a:t>Curso Básico de Javascript - Funciones</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11"/>
              </a:rPr>
              <a:t>Funciones Arrow (de Flecha) Javascript 2018</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12"/>
              </a:rPr>
              <a:t>Qué es una función de flecha - JavaScript Arrow Functions</a:t>
            </a:r>
            <a:endParaRPr b="0" i="0" sz="1333" u="none" cap="none" strike="noStrike">
              <a:solidFill>
                <a:srgbClr val="595959"/>
              </a:solidFill>
              <a:latin typeface="Montserrat"/>
              <a:ea typeface="Montserrat"/>
              <a:cs typeface="Montserrat"/>
              <a:sym typeface="Montserrat"/>
            </a:endParaRPr>
          </a:p>
          <a:p>
            <a:pPr indent="-313295" lvl="0" marL="457200" marR="0" rtl="0" algn="l">
              <a:lnSpc>
                <a:spcPct val="115000"/>
              </a:lnSpc>
              <a:spcBef>
                <a:spcPts val="0"/>
              </a:spcBef>
              <a:spcAft>
                <a:spcPts val="0"/>
              </a:spcAft>
              <a:buClr>
                <a:srgbClr val="595959"/>
              </a:buClr>
              <a:buSzPts val="1334"/>
              <a:buFont typeface="Montserrat"/>
              <a:buChar char="●"/>
            </a:pPr>
            <a:r>
              <a:rPr b="0" i="0" lang="es" sz="1333" u="sng" cap="none" strike="noStrike">
                <a:solidFill>
                  <a:schemeClr val="hlink"/>
                </a:solidFill>
                <a:latin typeface="Montserrat"/>
                <a:ea typeface="Montserrat"/>
                <a:cs typeface="Montserrat"/>
                <a:sym typeface="Montserrat"/>
                <a:hlinkClick r:id="rId13"/>
              </a:rPr>
              <a:t>¿Qué es un callback en JavaScript?</a:t>
            </a:r>
            <a:endParaRPr b="0" i="0" sz="1333" u="none" cap="none" strike="noStrike">
              <a:solidFill>
                <a:srgbClr val="595959"/>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7"/>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Actividades prácticas:</a:t>
            </a:r>
            <a:endParaRPr/>
          </a:p>
        </p:txBody>
      </p:sp>
      <p:sp>
        <p:nvSpPr>
          <p:cNvPr id="431" name="Google Shape;431;p37"/>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Del archivo “</a:t>
            </a:r>
            <a:r>
              <a:rPr b="1" lang="es"/>
              <a:t>Actividad Práctica - JavaScript Unidad 2</a:t>
            </a:r>
            <a:r>
              <a:rPr lang="es"/>
              <a:t>” están en condiciones de hacer los ejercicios: 1 a 18</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8"/>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9"/>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15</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14</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16</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s"/>
              <a:t>Condicionales y Ciclos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Control de flujos.</a:t>
            </a:r>
            <a:endParaRPr/>
          </a:p>
          <a:p>
            <a:pPr indent="-292100" lvl="0" marL="457200" rtl="0" algn="l">
              <a:lnSpc>
                <a:spcPct val="115000"/>
              </a:lnSpc>
              <a:spcBef>
                <a:spcPts val="0"/>
              </a:spcBef>
              <a:spcAft>
                <a:spcPts val="0"/>
              </a:spcAft>
              <a:buSzPts val="1000"/>
              <a:buChar char="●"/>
            </a:pPr>
            <a:r>
              <a:rPr lang="es"/>
              <a:t>Condicional. ¿Qué es?</a:t>
            </a:r>
            <a:endParaRPr/>
          </a:p>
          <a:p>
            <a:pPr indent="-292100" lvl="0" marL="457200" rtl="0" algn="l">
              <a:lnSpc>
                <a:spcPct val="115000"/>
              </a:lnSpc>
              <a:spcBef>
                <a:spcPts val="0"/>
              </a:spcBef>
              <a:spcAft>
                <a:spcPts val="0"/>
              </a:spcAft>
              <a:buSzPts val="1000"/>
              <a:buChar char="●"/>
            </a:pPr>
            <a:r>
              <a:rPr lang="es"/>
              <a:t>Operadores lógicos y de comparación. Uso en los condicionales?</a:t>
            </a:r>
            <a:endParaRPr/>
          </a:p>
          <a:p>
            <a:pPr indent="-292100" lvl="0" marL="457200" rtl="0" algn="l">
              <a:lnSpc>
                <a:spcPct val="115000"/>
              </a:lnSpc>
              <a:spcBef>
                <a:spcPts val="0"/>
              </a:spcBef>
              <a:spcAft>
                <a:spcPts val="0"/>
              </a:spcAft>
              <a:buSzPts val="1000"/>
              <a:buChar char="●"/>
            </a:pPr>
            <a:r>
              <a:rPr lang="es"/>
              <a:t>Ciclos. ¿Qué son? Tipos y diferencias entre sí.</a:t>
            </a:r>
            <a:endParaRPr/>
          </a:p>
          <a:p>
            <a:pPr indent="-292100" lvl="0" marL="457200" rtl="0" algn="l">
              <a:lnSpc>
                <a:spcPct val="115000"/>
              </a:lnSpc>
              <a:spcBef>
                <a:spcPts val="0"/>
              </a:spcBef>
              <a:spcAft>
                <a:spcPts val="0"/>
              </a:spcAft>
              <a:buSzPts val="1000"/>
              <a:buChar char="●"/>
            </a:pPr>
            <a:r>
              <a:rPr lang="es"/>
              <a:t>Cómo combinar operadores lógicos y ciclos.</a:t>
            </a:r>
            <a:endParaRPr b="1"/>
          </a:p>
        </p:txBody>
      </p:sp>
      <p:sp>
        <p:nvSpPr>
          <p:cNvPr id="166" name="Google Shape;166;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Objetos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Objetos. ¿Qué son y cómo se usan?</a:t>
            </a:r>
            <a:endParaRPr/>
          </a:p>
          <a:p>
            <a:pPr indent="-292100" lvl="0" marL="457200" rtl="0" algn="l">
              <a:lnSpc>
                <a:spcPct val="115000"/>
              </a:lnSpc>
              <a:spcBef>
                <a:spcPts val="0"/>
              </a:spcBef>
              <a:spcAft>
                <a:spcPts val="0"/>
              </a:spcAft>
              <a:buSzPts val="1000"/>
              <a:buChar char="●"/>
            </a:pPr>
            <a:r>
              <a:rPr lang="es"/>
              <a:t>Propiedades y métodos.</a:t>
            </a:r>
            <a:endParaRPr/>
          </a:p>
          <a:p>
            <a:pPr indent="-292100" lvl="0" marL="457200" rtl="0" algn="l">
              <a:lnSpc>
                <a:spcPct val="115000"/>
              </a:lnSpc>
              <a:spcBef>
                <a:spcPts val="0"/>
              </a:spcBef>
              <a:spcAft>
                <a:spcPts val="0"/>
              </a:spcAft>
              <a:buSzPts val="1000"/>
              <a:buChar char="●"/>
            </a:pPr>
            <a:r>
              <a:rPr lang="es"/>
              <a:t>Función constructora.</a:t>
            </a:r>
            <a:endParaRPr/>
          </a:p>
          <a:p>
            <a:pPr indent="-292100" lvl="0" marL="457200" rtl="0" algn="l">
              <a:lnSpc>
                <a:spcPct val="115000"/>
              </a:lnSpc>
              <a:spcBef>
                <a:spcPts val="0"/>
              </a:spcBef>
              <a:spcAft>
                <a:spcPts val="0"/>
              </a:spcAft>
              <a:buSzPts val="1000"/>
              <a:buChar char="●"/>
            </a:pPr>
            <a:r>
              <a:rPr lang="es"/>
              <a:t>El objeto String y sus métodos.</a:t>
            </a:r>
            <a:endParaRPr/>
          </a:p>
          <a:p>
            <a:pPr indent="-292100" lvl="0" marL="457200" rtl="0" algn="l">
              <a:lnSpc>
                <a:spcPct val="115000"/>
              </a:lnSpc>
              <a:spcBef>
                <a:spcPts val="0"/>
              </a:spcBef>
              <a:spcAft>
                <a:spcPts val="0"/>
              </a:spcAft>
              <a:buSzPts val="1000"/>
              <a:buChar char="●"/>
            </a:pPr>
            <a:r>
              <a:rPr lang="es"/>
              <a:t>El objeto Math, sus propiedades y métodos.</a:t>
            </a:r>
            <a:endParaRPr/>
          </a:p>
        </p:txBody>
      </p:sp>
      <p:sp>
        <p:nvSpPr>
          <p:cNvPr id="167" name="Google Shape;167;p4"/>
          <p:cNvSpPr txBox="1"/>
          <p:nvPr>
            <p:ph idx="6" type="title"/>
          </p:nvPr>
        </p:nvSpPr>
        <p:spPr>
          <a:xfrm>
            <a:off x="3331525" y="2155125"/>
            <a:ext cx="2397900" cy="212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s"/>
              <a:t>Programación modular con funciones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15000"/>
              </a:lnSpc>
              <a:spcBef>
                <a:spcPts val="0"/>
              </a:spcBef>
              <a:spcAft>
                <a:spcPts val="0"/>
              </a:spcAft>
              <a:buSzPts val="1000"/>
              <a:buChar char="●"/>
            </a:pPr>
            <a:r>
              <a:rPr lang="es"/>
              <a:t>Funciones. ¿Qué son? Scope global y local.</a:t>
            </a:r>
            <a:endParaRPr/>
          </a:p>
          <a:p>
            <a:pPr indent="-292100" lvl="0" marL="457200" rtl="0" algn="l">
              <a:lnSpc>
                <a:spcPct val="115000"/>
              </a:lnSpc>
              <a:spcBef>
                <a:spcPts val="0"/>
              </a:spcBef>
              <a:spcAft>
                <a:spcPts val="0"/>
              </a:spcAft>
              <a:buSzPts val="1000"/>
              <a:buChar char="●"/>
            </a:pPr>
            <a:r>
              <a:rPr lang="es"/>
              <a:t>Programación modular vs. Funciones.</a:t>
            </a:r>
            <a:endParaRPr/>
          </a:p>
          <a:p>
            <a:pPr indent="-292100" lvl="0" marL="457200" rtl="0" algn="l">
              <a:lnSpc>
                <a:spcPct val="115000"/>
              </a:lnSpc>
              <a:spcBef>
                <a:spcPts val="0"/>
              </a:spcBef>
              <a:spcAft>
                <a:spcPts val="0"/>
              </a:spcAft>
              <a:buSzPts val="1000"/>
              <a:buChar char="●"/>
            </a:pPr>
            <a:r>
              <a:rPr lang="es"/>
              <a:t>Función anónima y función flecha.</a:t>
            </a:r>
            <a:endParaRPr/>
          </a:p>
          <a:p>
            <a:pPr indent="-292100" lvl="0" marL="457200" rtl="0" algn="l">
              <a:lnSpc>
                <a:spcPct val="115000"/>
              </a:lnSpc>
              <a:spcBef>
                <a:spcPts val="0"/>
              </a:spcBef>
              <a:spcAft>
                <a:spcPts val="0"/>
              </a:spcAft>
              <a:buSzPts val="1000"/>
              <a:buChar char="●"/>
            </a:pPr>
            <a:r>
              <a:rPr lang="es"/>
              <a:t>Callbacks y clausuras.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0"/>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Funciones</a:t>
            </a:r>
            <a:endParaRPr/>
          </a:p>
        </p:txBody>
      </p:sp>
      <p:sp>
        <p:nvSpPr>
          <p:cNvPr id="173" name="Google Shape;173;p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s" sz="1600"/>
              <a:t>Las </a:t>
            </a:r>
            <a:r>
              <a:rPr b="1" lang="es" sz="1600">
                <a:latin typeface="Montserrat"/>
                <a:ea typeface="Montserrat"/>
                <a:cs typeface="Montserrat"/>
                <a:sym typeface="Montserrat"/>
              </a:rPr>
              <a:t>funciones</a:t>
            </a:r>
            <a:r>
              <a:rPr lang="es" sz="1600"/>
              <a:t> son estructuras esenciales dentro del código. Una función es un grupo de instrucciones que constituyen una </a:t>
            </a:r>
            <a:r>
              <a:rPr b="1" lang="es" sz="1600">
                <a:latin typeface="Montserrat"/>
                <a:ea typeface="Montserrat"/>
                <a:cs typeface="Montserrat"/>
                <a:sym typeface="Montserrat"/>
              </a:rPr>
              <a:t>unidad lógica</a:t>
            </a:r>
            <a:r>
              <a:rPr lang="es" sz="1600"/>
              <a:t> del programa y resuelven un problema muy concreto. Presentan varias ventajas, entre ellas las de permitir dividir un problema complejo en partes menores y más simples, reutilizar código en el mismo o en otro programa, simplificar</a:t>
            </a:r>
            <a:endParaRPr sz="1600"/>
          </a:p>
          <a:p>
            <a:pPr indent="0" lvl="0" marL="0" rtl="0" algn="l">
              <a:lnSpc>
                <a:spcPct val="90000"/>
              </a:lnSpc>
              <a:spcBef>
                <a:spcPts val="0"/>
              </a:spcBef>
              <a:spcAft>
                <a:spcPts val="0"/>
              </a:spcAft>
              <a:buClr>
                <a:schemeClr val="dk1"/>
              </a:buClr>
              <a:buSzPts val="1100"/>
              <a:buFont typeface="Arial"/>
              <a:buNone/>
            </a:pPr>
            <a:r>
              <a:rPr lang="es" sz="1600"/>
              <a:t>la depuración, etcétera.</a:t>
            </a:r>
            <a:endParaRPr sz="1600"/>
          </a:p>
          <a:p>
            <a:pPr indent="0" lvl="0" marL="0" rtl="0" algn="l">
              <a:lnSpc>
                <a:spcPct val="90000"/>
              </a:lnSpc>
              <a:spcBef>
                <a:spcPts val="0"/>
              </a:spcBef>
              <a:spcAft>
                <a:spcPts val="0"/>
              </a:spcAft>
              <a:buClr>
                <a:schemeClr val="dk1"/>
              </a:buClr>
              <a:buSzPts val="1100"/>
              <a:buFont typeface="Arial"/>
              <a:buNone/>
            </a:pPr>
            <a:r>
              <a:rPr lang="es" sz="1600"/>
              <a:t>JavaScript proporciona al usuario una serie de funciones implementadas y</a:t>
            </a:r>
            <a:endParaRPr sz="1600"/>
          </a:p>
          <a:p>
            <a:pPr indent="0" lvl="0" marL="0" rtl="0" algn="l">
              <a:lnSpc>
                <a:spcPct val="90000"/>
              </a:lnSpc>
              <a:spcBef>
                <a:spcPts val="0"/>
              </a:spcBef>
              <a:spcAft>
                <a:spcPts val="0"/>
              </a:spcAft>
              <a:buSzPts val="1700"/>
              <a:buNone/>
            </a:pPr>
            <a:r>
              <a:rPr lang="es" sz="1600"/>
              <a:t>listas para utilizar. Sin embargo, no es difícil encontrar situaciones en las que necesitamos realizar alguna tarea para la cual no existe una función disponible, y debemos utilizar los mecanismos que nos proporciona JS para construir nuestras propias funciones.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Programación modular</a:t>
            </a:r>
            <a:endParaRPr/>
          </a:p>
        </p:txBody>
      </p:sp>
      <p:sp>
        <p:nvSpPr>
          <p:cNvPr id="179" name="Google Shape;179;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a:t>La </a:t>
            </a:r>
            <a:r>
              <a:rPr b="1" lang="es"/>
              <a:t>metodología de división</a:t>
            </a:r>
            <a:r>
              <a:rPr lang="es"/>
              <a:t> por módulos se conoce habitualmente como “divide y vencerás” y en programación se llama </a:t>
            </a:r>
            <a:r>
              <a:rPr b="1" lang="es"/>
              <a:t>Desarrollo Top Down</a:t>
            </a:r>
            <a:r>
              <a:rPr lang="es"/>
              <a:t>.</a:t>
            </a:r>
            <a:endParaRPr/>
          </a:p>
          <a:p>
            <a:pPr indent="0" lvl="0" marL="0" rtl="0" algn="l">
              <a:lnSpc>
                <a:spcPct val="115000"/>
              </a:lnSpc>
              <a:spcBef>
                <a:spcPts val="1200"/>
              </a:spcBef>
              <a:spcAft>
                <a:spcPts val="1200"/>
              </a:spcAft>
              <a:buSzPts val="1800"/>
              <a:buNone/>
            </a:pPr>
            <a:r>
              <a:rPr lang="es"/>
              <a:t>¿Cuál será la </a:t>
            </a:r>
            <a:r>
              <a:rPr b="1" lang="es"/>
              <a:t>estrategia </a:t>
            </a:r>
            <a:r>
              <a:rPr lang="es"/>
              <a:t>para resolver problemas? Pensar en el problema general e ir </a:t>
            </a:r>
            <a:r>
              <a:rPr b="1" lang="es"/>
              <a:t>descomponiéndolo en sub-problemas</a:t>
            </a:r>
            <a:r>
              <a:rPr lang="es"/>
              <a:t> (sub-algoritmos). A su vez, estos subproblemas se podrán seguir dividiendo hasta llegar a un subproblema lo bastante simple como para poder resolverse de forma sencilla.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Abstracción</a:t>
            </a:r>
            <a:endParaRPr/>
          </a:p>
        </p:txBody>
      </p:sp>
      <p:sp>
        <p:nvSpPr>
          <p:cNvPr id="185" name="Google Shape;185;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s"/>
              <a:t>Podemos definir la </a:t>
            </a:r>
            <a:r>
              <a:rPr b="1" lang="es"/>
              <a:t>abstracción </a:t>
            </a:r>
            <a:r>
              <a:rPr lang="es"/>
              <a:t>como el aislamiento de un elemento de su contexto o del resto de los elementos que lo acompañan. En programación la abstracción está relacionada con “qué hace”.</a:t>
            </a:r>
            <a:endParaRPr/>
          </a:p>
          <a:p>
            <a:pPr indent="0" lvl="0" marL="0" rtl="0" algn="l">
              <a:lnSpc>
                <a:spcPct val="115000"/>
              </a:lnSpc>
              <a:spcBef>
                <a:spcPts val="1200"/>
              </a:spcBef>
              <a:spcAft>
                <a:spcPts val="0"/>
              </a:spcAft>
              <a:buClr>
                <a:schemeClr val="dk1"/>
              </a:buClr>
              <a:buSzPts val="1100"/>
              <a:buFont typeface="Arial"/>
              <a:buNone/>
            </a:pPr>
            <a:r>
              <a:rPr lang="es"/>
              <a:t>Concretamente, la abstracción se produce cuando creamos módulos.</a:t>
            </a:r>
            <a:endParaRPr/>
          </a:p>
          <a:p>
            <a:pPr indent="0" lvl="0" marL="0" rtl="0" algn="l">
              <a:lnSpc>
                <a:spcPct val="115000"/>
              </a:lnSpc>
              <a:spcBef>
                <a:spcPts val="1200"/>
              </a:spcBef>
              <a:spcAft>
                <a:spcPts val="0"/>
              </a:spcAft>
              <a:buClr>
                <a:schemeClr val="dk1"/>
              </a:buClr>
              <a:buSzPts val="1100"/>
              <a:buFont typeface="Arial"/>
              <a:buNone/>
            </a:pPr>
            <a:r>
              <a:rPr lang="es"/>
              <a:t>Lo </a:t>
            </a:r>
            <a:r>
              <a:rPr b="1" lang="es"/>
              <a:t>importante</a:t>
            </a:r>
            <a:r>
              <a:rPr lang="es"/>
              <a:t>, para entender el concepto de abstracción, es comprender que </a:t>
            </a:r>
            <a:r>
              <a:rPr b="1" lang="es"/>
              <a:t>cada módulo es independiente de los demás módulos</a:t>
            </a:r>
            <a:r>
              <a:rPr lang="es"/>
              <a:t> (</a:t>
            </a:r>
            <a:r>
              <a:rPr b="1" lang="es"/>
              <a:t>bajo acoplamiento</a:t>
            </a:r>
            <a:r>
              <a:rPr lang="es"/>
              <a:t>) y que es </a:t>
            </a:r>
            <a:r>
              <a:rPr b="1" lang="es"/>
              <a:t>ideal que realice una sola tarea</a:t>
            </a:r>
            <a:r>
              <a:rPr lang="es"/>
              <a:t> (</a:t>
            </a:r>
            <a:r>
              <a:rPr b="1" lang="es"/>
              <a:t>alta cohesión</a:t>
            </a:r>
            <a:r>
              <a:rPr lang="es"/>
              <a:t>).</a:t>
            </a:r>
            <a:endParaRPr/>
          </a:p>
          <a:p>
            <a:pPr indent="0" lvl="0" marL="0" rtl="0" algn="l">
              <a:lnSpc>
                <a:spcPct val="115000"/>
              </a:lnSpc>
              <a:spcBef>
                <a:spcPts val="1200"/>
              </a:spcBef>
              <a:spcAft>
                <a:spcPts val="1200"/>
              </a:spcAft>
              <a:buSzPts val="1800"/>
              <a:buNone/>
            </a:pPr>
            <a:r>
              <a:rPr lang="es"/>
              <a:t>Los módulos son independientes entre sí, aunque algunos pueden necesitar colaborar con otros, o trabajar de forma conjunta.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a:t>
            </a:r>
            <a:endParaRPr/>
          </a:p>
        </p:txBody>
      </p:sp>
      <p:sp>
        <p:nvSpPr>
          <p:cNvPr id="191" name="Google Shape;191;p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s" sz="1650"/>
              <a:t>Las funciones nos permiten agrupar líneas de código en tareas con un nombre (subprograma), para que posteriormente podamos referenciar ese nombre para realizar dicha tarea. Algunas razones para declarar funciones:</a:t>
            </a:r>
            <a:endParaRPr sz="1650"/>
          </a:p>
          <a:p>
            <a:pPr indent="-320160" lvl="0" marL="457200" rtl="0" algn="l">
              <a:lnSpc>
                <a:spcPct val="115000"/>
              </a:lnSpc>
              <a:spcBef>
                <a:spcPts val="1200"/>
              </a:spcBef>
              <a:spcAft>
                <a:spcPts val="0"/>
              </a:spcAft>
              <a:buSzPts val="1442"/>
              <a:buChar char="●"/>
            </a:pPr>
            <a:r>
              <a:rPr b="1" lang="es" sz="1441"/>
              <a:t>Simplificación: </a:t>
            </a:r>
            <a:r>
              <a:rPr lang="es" sz="1441"/>
              <a:t>Cuando un conjunto de instrucciones se va a usar muchas veces, se crea una función con esas instrucciones y se llama la cantidad de veces que sea necesario, reduciendo un programa complejo en unidades más simples.</a:t>
            </a:r>
            <a:endParaRPr sz="1441"/>
          </a:p>
          <a:p>
            <a:pPr indent="-320160" lvl="0" marL="457200" rtl="0" algn="l">
              <a:lnSpc>
                <a:spcPct val="115000"/>
              </a:lnSpc>
              <a:spcBef>
                <a:spcPts val="0"/>
              </a:spcBef>
              <a:spcAft>
                <a:spcPts val="0"/>
              </a:spcAft>
              <a:buSzPts val="1442"/>
              <a:buChar char="●"/>
            </a:pPr>
            <a:r>
              <a:rPr b="1" lang="es" sz="1441"/>
              <a:t>División:</a:t>
            </a:r>
            <a:r>
              <a:rPr lang="es" sz="1441"/>
              <a:t> Una función me permite modularizar, es decir, armar módulos. De esta manera un equipo puede dividir el trabajo en partes. Cada integrante realiza una función, para luego integrarlas en un programa principal más grande. </a:t>
            </a:r>
            <a:endParaRPr sz="1441"/>
          </a:p>
          <a:p>
            <a:pPr indent="-320160" lvl="0" marL="457200" rtl="0" algn="l">
              <a:lnSpc>
                <a:spcPct val="115000"/>
              </a:lnSpc>
              <a:spcBef>
                <a:spcPts val="0"/>
              </a:spcBef>
              <a:spcAft>
                <a:spcPts val="0"/>
              </a:spcAft>
              <a:buSzPts val="1442"/>
              <a:buChar char="●"/>
            </a:pPr>
            <a:r>
              <a:rPr b="1" lang="es" sz="1441"/>
              <a:t>Claridad: </a:t>
            </a:r>
            <a:r>
              <a:rPr lang="es" sz="1441"/>
              <a:t>Usando funciones un programa gana claridad, aunque esa función solo se llame una vez. </a:t>
            </a:r>
            <a:endParaRPr sz="1441"/>
          </a:p>
          <a:p>
            <a:pPr indent="-320160" lvl="0" marL="457200" rtl="0" algn="l">
              <a:lnSpc>
                <a:spcPct val="115000"/>
              </a:lnSpc>
              <a:spcBef>
                <a:spcPts val="0"/>
              </a:spcBef>
              <a:spcAft>
                <a:spcPts val="0"/>
              </a:spcAft>
              <a:buSzPts val="1442"/>
              <a:buChar char="●"/>
            </a:pPr>
            <a:r>
              <a:rPr b="1" lang="es" sz="1441"/>
              <a:t>Reusabilidad:</a:t>
            </a:r>
            <a:r>
              <a:rPr lang="es" sz="1441"/>
              <a:t> Una función es reutilizable, sólo es necesario cambiar los valores de entrada.</a:t>
            </a:r>
            <a:endParaRPr sz="144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Funciones</a:t>
            </a:r>
            <a:endParaRPr/>
          </a:p>
        </p:txBody>
      </p:sp>
      <p:sp>
        <p:nvSpPr>
          <p:cNvPr id="197" name="Google Shape;197;p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650"/>
              <a:t>Para usar funciones es necesario hacer dos cosas:</a:t>
            </a:r>
            <a:endParaRPr sz="1650"/>
          </a:p>
          <a:p>
            <a:pPr indent="-317500" lvl="0" marL="457200" rtl="0" algn="l">
              <a:lnSpc>
                <a:spcPct val="115000"/>
              </a:lnSpc>
              <a:spcBef>
                <a:spcPts val="1200"/>
              </a:spcBef>
              <a:spcAft>
                <a:spcPts val="0"/>
              </a:spcAft>
              <a:buSzPts val="1400"/>
              <a:buChar char="●"/>
            </a:pPr>
            <a:r>
              <a:rPr b="1" lang="es" sz="1400"/>
              <a:t>Declarar la función</a:t>
            </a:r>
            <a:r>
              <a:rPr lang="es" sz="1400"/>
              <a:t>: crear la función es </a:t>
            </a:r>
            <a:r>
              <a:rPr b="1" lang="es" sz="1400"/>
              <a:t>darle un nombre</a:t>
            </a:r>
            <a:r>
              <a:rPr lang="es" sz="1400"/>
              <a:t>, definir los datos de entrada (opcional) e indicar las tareas (instrucciones) que realizará y qué valor retornará (opcional).</a:t>
            </a:r>
            <a:endParaRPr sz="1400"/>
          </a:p>
          <a:p>
            <a:pPr indent="-317500" lvl="0" marL="457200" rtl="0" algn="l">
              <a:lnSpc>
                <a:spcPct val="115000"/>
              </a:lnSpc>
              <a:spcBef>
                <a:spcPts val="0"/>
              </a:spcBef>
              <a:spcAft>
                <a:spcPts val="0"/>
              </a:spcAft>
              <a:buSzPts val="1400"/>
              <a:buChar char="●"/>
            </a:pPr>
            <a:r>
              <a:rPr b="1" lang="es" sz="1400"/>
              <a:t>Ejecutar la función</a:t>
            </a:r>
            <a:r>
              <a:rPr lang="es" sz="1400"/>
              <a:t>: «Llamar» (invocar) a la función para que realice las tareas del código que aloja. Se puede invocar una misma función la cantidad de veces que se necesita desde el programa principal.</a:t>
            </a:r>
            <a:endParaRPr sz="1400"/>
          </a:p>
        </p:txBody>
      </p:sp>
      <p:sp>
        <p:nvSpPr>
          <p:cNvPr id="198" name="Google Shape;198;p9"/>
          <p:cNvSpPr/>
          <p:nvPr/>
        </p:nvSpPr>
        <p:spPr>
          <a:xfrm>
            <a:off x="484950" y="3431025"/>
            <a:ext cx="4087200" cy="1191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Declaración de la función "saludar"</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C74DED"/>
                </a:solidFill>
                <a:latin typeface="Consolas"/>
                <a:ea typeface="Consolas"/>
                <a:cs typeface="Consolas"/>
                <a:sym typeface="Consolas"/>
              </a:rPr>
              <a:t>function</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saludar</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0" i="0" lang="es" sz="1400" u="none" cap="none" strike="noStrike">
                <a:solidFill>
                  <a:srgbClr val="5F6167"/>
                </a:solidFill>
                <a:latin typeface="Consolas"/>
                <a:ea typeface="Consolas"/>
                <a:cs typeface="Consolas"/>
                <a:sym typeface="Consolas"/>
              </a:rPr>
              <a:t> // Contenido de la función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console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FE66D"/>
                </a:solidFill>
                <a:latin typeface="Consolas"/>
                <a:ea typeface="Consolas"/>
                <a:cs typeface="Consolas"/>
                <a:sym typeface="Consolas"/>
              </a:rPr>
              <a:t>log</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"Hola, soy una función"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99" name="Google Shape;199;p9"/>
          <p:cNvSpPr/>
          <p:nvPr/>
        </p:nvSpPr>
        <p:spPr>
          <a:xfrm>
            <a:off x="5202591" y="3431019"/>
            <a:ext cx="3427500" cy="5232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Ejecución de la función</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E66D"/>
                </a:solidFill>
                <a:latin typeface="Consolas"/>
                <a:ea typeface="Consolas"/>
                <a:cs typeface="Consolas"/>
                <a:sym typeface="Consolas"/>
              </a:rPr>
              <a:t>saludar</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00" name="Google Shape;200;p9"/>
          <p:cNvSpPr txBox="1"/>
          <p:nvPr/>
        </p:nvSpPr>
        <p:spPr>
          <a:xfrm>
            <a:off x="4572000" y="4068775"/>
            <a:ext cx="1633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600"/>
              </a:spcAft>
              <a:buClr>
                <a:srgbClr val="000000"/>
              </a:buClr>
              <a:buSzPts val="1200"/>
              <a:buFont typeface="Arial"/>
              <a:buNone/>
            </a:pPr>
            <a:r>
              <a:rPr b="1" i="0" lang="es" sz="1200" u="none" cap="none" strike="noStrike">
                <a:solidFill>
                  <a:schemeClr val="dk2"/>
                </a:solidFill>
                <a:latin typeface="Montserrat"/>
                <a:ea typeface="Montserrat"/>
                <a:cs typeface="Montserrat"/>
                <a:sym typeface="Montserrat"/>
              </a:rPr>
              <a:t>Primer paso: </a:t>
            </a:r>
            <a:r>
              <a:rPr b="0" i="0" lang="es" sz="1200" u="none" cap="none" strike="noStrike">
                <a:solidFill>
                  <a:schemeClr val="dk2"/>
                </a:solidFill>
                <a:latin typeface="Montserrat"/>
                <a:ea typeface="Montserrat"/>
                <a:cs typeface="Montserrat"/>
                <a:sym typeface="Montserrat"/>
              </a:rPr>
              <a:t>Declarar la función</a:t>
            </a:r>
            <a:endParaRPr b="0" i="0" sz="1400" u="none" cap="none" strike="noStrike">
              <a:solidFill>
                <a:schemeClr val="dk2"/>
              </a:solidFill>
              <a:latin typeface="Arial"/>
              <a:ea typeface="Arial"/>
              <a:cs typeface="Arial"/>
              <a:sym typeface="Arial"/>
            </a:endParaRPr>
          </a:p>
        </p:txBody>
      </p:sp>
      <p:sp>
        <p:nvSpPr>
          <p:cNvPr id="201" name="Google Shape;201;p9"/>
          <p:cNvSpPr txBox="1"/>
          <p:nvPr/>
        </p:nvSpPr>
        <p:spPr>
          <a:xfrm>
            <a:off x="6930300" y="3920000"/>
            <a:ext cx="1585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600"/>
              </a:spcAft>
              <a:buClr>
                <a:srgbClr val="000000"/>
              </a:buClr>
              <a:buSzPts val="1200"/>
              <a:buFont typeface="Arial"/>
              <a:buNone/>
            </a:pPr>
            <a:r>
              <a:rPr b="1" i="0" lang="es" sz="1200" u="none" cap="none" strike="noStrike">
                <a:solidFill>
                  <a:schemeClr val="dk2"/>
                </a:solidFill>
                <a:latin typeface="Montserrat"/>
                <a:ea typeface="Montserrat"/>
                <a:cs typeface="Montserrat"/>
                <a:sym typeface="Montserrat"/>
              </a:rPr>
              <a:t>Segundo paso: </a:t>
            </a:r>
            <a:r>
              <a:rPr b="0" i="0" lang="es" sz="1200" u="none" cap="none" strike="noStrike">
                <a:solidFill>
                  <a:schemeClr val="dk2"/>
                </a:solidFill>
                <a:latin typeface="Montserrat"/>
                <a:ea typeface="Montserrat"/>
                <a:cs typeface="Montserrat"/>
                <a:sym typeface="Montserrat"/>
              </a:rPr>
              <a:t>Ejecutarla</a:t>
            </a:r>
            <a:endParaRPr b="0" i="0" sz="14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