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Montserrat SemiBold"/>
      <p:regular r:id="rId41"/>
      <p:bold r:id="rId42"/>
      <p:italic r:id="rId43"/>
      <p:boldItalic r:id="rId44"/>
    </p:embeddedFont>
    <p:embeddedFont>
      <p:font typeface="Montserrat"/>
      <p:regular r:id="rId45"/>
      <p:bold r:id="rId46"/>
      <p:italic r:id="rId47"/>
      <p:boldItalic r:id="rId48"/>
    </p:embeddedFont>
    <p:embeddedFont>
      <p:font typeface="Montserrat Medium"/>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53" roundtripDataSignature="AMtx7mh6+wIEdEvfwcb6WpV/NBetTJip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07031D-47AB-4540-A077-F2A98BD796E4}">
  <a:tblStyle styleId="{B007031D-47AB-4540-A077-F2A98BD796E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MontserratSemiBold-bold.fntdata"/><Relationship Id="rId41" Type="http://schemas.openxmlformats.org/officeDocument/2006/relationships/font" Target="fonts/MontserratSemiBold-regular.fntdata"/><Relationship Id="rId44" Type="http://schemas.openxmlformats.org/officeDocument/2006/relationships/font" Target="fonts/MontserratSemiBold-boldItalic.fntdata"/><Relationship Id="rId43" Type="http://schemas.openxmlformats.org/officeDocument/2006/relationships/font" Target="fonts/MontserratSemiBold-italic.fntdata"/><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Montserrat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Medium-italic.fntdata"/><Relationship Id="rId50" Type="http://schemas.openxmlformats.org/officeDocument/2006/relationships/font" Target="fonts/MontserratMedium-bold.fntdata"/><Relationship Id="rId53" Type="http://customschemas.google.com/relationships/presentationmetadata" Target="metadata"/><Relationship Id="rId52" Type="http://schemas.openxmlformats.org/officeDocument/2006/relationships/font" Target="fonts/MontserratMedium-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36"/>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36"/>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36"/>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36"/>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36"/>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3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36"/>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4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5"/>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4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45"/>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4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4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6"/>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46"/>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46"/>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4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46"/>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4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4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7"/>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47"/>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47"/>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47"/>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47"/>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47"/>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47"/>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47"/>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47"/>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4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4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4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48"/>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48"/>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48"/>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48"/>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4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4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4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49"/>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49"/>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9"/>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9"/>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49"/>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49"/>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49"/>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4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4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4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49"/>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49"/>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4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37"/>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7"/>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37"/>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3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3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37"/>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3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3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8"/>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8"/>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3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38"/>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38"/>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38"/>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38"/>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38"/>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3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3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3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3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38"/>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3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39"/>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9"/>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39"/>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39"/>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39"/>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39"/>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4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40"/>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4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40"/>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4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57" name="Shape 57"/>
        <p:cNvGrpSpPr/>
        <p:nvPr/>
      </p:nvGrpSpPr>
      <p:grpSpPr>
        <a:xfrm>
          <a:off x="0" y="0"/>
          <a:ext cx="0" cy="0"/>
          <a:chOff x="0" y="0"/>
          <a:chExt cx="0" cy="0"/>
        </a:xfrm>
      </p:grpSpPr>
      <p:sp>
        <p:nvSpPr>
          <p:cNvPr id="58" name="Google Shape;58;p4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0" name="Google Shape;60;p41"/>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1" name="Google Shape;61;p41"/>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62" name="Google Shape;62;p41"/>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63" name="Google Shape;63;p41"/>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4" name="Google Shape;64;p41"/>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65" name="Shape 65"/>
        <p:cNvGrpSpPr/>
        <p:nvPr/>
      </p:nvGrpSpPr>
      <p:grpSpPr>
        <a:xfrm>
          <a:off x="0" y="0"/>
          <a:ext cx="0" cy="0"/>
          <a:chOff x="0" y="0"/>
          <a:chExt cx="0" cy="0"/>
        </a:xfrm>
      </p:grpSpPr>
      <p:sp>
        <p:nvSpPr>
          <p:cNvPr id="66" name="Google Shape;66;p42"/>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42"/>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68" name="Google Shape;68;p42"/>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69" name="Google Shape;69;p42"/>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0" name="Google Shape;70;p4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4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75" name="Google Shape;75;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76" name="Google Shape;76;p4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77" name="Google Shape;77;p4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78" name="Google Shape;78;p4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44"/>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4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4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4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www.w3schools.com/jsref/tryit.asp?filename=tryjsref_document_createelement2" TargetMode="External"/><Relationship Id="rId4" Type="http://schemas.openxmlformats.org/officeDocument/2006/relationships/hyperlink" Target="https://www.w3schools.com/jsref/tryit.asp?filename=tryjsref_document_createtextnode2" TargetMode="External"/><Relationship Id="rId5" Type="http://schemas.openxmlformats.org/officeDocument/2006/relationships/hyperlink" Target="https://www.w3schools.com/jsref/met_node_clonenode.asp" TargetMode="External"/><Relationship Id="rId6" Type="http://schemas.openxmlformats.org/officeDocument/2006/relationships/hyperlink" Target="https://developer.mozilla.org/en-US/docs/Web/API/Node/isConnecte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developer.mozilla.org/en-US/docs/Web/API/Node/cloneNod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www.w3schools.com/jsref/prop_node_textcontent.asp" TargetMode="External"/><Relationship Id="rId4" Type="http://schemas.openxmlformats.org/officeDocument/2006/relationships/hyperlink" Target="https://www.w3schools.com/jsref/prop_html_innerhtml.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www.w3schools.com/jsref/met_node_appendchild.asp" TargetMode="External"/><Relationship Id="rId4" Type="http://schemas.openxmlformats.org/officeDocument/2006/relationships/hyperlink" Target="https://www.w3schools.com/jsref/tryit.asp?filename=tryjsref_node_remov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lenguajejs.com/javascript/dom/seleccionar-elementos-dom/" TargetMode="External"/><Relationship Id="rId4" Type="http://schemas.openxmlformats.org/officeDocument/2006/relationships/hyperlink" Target="https://lenguajejs.com/javascript/dom/crear-elementos-dom/" TargetMode="External"/><Relationship Id="rId5" Type="http://schemas.openxmlformats.org/officeDocument/2006/relationships/hyperlink" Target="https://lenguajejs.com/javascript/dom/insertar-elementos-dom/" TargetMode="External"/><Relationship Id="rId6" Type="http://schemas.openxmlformats.org/officeDocument/2006/relationships/hyperlink" Target="https://lenguajejs.com/javascript/dom/manipular-clases-css/" TargetMode="External"/><Relationship Id="rId7" Type="http://schemas.openxmlformats.org/officeDocument/2006/relationships/hyperlink" Target="https://lenguajejs.com/javascript/dom/navegar-elementos-d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developer.mozilla.org/es/docs/Web/API/EventTarget/addEventListen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hyperlink" Target="https://www.youtube.com/watch?v=cBuTxGdGjM8" TargetMode="External"/><Relationship Id="rId10" Type="http://schemas.openxmlformats.org/officeDocument/2006/relationships/hyperlink" Target="https://www.youtube.com/watch?v=V0tiKDHk7t0" TargetMode="External"/><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s://developer.mozilla.org/es/docs/Web/Events" TargetMode="External"/><Relationship Id="rId4" Type="http://schemas.openxmlformats.org/officeDocument/2006/relationships/hyperlink" Target="https://desarrolloweb.com/articulos/1236.php" TargetMode="External"/><Relationship Id="rId9" Type="http://schemas.openxmlformats.org/officeDocument/2006/relationships/hyperlink" Target="https://www.youtube.com/watch?v=L5Yin6K4ARs" TargetMode="External"/><Relationship Id="rId5" Type="http://schemas.openxmlformats.org/officeDocument/2006/relationships/hyperlink" Target="https://developer.mozilla.org/es/docs/Web/API/EventTarget/addEventListener" TargetMode="External"/><Relationship Id="rId6" Type="http://schemas.openxmlformats.org/officeDocument/2006/relationships/hyperlink" Target="https://www.youtube.com/watch?v=Z4TuS0HEJP8&amp;list=PLPl81lqbj-4I2ZOzryjPKxfhK3BzTlaJ7" TargetMode="External"/><Relationship Id="rId7" Type="http://schemas.openxmlformats.org/officeDocument/2006/relationships/hyperlink" Target="https://www.youtube.com/watch?v=bYdUoqi6JXE" TargetMode="External"/><Relationship Id="rId8" Type="http://schemas.openxmlformats.org/officeDocument/2006/relationships/hyperlink" Target="https://www.youtube.com/watch?v=OspjzGQa86g&amp;t=8017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simplesnippets.tech/what-is-document-object-modeldom-how-js-interacts-with-dom/" TargetMode="External"/><Relationship Id="rId4" Type="http://schemas.openxmlformats.org/officeDocument/2006/relationships/image" Target="../media/image15.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hyperlink" Target="https://developer.mozilla.org/en-US/docs/Web/API/Node#:~:text=The%20DOM%20Node%20interface%20is,as%20a%20plain%20Node%20ob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rtl="0" algn="ctr">
              <a:spcBef>
                <a:spcPts val="0"/>
              </a:spcBef>
              <a:spcAft>
                <a:spcPts val="0"/>
              </a:spcAft>
              <a:buClr>
                <a:schemeClr val="dk1"/>
              </a:buClr>
              <a:buSzPct val="100000"/>
              <a:buFont typeface="Arial"/>
              <a:buNone/>
            </a:pPr>
            <a:r>
              <a:rPr b="1" lang="es" sz="3700">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18</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Javascript 6</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Modificar elementos | Método tradicional</a:t>
            </a:r>
            <a:endParaRPr/>
          </a:p>
        </p:txBody>
      </p:sp>
      <p:sp>
        <p:nvSpPr>
          <p:cNvPr id="209" name="Google Shape;209;p1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Los métodos que comienzan con </a:t>
            </a:r>
            <a:r>
              <a:rPr b="1" lang="es" sz="1650"/>
              <a:t>get</a:t>
            </a:r>
            <a:r>
              <a:rPr lang="es" sz="1650"/>
              <a:t> devuelven un valor. Los que comienzan con </a:t>
            </a:r>
            <a:r>
              <a:rPr b="1" lang="es" sz="1650"/>
              <a:t>set</a:t>
            </a:r>
            <a:r>
              <a:rPr lang="es" sz="1650"/>
              <a:t> modifican o establecen un valor.</a:t>
            </a:r>
            <a:endParaRPr sz="1650"/>
          </a:p>
          <a:p>
            <a:pPr indent="0" lvl="0" marL="0" rtl="0" algn="l">
              <a:lnSpc>
                <a:spcPct val="115000"/>
              </a:lnSpc>
              <a:spcBef>
                <a:spcPts val="1200"/>
              </a:spcBef>
              <a:spcAft>
                <a:spcPts val="0"/>
              </a:spcAft>
              <a:buSzPts val="1800"/>
              <a:buNone/>
            </a:pPr>
            <a:r>
              <a:rPr lang="es" sz="1650"/>
              <a:t>El argumento del método </a:t>
            </a:r>
            <a:r>
              <a:rPr b="1" lang="es" sz="1650"/>
              <a:t>getElementById()</a:t>
            </a:r>
            <a:r>
              <a:rPr lang="es" sz="1650"/>
              <a:t> es el id del elemento, y retorna el objeto referenciado. El método </a:t>
            </a:r>
            <a:r>
              <a:rPr b="1" lang="es" sz="1650"/>
              <a:t>innerHTML()</a:t>
            </a:r>
            <a:r>
              <a:rPr lang="es" sz="1650"/>
              <a:t> escribe código HTML en un elemento. El argumento es una cadena de texto, y si usamos  comillas invertidas ` para definir el string, se respetan los saltos de línea.</a:t>
            </a:r>
            <a:endParaRPr sz="1650"/>
          </a:p>
          <a:p>
            <a:pPr indent="0" lvl="0" marL="0" rtl="0" algn="l">
              <a:lnSpc>
                <a:spcPct val="115000"/>
              </a:lnSpc>
              <a:spcBef>
                <a:spcPts val="1200"/>
              </a:spcBef>
              <a:spcAft>
                <a:spcPts val="1200"/>
              </a:spcAft>
              <a:buSzPts val="1800"/>
              <a:buNone/>
            </a:pPr>
            <a:r>
              <a:rPr b="1" lang="es" sz="1650"/>
              <a:t>getElementsByClassName</a:t>
            </a:r>
            <a:r>
              <a:rPr lang="es" sz="1650"/>
              <a:t> retorna un array de objetos, ya que pueden existir múltiples elementos de una clase CSS. </a:t>
            </a:r>
            <a:endParaRPr sz="16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Modificar elementos | Método tradicional</a:t>
            </a:r>
            <a:endParaRPr/>
          </a:p>
        </p:txBody>
      </p:sp>
      <p:sp>
        <p:nvSpPr>
          <p:cNvPr id="215" name="Google Shape;215;p11"/>
          <p:cNvSpPr txBox="1"/>
          <p:nvPr>
            <p:ph idx="1" type="body"/>
          </p:nvPr>
        </p:nvSpPr>
        <p:spPr>
          <a:xfrm>
            <a:off x="432025" y="1304875"/>
            <a:ext cx="414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El código del ejemplo guarda en el array </a:t>
            </a:r>
            <a:r>
              <a:rPr b="1" lang="es" sz="1650"/>
              <a:t>x</a:t>
            </a:r>
            <a:r>
              <a:rPr lang="es" sz="1650"/>
              <a:t> todos los elementos (</a:t>
            </a:r>
            <a:r>
              <a:rPr b="1" lang="es" sz="1650"/>
              <a:t>objetos</a:t>
            </a:r>
            <a:r>
              <a:rPr lang="es" sz="1650"/>
              <a:t>) de la página HTML que sean de la clase </a:t>
            </a:r>
            <a:r>
              <a:rPr b="1" lang="es" sz="1650"/>
              <a:t>“ejemplo”</a:t>
            </a:r>
            <a:r>
              <a:rPr lang="es" sz="1650"/>
              <a:t>.</a:t>
            </a:r>
            <a:endParaRPr sz="1650"/>
          </a:p>
          <a:p>
            <a:pPr indent="0" lvl="0" marL="0" rtl="0" algn="l">
              <a:lnSpc>
                <a:spcPct val="115000"/>
              </a:lnSpc>
              <a:spcBef>
                <a:spcPts val="1200"/>
              </a:spcBef>
              <a:spcAft>
                <a:spcPts val="1200"/>
              </a:spcAft>
              <a:buSzPts val="1800"/>
              <a:buNone/>
            </a:pPr>
            <a:r>
              <a:rPr lang="es" sz="1650"/>
              <a:t>Luego, al elemento </a:t>
            </a:r>
            <a:r>
              <a:rPr b="1" lang="es" sz="1650"/>
              <a:t>x[0]</a:t>
            </a:r>
            <a:r>
              <a:rPr lang="es" sz="1650"/>
              <a:t> se le modifica su contenido utilizando el método  </a:t>
            </a:r>
            <a:r>
              <a:rPr b="1" lang="es" sz="1650"/>
              <a:t>innertHTML</a:t>
            </a:r>
            <a:r>
              <a:rPr lang="es" sz="1650"/>
              <a:t>. El segundo </a:t>
            </a:r>
            <a:r>
              <a:rPr b="1" lang="es" sz="1650"/>
              <a:t>&lt;div&gt; </a:t>
            </a:r>
            <a:r>
              <a:rPr lang="es" sz="1650"/>
              <a:t>permanece inalterado, porque es el elemento </a:t>
            </a:r>
            <a:r>
              <a:rPr b="1" lang="es" sz="1650"/>
              <a:t>[1]</a:t>
            </a:r>
            <a:r>
              <a:rPr lang="es" sz="1650"/>
              <a:t> del arreglo.</a:t>
            </a:r>
            <a:endParaRPr sz="1650"/>
          </a:p>
        </p:txBody>
      </p:sp>
      <p:sp>
        <p:nvSpPr>
          <p:cNvPr id="216" name="Google Shape;216;p11"/>
          <p:cNvSpPr/>
          <p:nvPr/>
        </p:nvSpPr>
        <p:spPr>
          <a:xfrm>
            <a:off x="4638025" y="1304875"/>
            <a:ext cx="4074000" cy="3111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DOCTYPE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&lt;</a:t>
            </a:r>
            <a:r>
              <a:rPr b="0" i="0" lang="es" sz="1200" u="none" cap="none" strike="noStrike">
                <a:solidFill>
                  <a:srgbClr val="F92672"/>
                </a:solidFill>
                <a:highlight>
                  <a:srgbClr val="23262E"/>
                </a:highlight>
                <a:latin typeface="Consolas"/>
                <a:ea typeface="Consolas"/>
                <a:cs typeface="Consolas"/>
                <a:sym typeface="Consolas"/>
              </a:rPr>
              <a:t>h1</a:t>
            </a:r>
            <a:r>
              <a:rPr b="0" i="0" lang="es" sz="1200" u="none" cap="none" strike="noStrike">
                <a:solidFill>
                  <a:srgbClr val="D5CED9"/>
                </a:solidFill>
                <a:highlight>
                  <a:srgbClr val="23262E"/>
                </a:highlight>
                <a:latin typeface="Consolas"/>
                <a:ea typeface="Consolas"/>
                <a:cs typeface="Consolas"/>
                <a:sym typeface="Consolas"/>
              </a:rPr>
              <a:t>&gt;DOM&lt;/</a:t>
            </a:r>
            <a:r>
              <a:rPr b="0" i="0" lang="es" sz="1200" u="none" cap="none" strike="noStrike">
                <a:solidFill>
                  <a:srgbClr val="F92672"/>
                </a:solidFill>
                <a:highlight>
                  <a:srgbClr val="23262E"/>
                </a:highlight>
                <a:latin typeface="Consolas"/>
                <a:ea typeface="Consolas"/>
                <a:cs typeface="Consolas"/>
                <a:sym typeface="Consolas"/>
              </a:rPr>
              <a:t>h1</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&lt;</a:t>
            </a:r>
            <a:r>
              <a:rPr b="0" i="0" lang="es" sz="1200" u="none" cap="none" strike="noStrike">
                <a:solidFill>
                  <a:srgbClr val="F9267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&gt;Solo cambia el primer elemento:&lt;/</a:t>
            </a:r>
            <a:r>
              <a:rPr b="0" i="0" lang="es" sz="1200" u="none" cap="none" strike="noStrike">
                <a:solidFill>
                  <a:srgbClr val="F9267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&lt;</a:t>
            </a:r>
            <a:r>
              <a:rPr b="0" i="0" lang="es" sz="1200" u="none" cap="none" strike="noStrike">
                <a:solidFill>
                  <a:srgbClr val="F92672"/>
                </a:solidFill>
                <a:highlight>
                  <a:srgbClr val="23262E"/>
                </a:highlight>
                <a:latin typeface="Consolas"/>
                <a:ea typeface="Consolas"/>
                <a:cs typeface="Consolas"/>
                <a:sym typeface="Consolas"/>
              </a:rPr>
              <a:t>div</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"ejemplo"</a:t>
            </a:r>
            <a:r>
              <a:rPr b="0" i="0" lang="es" sz="1200" u="none" cap="none" strike="noStrike">
                <a:solidFill>
                  <a:srgbClr val="D5CED9"/>
                </a:solidFill>
                <a:highlight>
                  <a:srgbClr val="23262E"/>
                </a:highlight>
                <a:latin typeface="Consolas"/>
                <a:ea typeface="Consolas"/>
                <a:cs typeface="Consolas"/>
                <a:sym typeface="Consolas"/>
              </a:rPr>
              <a:t>&gt;Elemento 1&lt;/</a:t>
            </a:r>
            <a:r>
              <a:rPr b="0" i="0" lang="es" sz="1200" u="none" cap="none" strike="noStrike">
                <a:solidFill>
                  <a:srgbClr val="F92672"/>
                </a:solidFill>
                <a:highlight>
                  <a:srgbClr val="23262E"/>
                </a:highlight>
                <a:latin typeface="Consolas"/>
                <a:ea typeface="Consolas"/>
                <a:cs typeface="Consolas"/>
                <a:sym typeface="Consolas"/>
              </a:rPr>
              <a:t>div</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&lt;</a:t>
            </a:r>
            <a:r>
              <a:rPr b="0" i="0" lang="es" sz="1200" u="none" cap="none" strike="noStrike">
                <a:solidFill>
                  <a:srgbClr val="F92672"/>
                </a:solidFill>
                <a:highlight>
                  <a:srgbClr val="23262E"/>
                </a:highlight>
                <a:latin typeface="Consolas"/>
                <a:ea typeface="Consolas"/>
                <a:cs typeface="Consolas"/>
                <a:sym typeface="Consolas"/>
              </a:rPr>
              <a:t>div</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"ejemplo"</a:t>
            </a:r>
            <a:r>
              <a:rPr b="0" i="0" lang="es" sz="1200" u="none" cap="none" strike="noStrike">
                <a:solidFill>
                  <a:srgbClr val="D5CED9"/>
                </a:solidFill>
                <a:highlight>
                  <a:srgbClr val="23262E"/>
                </a:highlight>
                <a:latin typeface="Consolas"/>
                <a:ea typeface="Consolas"/>
                <a:cs typeface="Consolas"/>
                <a:sym typeface="Consolas"/>
              </a:rPr>
              <a:t>&gt;Elemento 2&lt;/</a:t>
            </a:r>
            <a:r>
              <a:rPr b="0" i="0" lang="es" sz="1200" u="none" cap="none" strike="noStrike">
                <a:solidFill>
                  <a:srgbClr val="F92672"/>
                </a:solidFill>
                <a:highlight>
                  <a:srgbClr val="23262E"/>
                </a:highlight>
                <a:latin typeface="Consolas"/>
                <a:ea typeface="Consolas"/>
                <a:cs typeface="Consolas"/>
                <a:sym typeface="Consolas"/>
              </a:rPr>
              <a:t>div</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&lt;</a:t>
            </a:r>
            <a:r>
              <a:rPr b="0" i="0" lang="es" sz="1200" u="none" cap="none" strike="noStrike">
                <a:solidFill>
                  <a:srgbClr val="F92672"/>
                </a:solidFill>
                <a:highlight>
                  <a:srgbClr val="23262E"/>
                </a:highlight>
                <a:latin typeface="Consolas"/>
                <a:ea typeface="Consolas"/>
                <a:cs typeface="Consolas"/>
                <a:sym typeface="Consolas"/>
              </a:rPr>
              <a:t>script</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document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getElementsByClassName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"ejemplo"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0</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innerHTML</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"Hola Codo a Codo!"</a:t>
            </a:r>
            <a:endParaRPr b="0" i="0" sz="12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&lt;/</a:t>
            </a:r>
            <a:r>
              <a:rPr b="0" i="0" lang="es" sz="1200" u="none" cap="none" strike="noStrike">
                <a:solidFill>
                  <a:srgbClr val="F92672"/>
                </a:solidFill>
                <a:highlight>
                  <a:srgbClr val="23262E"/>
                </a:highlight>
                <a:latin typeface="Consolas"/>
                <a:ea typeface="Consolas"/>
                <a:cs typeface="Consolas"/>
                <a:sym typeface="Consolas"/>
              </a:rPr>
              <a:t>script</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Modificar elementos | Método tradicional</a:t>
            </a:r>
            <a:endParaRPr/>
          </a:p>
        </p:txBody>
      </p:sp>
      <p:sp>
        <p:nvSpPr>
          <p:cNvPr id="222" name="Google Shape;222;p12"/>
          <p:cNvSpPr txBox="1"/>
          <p:nvPr>
            <p:ph idx="1" type="body"/>
          </p:nvPr>
        </p:nvSpPr>
        <p:spPr>
          <a:xfrm>
            <a:off x="432025" y="1304875"/>
            <a:ext cx="414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El código del ejemplo espera a que se dispare el evento “</a:t>
            </a:r>
            <a:r>
              <a:rPr b="1" lang="es" sz="1650"/>
              <a:t>onclick</a:t>
            </a:r>
            <a:r>
              <a:rPr lang="es" sz="1650"/>
              <a:t>” del botón, que invoca a la función “</a:t>
            </a:r>
            <a:r>
              <a:rPr b="1" lang="es" sz="1650"/>
              <a:t>cambiarTexto”</a:t>
            </a:r>
            <a:r>
              <a:rPr lang="es" sz="1650"/>
              <a:t>.</a:t>
            </a:r>
            <a:endParaRPr sz="1650"/>
          </a:p>
          <a:p>
            <a:pPr indent="0" lvl="0" marL="0" rtl="0" algn="l">
              <a:lnSpc>
                <a:spcPct val="115000"/>
              </a:lnSpc>
              <a:spcBef>
                <a:spcPts val="1200"/>
              </a:spcBef>
              <a:spcAft>
                <a:spcPts val="1200"/>
              </a:spcAft>
              <a:buSzPts val="1800"/>
              <a:buNone/>
            </a:pPr>
            <a:r>
              <a:rPr lang="es" sz="1650"/>
              <a:t>La función guarda en el array </a:t>
            </a:r>
            <a:r>
              <a:rPr b="1" lang="es" sz="1650"/>
              <a:t>x</a:t>
            </a:r>
            <a:r>
              <a:rPr lang="es" sz="1650"/>
              <a:t> todos los elementos (</a:t>
            </a:r>
            <a:r>
              <a:rPr b="1" lang="es" sz="1650"/>
              <a:t>objetos</a:t>
            </a:r>
            <a:r>
              <a:rPr lang="es" sz="1650"/>
              <a:t>) de la página HTML que sean de la clase </a:t>
            </a:r>
            <a:r>
              <a:rPr b="1" lang="es" sz="1650"/>
              <a:t>“ejemplo”</a:t>
            </a:r>
            <a:r>
              <a:rPr lang="es" sz="1650"/>
              <a:t>, los recorre usando un bucle </a:t>
            </a:r>
            <a:r>
              <a:rPr b="1" lang="es" sz="1650"/>
              <a:t>for</a:t>
            </a:r>
            <a:r>
              <a:rPr lang="es" sz="1650"/>
              <a:t>,</a:t>
            </a:r>
            <a:r>
              <a:rPr b="1" lang="es" sz="1650"/>
              <a:t> </a:t>
            </a:r>
            <a:r>
              <a:rPr lang="es" sz="1650"/>
              <a:t> y usando su método innerHTML les cambia su contenido.</a:t>
            </a:r>
            <a:endParaRPr sz="1650"/>
          </a:p>
        </p:txBody>
      </p:sp>
      <p:sp>
        <p:nvSpPr>
          <p:cNvPr id="223" name="Google Shape;223;p12"/>
          <p:cNvSpPr/>
          <p:nvPr/>
        </p:nvSpPr>
        <p:spPr>
          <a:xfrm>
            <a:off x="4638025" y="1304875"/>
            <a:ext cx="4074000" cy="3262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DOCTYPE</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html</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html</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body</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h1</a:t>
            </a:r>
            <a:r>
              <a:rPr b="0" i="0" lang="es" sz="1000" u="none" cap="none" strike="noStrike">
                <a:solidFill>
                  <a:srgbClr val="D5CED9"/>
                </a:solidFill>
                <a:highlight>
                  <a:srgbClr val="23262E"/>
                </a:highlight>
                <a:latin typeface="Consolas"/>
                <a:ea typeface="Consolas"/>
                <a:cs typeface="Consolas"/>
                <a:sym typeface="Consolas"/>
              </a:rPr>
              <a:t>&gt;DOM&lt;/</a:t>
            </a:r>
            <a:r>
              <a:rPr b="0" i="0" lang="es" sz="1000" u="none" cap="none" strike="noStrike">
                <a:solidFill>
                  <a:srgbClr val="F92672"/>
                </a:solidFill>
                <a:highlight>
                  <a:srgbClr val="23262E"/>
                </a:highlight>
                <a:latin typeface="Consolas"/>
                <a:ea typeface="Consolas"/>
                <a:cs typeface="Consolas"/>
                <a:sym typeface="Consolas"/>
              </a:rPr>
              <a:t>h1</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p</a:t>
            </a:r>
            <a:r>
              <a:rPr b="0" i="0" lang="es" sz="1000" u="none" cap="none" strike="noStrike">
                <a:solidFill>
                  <a:srgbClr val="D5CED9"/>
                </a:solidFill>
                <a:highlight>
                  <a:srgbClr val="23262E"/>
                </a:highlight>
                <a:latin typeface="Consolas"/>
                <a:ea typeface="Consolas"/>
                <a:cs typeface="Consolas"/>
                <a:sym typeface="Consolas"/>
              </a:rPr>
              <a:t>&gt;Cambiar todos los elementos:&lt;/</a:t>
            </a:r>
            <a:r>
              <a:rPr b="0" i="0" lang="es" sz="1000" u="none" cap="none" strike="noStrike">
                <a:solidFill>
                  <a:srgbClr val="F92672"/>
                </a:solidFill>
                <a:highlight>
                  <a:srgbClr val="23262E"/>
                </a:highlight>
                <a:latin typeface="Consolas"/>
                <a:ea typeface="Consolas"/>
                <a:cs typeface="Consolas"/>
                <a:sym typeface="Consolas"/>
              </a:rPr>
              <a:t>p</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div</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class</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"ejemplo"</a:t>
            </a:r>
            <a:r>
              <a:rPr b="0" i="0" lang="es" sz="1000" u="none" cap="none" strike="noStrike">
                <a:solidFill>
                  <a:srgbClr val="D5CED9"/>
                </a:solidFill>
                <a:highlight>
                  <a:srgbClr val="23262E"/>
                </a:highlight>
                <a:latin typeface="Consolas"/>
                <a:ea typeface="Consolas"/>
                <a:cs typeface="Consolas"/>
                <a:sym typeface="Consolas"/>
              </a:rPr>
              <a:t>&gt;Elemento 1&lt;/</a:t>
            </a:r>
            <a:r>
              <a:rPr b="0" i="0" lang="es" sz="1000" u="none" cap="none" strike="noStrike">
                <a:solidFill>
                  <a:srgbClr val="F92672"/>
                </a:solidFill>
                <a:highlight>
                  <a:srgbClr val="23262E"/>
                </a:highlight>
                <a:latin typeface="Consolas"/>
                <a:ea typeface="Consolas"/>
                <a:cs typeface="Consolas"/>
                <a:sym typeface="Consolas"/>
              </a:rPr>
              <a:t>div</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div</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class</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"ejemplo"</a:t>
            </a:r>
            <a:r>
              <a:rPr b="0" i="0" lang="es" sz="1000" u="none" cap="none" strike="noStrike">
                <a:solidFill>
                  <a:srgbClr val="D5CED9"/>
                </a:solidFill>
                <a:highlight>
                  <a:srgbClr val="23262E"/>
                </a:highlight>
                <a:latin typeface="Consolas"/>
                <a:ea typeface="Consolas"/>
                <a:cs typeface="Consolas"/>
                <a:sym typeface="Consolas"/>
              </a:rPr>
              <a:t>&gt;Elemento 2&lt;/</a:t>
            </a:r>
            <a:r>
              <a:rPr b="0" i="0" lang="es" sz="1000" u="none" cap="none" strike="noStrike">
                <a:solidFill>
                  <a:srgbClr val="F92672"/>
                </a:solidFill>
                <a:highlight>
                  <a:srgbClr val="23262E"/>
                </a:highlight>
                <a:latin typeface="Consolas"/>
                <a:ea typeface="Consolas"/>
                <a:cs typeface="Consolas"/>
                <a:sym typeface="Consolas"/>
              </a:rPr>
              <a:t>div</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div</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class</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"ejemplo"</a:t>
            </a:r>
            <a:r>
              <a:rPr b="0" i="0" lang="es" sz="1000" u="none" cap="none" strike="noStrike">
                <a:solidFill>
                  <a:srgbClr val="D5CED9"/>
                </a:solidFill>
                <a:highlight>
                  <a:srgbClr val="23262E"/>
                </a:highlight>
                <a:latin typeface="Consolas"/>
                <a:ea typeface="Consolas"/>
                <a:cs typeface="Consolas"/>
                <a:sym typeface="Consolas"/>
              </a:rPr>
              <a:t>&gt;Elemento 3&lt;/</a:t>
            </a:r>
            <a:r>
              <a:rPr b="0" i="0" lang="es" sz="1000" u="none" cap="none" strike="noStrike">
                <a:solidFill>
                  <a:srgbClr val="F92672"/>
                </a:solidFill>
                <a:highlight>
                  <a:srgbClr val="23262E"/>
                </a:highlight>
                <a:latin typeface="Consolas"/>
                <a:ea typeface="Consolas"/>
                <a:cs typeface="Consolas"/>
                <a:sym typeface="Consolas"/>
              </a:rPr>
              <a:t>div</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script</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function</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cambiarTexto</a:t>
            </a:r>
            <a:r>
              <a:rPr b="0" i="0" lang="es" sz="1000" u="none" cap="none" strike="noStrike">
                <a:solidFill>
                  <a:srgbClr val="D5CED9"/>
                </a:solidFill>
                <a:highlight>
                  <a:srgbClr val="23262E"/>
                </a:highlight>
                <a:latin typeface="Consolas"/>
                <a:ea typeface="Consolas"/>
                <a:cs typeface="Consolas"/>
                <a:sym typeface="Consolas"/>
              </a:rPr>
              <a:t>() {</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var</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x</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F39C12"/>
                </a:solidFill>
                <a:highlight>
                  <a:srgbClr val="23262E"/>
                </a:highlight>
                <a:latin typeface="Consolas"/>
                <a:ea typeface="Consolas"/>
                <a:cs typeface="Consolas"/>
                <a:sym typeface="Consolas"/>
              </a:rPr>
              <a:t>document</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FFE66D"/>
                </a:solidFill>
                <a:highlight>
                  <a:srgbClr val="23262E"/>
                </a:highlight>
                <a:latin typeface="Consolas"/>
                <a:ea typeface="Consolas"/>
                <a:cs typeface="Consolas"/>
                <a:sym typeface="Consolas"/>
              </a:rPr>
              <a:t>getElementsByClassName</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"ejemplo"</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for</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i</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39C12"/>
                </a:solidFill>
                <a:highlight>
                  <a:srgbClr val="23262E"/>
                </a:highlight>
                <a:latin typeface="Consolas"/>
                <a:ea typeface="Consolas"/>
                <a:cs typeface="Consolas"/>
                <a:sym typeface="Consolas"/>
              </a:rPr>
              <a:t>0</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i</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&lt;</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39C12"/>
                </a:solidFill>
                <a:highlight>
                  <a:srgbClr val="23262E"/>
                </a:highlight>
                <a:latin typeface="Consolas"/>
                <a:ea typeface="Consolas"/>
                <a:cs typeface="Consolas"/>
                <a:sym typeface="Consolas"/>
              </a:rPr>
              <a:t>x</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length</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i</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x</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i</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innerHTML</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"Codo a Codo! "</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i</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F39C12"/>
                </a:solidFill>
                <a:highlight>
                  <a:srgbClr val="23262E"/>
                </a:highlight>
                <a:latin typeface="Consolas"/>
                <a:ea typeface="Consolas"/>
                <a:cs typeface="Consolas"/>
                <a:sym typeface="Consolas"/>
              </a:rPr>
              <a:t>1</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script</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button</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onclick</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a:t>
            </a:r>
            <a:r>
              <a:rPr b="0" i="0" lang="es" sz="1000" u="none" cap="none" strike="noStrike">
                <a:solidFill>
                  <a:srgbClr val="FFE66D"/>
                </a:solidFill>
                <a:highlight>
                  <a:srgbClr val="23262E"/>
                </a:highlight>
                <a:latin typeface="Consolas"/>
                <a:ea typeface="Consolas"/>
                <a:cs typeface="Consolas"/>
                <a:sym typeface="Consolas"/>
              </a:rPr>
              <a:t>cambiarTexto</a:t>
            </a:r>
            <a:r>
              <a:rPr b="0" i="0" lang="es" sz="1000" u="none" cap="none" strike="noStrike">
                <a:solidFill>
                  <a:srgbClr val="96E072"/>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Cambiar todos los párrafos&lt;/</a:t>
            </a:r>
            <a:r>
              <a:rPr b="0" i="0" lang="es" sz="1000" u="none" cap="none" strike="noStrike">
                <a:solidFill>
                  <a:srgbClr val="F92672"/>
                </a:solidFill>
                <a:highlight>
                  <a:srgbClr val="23262E"/>
                </a:highlight>
                <a:latin typeface="Consolas"/>
                <a:ea typeface="Consolas"/>
                <a:cs typeface="Consolas"/>
                <a:sym typeface="Consolas"/>
              </a:rPr>
              <a:t>button</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body</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html</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Modificar elementos | Método tradicional</a:t>
            </a:r>
            <a:endParaRPr/>
          </a:p>
        </p:txBody>
      </p:sp>
      <p:sp>
        <p:nvSpPr>
          <p:cNvPr id="229" name="Google Shape;229;p13"/>
          <p:cNvSpPr txBox="1"/>
          <p:nvPr>
            <p:ph idx="1" type="body"/>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De forma similar funcionan los métodos </a:t>
            </a:r>
            <a:r>
              <a:rPr b="1" lang="es" sz="1650"/>
              <a:t>getElementsByName(name)</a:t>
            </a:r>
            <a:r>
              <a:rPr lang="es" sz="1650"/>
              <a:t> y </a:t>
            </a:r>
            <a:r>
              <a:rPr b="1" lang="es" sz="1650"/>
              <a:t>getElementsByTagName(tag)</a:t>
            </a:r>
            <a:r>
              <a:rPr lang="es" sz="1650"/>
              <a:t>, que se encargan de buscar elementos HTML por su atributo </a:t>
            </a:r>
            <a:r>
              <a:rPr b="1" lang="es" sz="1650"/>
              <a:t>name</a:t>
            </a:r>
            <a:r>
              <a:rPr lang="es" sz="1650"/>
              <a:t> o por su </a:t>
            </a:r>
            <a:r>
              <a:rPr b="1" lang="es" sz="1650"/>
              <a:t>tag</a:t>
            </a:r>
            <a:r>
              <a:rPr lang="es" sz="1650"/>
              <a:t> (etiqueta) de elemento HTML, respectivamente. En el siguiente ejemplo las constantes </a:t>
            </a:r>
            <a:r>
              <a:rPr b="1" lang="es" sz="1650"/>
              <a:t>nicknames</a:t>
            </a:r>
            <a:r>
              <a:rPr lang="es" sz="1650"/>
              <a:t> y </a:t>
            </a:r>
            <a:r>
              <a:rPr b="1" lang="es" sz="1650"/>
              <a:t>divs</a:t>
            </a:r>
            <a:r>
              <a:rPr lang="es" sz="1650"/>
              <a:t> contendrán una lista de objetos:</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30" name="Google Shape;230;p13"/>
          <p:cNvSpPr/>
          <p:nvPr/>
        </p:nvSpPr>
        <p:spPr>
          <a:xfrm>
            <a:off x="1969350" y="3015150"/>
            <a:ext cx="5187900" cy="1250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F6167"/>
              </a:buClr>
              <a:buSzPts val="1400"/>
              <a:buFont typeface="Consolas"/>
              <a:buNone/>
            </a:pPr>
            <a:r>
              <a:rPr b="0" i="0" lang="es" sz="1200" u="none" cap="none" strike="noStrike">
                <a:solidFill>
                  <a:srgbClr val="5F6167"/>
                </a:solidFill>
                <a:latin typeface="Consolas"/>
                <a:ea typeface="Consolas"/>
                <a:cs typeface="Consolas"/>
                <a:sym typeface="Consolas"/>
              </a:rPr>
              <a:t>// Obtiene todos los elementos con atributo name="nickname"</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nicknames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getElementsByName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"nickname"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br>
              <a:rPr b="0" i="0" lang="es" sz="1200" u="none" cap="none" strike="noStrike">
                <a:solidFill>
                  <a:srgbClr val="000000"/>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 Obtiene todos los elementos &lt;div&gt; de la página</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divs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getElementsByTagName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Modificar elementos | Métodos modernos</a:t>
            </a:r>
            <a:endParaRPr/>
          </a:p>
        </p:txBody>
      </p:sp>
      <p:sp>
        <p:nvSpPr>
          <p:cNvPr id="236" name="Google Shape;236;p14"/>
          <p:cNvSpPr txBox="1"/>
          <p:nvPr>
            <p:ph idx="1" type="body"/>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En los últimos años </a:t>
            </a:r>
            <a:r>
              <a:rPr b="1" lang="es" sz="1650"/>
              <a:t>JS</a:t>
            </a:r>
            <a:r>
              <a:rPr lang="es" sz="1650"/>
              <a:t> ha añadido dos nuevos métodos de búsqueda de elementos que son simples de usar, sobre todo si conocemos los selectores CSS. Son los métodos</a:t>
            </a:r>
            <a:r>
              <a:rPr b="1" lang="es" sz="1650"/>
              <a:t> .querySelector()</a:t>
            </a:r>
            <a:r>
              <a:rPr lang="es" sz="1650"/>
              <a:t> y </a:t>
            </a:r>
            <a:r>
              <a:rPr b="1" lang="es" sz="1650"/>
              <a:t>.querySelectorAll()</a:t>
            </a:r>
            <a:r>
              <a:rPr lang="es" sz="1650"/>
              <a:t>:</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pic>
        <p:nvPicPr>
          <p:cNvPr id="237" name="Google Shape;237;p14"/>
          <p:cNvPicPr preferRelativeResize="0"/>
          <p:nvPr/>
        </p:nvPicPr>
        <p:blipFill rotWithShape="1">
          <a:blip r:embed="rId3">
            <a:alphaModFix/>
          </a:blip>
          <a:srcRect b="0" l="0" r="0" t="0"/>
          <a:stretch/>
        </p:blipFill>
        <p:spPr>
          <a:xfrm>
            <a:off x="1020300" y="2330875"/>
            <a:ext cx="7085999" cy="1266000"/>
          </a:xfrm>
          <a:prstGeom prst="rect">
            <a:avLst/>
          </a:prstGeom>
          <a:noFill/>
          <a:ln>
            <a:noFill/>
          </a:ln>
        </p:spPr>
      </p:pic>
      <p:sp>
        <p:nvSpPr>
          <p:cNvPr id="238" name="Google Shape;238;p14"/>
          <p:cNvSpPr txBox="1"/>
          <p:nvPr>
            <p:ph idx="1" type="body"/>
          </p:nvPr>
        </p:nvSpPr>
        <p:spPr>
          <a:xfrm>
            <a:off x="584425" y="3715725"/>
            <a:ext cx="8382900" cy="90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Con estos métodos podemos reemplazar los “</a:t>
            </a:r>
            <a:r>
              <a:rPr i="1" lang="es" sz="1650"/>
              <a:t>métodos tradicionales</a:t>
            </a:r>
            <a:r>
              <a:rPr lang="es" sz="1650"/>
              <a:t>” e incluso realizar nuevas intervenciones en el DOM gracias a su flexibilidad.</a:t>
            </a:r>
            <a:endParaRPr sz="16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Métodos modernos | querySelector()</a:t>
            </a:r>
            <a:endParaRPr/>
          </a:p>
        </p:txBody>
      </p:sp>
      <p:sp>
        <p:nvSpPr>
          <p:cNvPr id="244" name="Google Shape;244;p15"/>
          <p:cNvSpPr txBox="1"/>
          <p:nvPr>
            <p:ph idx="1" type="body"/>
          </p:nvPr>
        </p:nvSpPr>
        <p:spPr>
          <a:xfrm>
            <a:off x="432025" y="1304875"/>
            <a:ext cx="8382900" cy="1130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650"/>
              <a:t>.querySelector(selector)</a:t>
            </a:r>
            <a:r>
              <a:rPr lang="es" sz="1650"/>
              <a:t> devuelve </a:t>
            </a:r>
            <a:r>
              <a:rPr b="1" lang="es" sz="1650"/>
              <a:t>el primer elemento</a:t>
            </a:r>
            <a:r>
              <a:rPr lang="es" sz="1650"/>
              <a:t> que encaja con el selector CSS suministrado en </a:t>
            </a:r>
            <a:r>
              <a:rPr i="1" lang="es" sz="1650"/>
              <a:t>selector</a:t>
            </a:r>
            <a:r>
              <a:rPr lang="es" sz="1650"/>
              <a:t>. Al igual que </a:t>
            </a:r>
            <a:r>
              <a:rPr b="1" lang="es" sz="1650"/>
              <a:t>.getElementById()</a:t>
            </a:r>
            <a:r>
              <a:rPr lang="es" sz="1650"/>
              <a:t>, en caso de no coincidir con ninguno devuelve null.</a:t>
            </a:r>
            <a:endParaRPr sz="1650"/>
          </a:p>
        </p:txBody>
      </p:sp>
      <p:sp>
        <p:nvSpPr>
          <p:cNvPr id="245" name="Google Shape;245;p15"/>
          <p:cNvSpPr txBox="1"/>
          <p:nvPr>
            <p:ph idx="1" type="body"/>
          </p:nvPr>
        </p:nvSpPr>
        <p:spPr>
          <a:xfrm>
            <a:off x="584425" y="2989025"/>
            <a:ext cx="8382900" cy="163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En la primera línea incluimos en el argumento un </a:t>
            </a:r>
            <a:r>
              <a:rPr b="1" lang="es" sz="1650"/>
              <a:t>#</a:t>
            </a:r>
            <a:r>
              <a:rPr lang="es" sz="1650"/>
              <a:t> porque se trata de un </a:t>
            </a:r>
            <a:r>
              <a:rPr b="1" lang="es" sz="1650"/>
              <a:t>id</a:t>
            </a:r>
            <a:r>
              <a:rPr lang="es" sz="1650"/>
              <a:t>. En la segunda estamos recuperando el primer elemento con clase </a:t>
            </a:r>
            <a:r>
              <a:rPr b="1" lang="es" sz="1650"/>
              <a:t>info</a:t>
            </a:r>
            <a:r>
              <a:rPr lang="es" sz="1650"/>
              <a:t> que esté dentro de un elemento de la clase </a:t>
            </a:r>
            <a:r>
              <a:rPr b="1" lang="es" sz="1650"/>
              <a:t>main</a:t>
            </a:r>
            <a:r>
              <a:rPr lang="es" sz="1650"/>
              <a:t>. Eso podría realizarse con los métodos tradicionales, pero sería necesario un código más extenso y complejo. </a:t>
            </a:r>
            <a:r>
              <a:rPr b="1" lang="es" sz="1650"/>
              <a:t>querySelector() </a:t>
            </a:r>
            <a:r>
              <a:rPr lang="es" sz="1650"/>
              <a:t>simplifica el proceso.</a:t>
            </a:r>
            <a:endParaRPr sz="1650"/>
          </a:p>
        </p:txBody>
      </p:sp>
      <p:sp>
        <p:nvSpPr>
          <p:cNvPr id="246" name="Google Shape;246;p15"/>
          <p:cNvSpPr/>
          <p:nvPr/>
        </p:nvSpPr>
        <p:spPr>
          <a:xfrm>
            <a:off x="1171075" y="2312700"/>
            <a:ext cx="6904800" cy="518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page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querySelector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"#page"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&lt;div id="page"&gt;&lt;/div&gt;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info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querySelector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".main .info"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&lt;div class="info"&gt;&lt;/div&gt;</a:t>
            </a:r>
            <a:endParaRPr b="0" i="0" sz="1200" u="none" cap="none" strike="noStrike">
              <a:solidFill>
                <a:srgbClr val="000000"/>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Métodos modernos | querySelectorAll()</a:t>
            </a:r>
            <a:endParaRPr/>
          </a:p>
        </p:txBody>
      </p:sp>
      <p:sp>
        <p:nvSpPr>
          <p:cNvPr id="252" name="Google Shape;252;p16"/>
          <p:cNvSpPr txBox="1"/>
          <p:nvPr>
            <p:ph idx="1" type="body"/>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El método </a:t>
            </a:r>
            <a:r>
              <a:rPr b="1" lang="es" sz="1650"/>
              <a:t>.querySelectorAll(selector)</a:t>
            </a:r>
            <a:r>
              <a:rPr lang="es" sz="1650"/>
              <a:t> es similar a </a:t>
            </a:r>
            <a:r>
              <a:rPr b="1" lang="es" sz="1650"/>
              <a:t>.querySelector(), </a:t>
            </a:r>
            <a:r>
              <a:rPr lang="es" sz="1650"/>
              <a:t>pero en caso de que haya más de un elemento que se ajuste a lo indicado por </a:t>
            </a:r>
            <a:r>
              <a:rPr b="1" lang="es" sz="1650"/>
              <a:t>selector</a:t>
            </a:r>
            <a:r>
              <a:rPr lang="es" sz="1650"/>
              <a:t>,  devuelve un array con todos los elementos que coinciden con él: </a:t>
            </a:r>
            <a:endParaRPr sz="1650"/>
          </a:p>
        </p:txBody>
      </p:sp>
      <p:sp>
        <p:nvSpPr>
          <p:cNvPr id="253" name="Google Shape;253;p16"/>
          <p:cNvSpPr/>
          <p:nvPr/>
        </p:nvSpPr>
        <p:spPr>
          <a:xfrm>
            <a:off x="1566775" y="2325501"/>
            <a:ext cx="6113400" cy="1608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F6167"/>
              </a:buClr>
              <a:buSzPts val="1200"/>
              <a:buFont typeface="Consolas"/>
              <a:buNone/>
            </a:pPr>
            <a:r>
              <a:rPr b="0" i="0" lang="es" sz="1200" u="none" cap="none" strike="noStrike">
                <a:solidFill>
                  <a:srgbClr val="5F6167"/>
                </a:solidFill>
                <a:latin typeface="Consolas"/>
                <a:ea typeface="Consolas"/>
                <a:cs typeface="Consolas"/>
                <a:sym typeface="Consolas"/>
              </a:rPr>
              <a:t>// Obtiene todos los elementos con clase "info"</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2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infos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querySelectorAll</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".info"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br>
              <a:rPr b="0" i="0" lang="es" sz="1200" u="none" cap="none" strike="noStrike">
                <a:solidFill>
                  <a:srgbClr val="000000"/>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 Obtiene todos los elementos con atributo name="nickname"</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2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nicknames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querySelectorAll</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'[name="nickname"]'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br>
              <a:rPr b="0" i="0" lang="es" sz="1200" u="none" cap="none" strike="noStrike">
                <a:solidFill>
                  <a:srgbClr val="000000"/>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 Obtiene todos los elementos &lt;div&gt; de la página HTML</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2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divs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querySelectorAll</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sp>
        <p:nvSpPr>
          <p:cNvPr id="254" name="Google Shape;254;p16"/>
          <p:cNvSpPr txBox="1"/>
          <p:nvPr>
            <p:ph idx="1" type="body"/>
          </p:nvPr>
        </p:nvSpPr>
        <p:spPr>
          <a:xfrm>
            <a:off x="432025" y="3934400"/>
            <a:ext cx="8535300" cy="6885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SzPts val="1800"/>
              <a:buNone/>
            </a:pPr>
            <a:r>
              <a:rPr b="1" lang="es" sz="1650"/>
              <a:t> .querySelectorAll()</a:t>
            </a:r>
            <a:r>
              <a:rPr lang="es" sz="1650"/>
              <a:t> siempre nos devolverá un array con uno o más objetos, o vacío si no encuentra elementos de ese tipo en el documento.</a:t>
            </a:r>
            <a:endParaRPr sz="16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Crear elementos HTML</a:t>
            </a:r>
            <a:endParaRPr/>
          </a:p>
        </p:txBody>
      </p:sp>
      <p:sp>
        <p:nvSpPr>
          <p:cNvPr id="260" name="Google Shape;260;p17"/>
          <p:cNvSpPr txBox="1"/>
          <p:nvPr>
            <p:ph idx="1" type="body"/>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Existen métodos para crear diferentes </a:t>
            </a:r>
            <a:r>
              <a:rPr b="1" lang="es" sz="1650"/>
              <a:t>elementos</a:t>
            </a:r>
            <a:r>
              <a:rPr lang="es" sz="1650"/>
              <a:t> HTML o </a:t>
            </a:r>
            <a:r>
              <a:rPr b="1" lang="es" sz="1650"/>
              <a:t>nodos</a:t>
            </a:r>
            <a:r>
              <a:rPr lang="es" sz="1650"/>
              <a:t>, que nos permiten agregar al documento estructuras dinámicas, mediante bucles o estructuras definidas:</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graphicFrame>
        <p:nvGraphicFramePr>
          <p:cNvPr id="261" name="Google Shape;261;p17"/>
          <p:cNvGraphicFramePr/>
          <p:nvPr/>
        </p:nvGraphicFramePr>
        <p:xfrm>
          <a:off x="432015" y="2325635"/>
          <a:ext cx="3000000" cy="3000000"/>
        </p:xfrm>
        <a:graphic>
          <a:graphicData uri="http://schemas.openxmlformats.org/drawingml/2006/table">
            <a:tbl>
              <a:tblPr>
                <a:noFill/>
                <a:tableStyleId>{B007031D-47AB-4540-A077-F2A98BD796E4}</a:tableStyleId>
              </a:tblPr>
              <a:tblGrid>
                <a:gridCol w="3048525"/>
                <a:gridCol w="5334350"/>
              </a:tblGrid>
              <a:tr h="3337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Métodos</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Descripción</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solidFill>
                      <a:srgbClr val="F8C823"/>
                    </a:solidFill>
                  </a:tcPr>
                </a:tc>
              </a:tr>
              <a:tr h="345075">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Element .createElement(tag, options)</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Crea y devuelve el elemento HTML definido por tag. </a:t>
                      </a:r>
                      <a:r>
                        <a:rPr lang="es" sz="1200" u="sng" cap="none" strike="noStrike">
                          <a:solidFill>
                            <a:schemeClr val="dk2"/>
                          </a:solidFill>
                          <a:latin typeface="Montserrat"/>
                          <a:ea typeface="Montserrat"/>
                          <a:cs typeface="Montserrat"/>
                          <a:sym typeface="Montserrat"/>
                          <a:hlinkClick r:id="rId3">
                            <a:extLst>
                              <a:ext uri="{A12FA001-AC4F-418D-AE19-62706E023703}">
                                <ahyp:hlinkClr val="tx"/>
                              </a:ext>
                            </a:extLst>
                          </a:hlinkClick>
                        </a:rPr>
                        <a:t>Ejemplo</a:t>
                      </a:r>
                      <a:r>
                        <a:rPr lang="es" sz="1200" u="none" cap="none" strike="noStrike">
                          <a:solidFill>
                            <a:schemeClr val="dk2"/>
                          </a:solidFill>
                          <a:latin typeface="Montserrat"/>
                          <a:ea typeface="Montserrat"/>
                          <a:cs typeface="Montserrat"/>
                          <a:sym typeface="Montserrat"/>
                        </a:rPr>
                        <a:t> </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r>
              <a:tr h="333725">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Node .createComment(text)</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Crea y devuelve un nodo de comentarios HTML &lt;!-- text --&gt;.</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r>
              <a:tr h="353450">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Node .createTextNode(text)</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Crea y devuelve un nodo HTML con el texto text. </a:t>
                      </a:r>
                      <a:r>
                        <a:rPr lang="es" sz="1200" u="sng" cap="none" strike="noStrike">
                          <a:solidFill>
                            <a:schemeClr val="dk2"/>
                          </a:solidFill>
                          <a:latin typeface="Montserrat"/>
                          <a:ea typeface="Montserrat"/>
                          <a:cs typeface="Montserrat"/>
                          <a:sym typeface="Montserrat"/>
                          <a:hlinkClick r:id="rId4">
                            <a:extLst>
                              <a:ext uri="{A12FA001-AC4F-418D-AE19-62706E023703}">
                                <ahyp:hlinkClr val="tx"/>
                              </a:ext>
                            </a:extLst>
                          </a:hlinkClick>
                        </a:rPr>
                        <a:t>Ejemplo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r>
              <a:tr h="482250">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Node .cloneNode(deep)</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Clona el nodo HTML y devuelve una copia. </a:t>
                      </a:r>
                      <a:r>
                        <a:rPr b="1" lang="es" sz="1200" u="none" cap="none" strike="noStrike">
                          <a:solidFill>
                            <a:schemeClr val="dk2"/>
                          </a:solidFill>
                          <a:latin typeface="Montserrat"/>
                          <a:ea typeface="Montserrat"/>
                          <a:cs typeface="Montserrat"/>
                          <a:sym typeface="Montserrat"/>
                        </a:rPr>
                        <a:t>deep</a:t>
                      </a:r>
                      <a:r>
                        <a:rPr lang="es" sz="1200" u="none" cap="none" strike="noStrike">
                          <a:solidFill>
                            <a:schemeClr val="dk2"/>
                          </a:solidFill>
                          <a:latin typeface="Montserrat"/>
                          <a:ea typeface="Montserrat"/>
                          <a:cs typeface="Montserrat"/>
                          <a:sym typeface="Montserrat"/>
                        </a:rPr>
                        <a:t> es false por defecto. </a:t>
                      </a:r>
                      <a:r>
                        <a:rPr lang="es" sz="1200" u="sng" cap="none" strike="noStrike">
                          <a:solidFill>
                            <a:schemeClr val="dk2"/>
                          </a:solidFill>
                          <a:latin typeface="Montserrat"/>
                          <a:ea typeface="Montserrat"/>
                          <a:cs typeface="Montserrat"/>
                          <a:sym typeface="Montserrat"/>
                          <a:hlinkClick r:id="rId5">
                            <a:extLst>
                              <a:ext uri="{A12FA001-AC4F-418D-AE19-62706E023703}">
                                <ahyp:hlinkClr val="tx"/>
                              </a:ext>
                            </a:extLst>
                          </a:hlinkClick>
                        </a:rPr>
                        <a:t>Ejemplo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r>
              <a:tr h="356575">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Boolean .isConnected</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Indica si el nodo HTML está insertado en el documento. </a:t>
                      </a:r>
                      <a:r>
                        <a:rPr lang="es" sz="1200" u="sng" cap="none" strike="noStrike">
                          <a:solidFill>
                            <a:schemeClr val="dk2"/>
                          </a:solidFill>
                          <a:latin typeface="Montserrat"/>
                          <a:ea typeface="Montserrat"/>
                          <a:cs typeface="Montserrat"/>
                          <a:sym typeface="Montserrat"/>
                          <a:hlinkClick r:id="rId6">
                            <a:extLst>
                              <a:ext uri="{A12FA001-AC4F-418D-AE19-62706E023703}">
                                <ahyp:hlinkClr val="tx"/>
                              </a:ext>
                            </a:extLst>
                          </a:hlinkClick>
                        </a:rPr>
                        <a:t>Ejemplo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.createElement() y .appendChild()</a:t>
            </a:r>
            <a:endParaRPr/>
          </a:p>
        </p:txBody>
      </p:sp>
      <p:sp>
        <p:nvSpPr>
          <p:cNvPr id="267" name="Google Shape;267;p18"/>
          <p:cNvSpPr txBox="1"/>
          <p:nvPr>
            <p:ph idx="1" type="body"/>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650"/>
              <a:t>.createElement() </a:t>
            </a:r>
            <a:r>
              <a:rPr lang="es" sz="1650"/>
              <a:t>podemos crear un elemento HTML en memoria. Este elemento puede insertarse en el documento HTML con </a:t>
            </a:r>
            <a:r>
              <a:rPr b="1" lang="es" sz="1650"/>
              <a:t>.appendChild()</a:t>
            </a:r>
            <a:r>
              <a:rPr lang="es" sz="1650"/>
              <a:t>, en una posición determinada. El ejemplo crea un botón y lo coloca en el body:</a:t>
            </a:r>
            <a:endParaRPr sz="1650"/>
          </a:p>
        </p:txBody>
      </p:sp>
      <p:sp>
        <p:nvSpPr>
          <p:cNvPr id="268" name="Google Shape;268;p18"/>
          <p:cNvSpPr/>
          <p:nvPr/>
        </p:nvSpPr>
        <p:spPr>
          <a:xfrm>
            <a:off x="715800" y="2375925"/>
            <a:ext cx="7695000" cy="2162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DOCTYPE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&gt;Creamos un elemento 'button':&lt;/</a:t>
            </a:r>
            <a:r>
              <a:rPr b="0" i="0" lang="es" sz="1200" u="none" cap="none" strike="noStrike">
                <a:solidFill>
                  <a:srgbClr val="F9267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script</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btn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document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createElement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"button"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//Creamos el boton y lo guardamos en btn</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btn</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innerHTML</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"Soy un botón!"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Le ponemos el texto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document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appendChild</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btn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Lo agregamos al &lt;body&gt;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script</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5F6167"/>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.createTextNode()</a:t>
            </a:r>
            <a:endParaRPr/>
          </a:p>
        </p:txBody>
      </p:sp>
      <p:sp>
        <p:nvSpPr>
          <p:cNvPr id="274" name="Google Shape;274;p19"/>
          <p:cNvSpPr txBox="1"/>
          <p:nvPr>
            <p:ph idx="1" type="body"/>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650"/>
              <a:t>.createTextNode()</a:t>
            </a:r>
            <a:r>
              <a:rPr lang="es" sz="1650"/>
              <a:t> es un método que crea </a:t>
            </a:r>
            <a:r>
              <a:rPr b="1" lang="es" sz="1650"/>
              <a:t>nodos de texto</a:t>
            </a:r>
            <a:r>
              <a:rPr lang="es" sz="1650"/>
              <a:t>. Esos elementos luego pueden ser asignados a un objeto. En el ejemplo se crea un nodo de texto y se lo asigna a un </a:t>
            </a:r>
            <a:r>
              <a:rPr b="1" lang="es" sz="1650"/>
              <a:t>&lt;h1&gt;</a:t>
            </a:r>
            <a:r>
              <a:rPr lang="es" sz="1650"/>
              <a:t>, que luego se coloca en el</a:t>
            </a:r>
            <a:r>
              <a:rPr b="1" lang="es" sz="1650"/>
              <a:t> &lt;body&gt;</a:t>
            </a:r>
            <a:r>
              <a:rPr lang="es" sz="1650"/>
              <a:t>:</a:t>
            </a:r>
            <a:endParaRPr sz="1650"/>
          </a:p>
        </p:txBody>
      </p:sp>
      <p:sp>
        <p:nvSpPr>
          <p:cNvPr id="275" name="Google Shape;275;p19"/>
          <p:cNvSpPr/>
          <p:nvPr/>
        </p:nvSpPr>
        <p:spPr>
          <a:xfrm>
            <a:off x="715800" y="2311225"/>
            <a:ext cx="7695000" cy="2311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DOCTYPE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&gt;Creamos un h1 con texto:&lt;/</a:t>
            </a:r>
            <a:r>
              <a:rPr b="0" i="0" lang="es" sz="1200" u="none" cap="none" strike="noStrike">
                <a:solidFill>
                  <a:srgbClr val="F9267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script</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h1</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document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createElement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"h1"</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//Creamos el &lt;h1&gt;</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textNode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document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createTextNode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"¡Hola!"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//Creamos el texto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h1</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appendChild</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textNode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//Colocamos el texto como hijo del &lt;h1&gt;</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document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appendChild</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h1</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//Y ponemos el &lt;h1&gt; dentro del &lt;body&gt;</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script</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DOM y Eventos</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210050" y="2868475"/>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.cloneNode()</a:t>
            </a:r>
            <a:endParaRPr/>
          </a:p>
        </p:txBody>
      </p:sp>
      <p:sp>
        <p:nvSpPr>
          <p:cNvPr id="281" name="Google Shape;281;p20"/>
          <p:cNvSpPr txBox="1"/>
          <p:nvPr>
            <p:ph idx="1" type="body"/>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650"/>
              <a:t>.cloneNode()</a:t>
            </a:r>
            <a:r>
              <a:rPr lang="es" sz="1650"/>
              <a:t> toma un nodo, y devuelve una copia: </a:t>
            </a:r>
            <a:r>
              <a:rPr lang="es" sz="1650" u="sng">
                <a:solidFill>
                  <a:schemeClr val="hlink"/>
                </a:solidFill>
                <a:hlinkClick r:id="rId3"/>
              </a:rPr>
              <a:t>+info</a:t>
            </a:r>
            <a:endParaRPr sz="1650"/>
          </a:p>
        </p:txBody>
      </p:sp>
      <p:sp>
        <p:nvSpPr>
          <p:cNvPr id="282" name="Google Shape;282;p20"/>
          <p:cNvSpPr/>
          <p:nvPr/>
        </p:nvSpPr>
        <p:spPr>
          <a:xfrm>
            <a:off x="617700" y="1773175"/>
            <a:ext cx="7908600" cy="284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DOCTYPE</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FFE66D"/>
                </a:solidFill>
                <a:highlight>
                  <a:srgbClr val="23262E"/>
                </a:highlight>
                <a:latin typeface="Consolas"/>
                <a:ea typeface="Consolas"/>
                <a:cs typeface="Consolas"/>
                <a:sym typeface="Consolas"/>
              </a:rPr>
              <a:t>html</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html</a:t>
            </a:r>
            <a:r>
              <a:rPr b="0" i="0" lang="es" sz="1150" u="none" cap="none" strike="noStrike">
                <a:solidFill>
                  <a:srgbClr val="D5CED9"/>
                </a:solidFill>
                <a:highlight>
                  <a:srgbClr val="23262E"/>
                </a:highlight>
                <a:latin typeface="Consolas"/>
                <a:ea typeface="Consolas"/>
                <a:cs typeface="Consolas"/>
                <a:sym typeface="Consolas"/>
              </a:rPr>
              <a:t>&gt;&lt;</a:t>
            </a:r>
            <a:r>
              <a:rPr b="0" i="0" lang="es" sz="1150" u="none" cap="none" strike="noStrike">
                <a:solidFill>
                  <a:srgbClr val="F92672"/>
                </a:solidFill>
                <a:highlight>
                  <a:srgbClr val="23262E"/>
                </a:highlight>
                <a:latin typeface="Consolas"/>
                <a:ea typeface="Consolas"/>
                <a:cs typeface="Consolas"/>
                <a:sym typeface="Consolas"/>
              </a:rPr>
              <a:t>body</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button</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FFE66D"/>
                </a:solidFill>
                <a:highlight>
                  <a:srgbClr val="23262E"/>
                </a:highlight>
                <a:latin typeface="Consolas"/>
                <a:ea typeface="Consolas"/>
                <a:cs typeface="Consolas"/>
                <a:sym typeface="Consolas"/>
              </a:rPr>
              <a:t>onclick</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96E072"/>
                </a:solidFill>
                <a:highlight>
                  <a:srgbClr val="23262E"/>
                </a:highlight>
                <a:latin typeface="Consolas"/>
                <a:ea typeface="Consolas"/>
                <a:cs typeface="Consolas"/>
                <a:sym typeface="Consolas"/>
              </a:rPr>
              <a:t>"</a:t>
            </a:r>
            <a:r>
              <a:rPr b="0" i="0" lang="es" sz="1150" u="none" cap="none" strike="noStrike">
                <a:solidFill>
                  <a:srgbClr val="FFE66D"/>
                </a:solidFill>
                <a:highlight>
                  <a:srgbClr val="23262E"/>
                </a:highlight>
                <a:latin typeface="Consolas"/>
                <a:ea typeface="Consolas"/>
                <a:cs typeface="Consolas"/>
                <a:sym typeface="Consolas"/>
              </a:rPr>
              <a:t>clonar</a:t>
            </a:r>
            <a:r>
              <a:rPr b="0" i="0" lang="es" sz="1150" u="none" cap="none" strike="noStrike">
                <a:solidFill>
                  <a:srgbClr val="96E072"/>
                </a:solidFill>
                <a:highlight>
                  <a:srgbClr val="23262E"/>
                </a:highlight>
                <a:latin typeface="Consolas"/>
                <a:ea typeface="Consolas"/>
                <a:cs typeface="Consolas"/>
                <a:sym typeface="Consolas"/>
              </a:rPr>
              <a:t>()"</a:t>
            </a:r>
            <a:r>
              <a:rPr b="0" i="0" lang="es" sz="1150" u="none" cap="none" strike="noStrike">
                <a:solidFill>
                  <a:srgbClr val="D5CED9"/>
                </a:solidFill>
                <a:highlight>
                  <a:srgbClr val="23262E"/>
                </a:highlight>
                <a:latin typeface="Consolas"/>
                <a:ea typeface="Consolas"/>
                <a:cs typeface="Consolas"/>
                <a:sym typeface="Consolas"/>
              </a:rPr>
              <a:t>&gt;Copiar&lt;/</a:t>
            </a:r>
            <a:r>
              <a:rPr b="0" i="0" lang="es" sz="1150" u="none" cap="none" strike="noStrike">
                <a:solidFill>
                  <a:srgbClr val="F92672"/>
                </a:solidFill>
                <a:highlight>
                  <a:srgbClr val="23262E"/>
                </a:highlight>
                <a:latin typeface="Consolas"/>
                <a:ea typeface="Consolas"/>
                <a:cs typeface="Consolas"/>
                <a:sym typeface="Consolas"/>
              </a:rPr>
              <a:t>button</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p</a:t>
            </a:r>
            <a:r>
              <a:rPr b="0" i="0" lang="es" sz="1150" u="none" cap="none" strike="noStrike">
                <a:solidFill>
                  <a:srgbClr val="D5CED9"/>
                </a:solidFill>
                <a:highlight>
                  <a:srgbClr val="23262E"/>
                </a:highlight>
                <a:latin typeface="Consolas"/>
                <a:ea typeface="Consolas"/>
                <a:cs typeface="Consolas"/>
                <a:sym typeface="Consolas"/>
              </a:rPr>
              <a:t>&gt;Presionando el botón se copia un elemento de una lista a otra.&lt;/</a:t>
            </a:r>
            <a:r>
              <a:rPr b="0" i="0" lang="es" sz="1150" u="none" cap="none" strike="noStrike">
                <a:solidFill>
                  <a:srgbClr val="F92672"/>
                </a:solidFill>
                <a:highlight>
                  <a:srgbClr val="23262E"/>
                </a:highlight>
                <a:latin typeface="Consolas"/>
                <a:ea typeface="Consolas"/>
                <a:cs typeface="Consolas"/>
                <a:sym typeface="Consolas"/>
              </a:rPr>
              <a:t>p</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ul</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FFE66D"/>
                </a:solidFill>
                <a:highlight>
                  <a:srgbClr val="23262E"/>
                </a:highlight>
                <a:latin typeface="Consolas"/>
                <a:ea typeface="Consolas"/>
                <a:cs typeface="Consolas"/>
                <a:sym typeface="Consolas"/>
              </a:rPr>
              <a:t>id</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96E072"/>
                </a:solidFill>
                <a:highlight>
                  <a:srgbClr val="23262E"/>
                </a:highlight>
                <a:latin typeface="Consolas"/>
                <a:ea typeface="Consolas"/>
                <a:cs typeface="Consolas"/>
                <a:sym typeface="Consolas"/>
              </a:rPr>
              <a:t>"lista1"</a:t>
            </a:r>
            <a:r>
              <a:rPr b="0" i="0" lang="es" sz="1150" u="none" cap="none" strike="noStrike">
                <a:solidFill>
                  <a:srgbClr val="D5CED9"/>
                </a:solidFill>
                <a:highlight>
                  <a:srgbClr val="23262E"/>
                </a:highlight>
                <a:latin typeface="Consolas"/>
                <a:ea typeface="Consolas"/>
                <a:cs typeface="Consolas"/>
                <a:sym typeface="Consolas"/>
              </a:rPr>
              <a:t>&gt;&lt;</a:t>
            </a:r>
            <a:r>
              <a:rPr b="0" i="0" lang="es" sz="1150" u="none" cap="none" strike="noStrike">
                <a:solidFill>
                  <a:srgbClr val="F92672"/>
                </a:solidFill>
                <a:highlight>
                  <a:srgbClr val="23262E"/>
                </a:highlight>
                <a:latin typeface="Consolas"/>
                <a:ea typeface="Consolas"/>
                <a:cs typeface="Consolas"/>
                <a:sym typeface="Consolas"/>
              </a:rPr>
              <a:t>li</a:t>
            </a:r>
            <a:r>
              <a:rPr b="0" i="0" lang="es" sz="1150" u="none" cap="none" strike="noStrike">
                <a:solidFill>
                  <a:srgbClr val="D5CED9"/>
                </a:solidFill>
                <a:highlight>
                  <a:srgbClr val="23262E"/>
                </a:highlight>
                <a:latin typeface="Consolas"/>
                <a:ea typeface="Consolas"/>
                <a:cs typeface="Consolas"/>
                <a:sym typeface="Consolas"/>
              </a:rPr>
              <a:t>&gt;Café&lt;/</a:t>
            </a:r>
            <a:r>
              <a:rPr b="0" i="0" lang="es" sz="1150" u="none" cap="none" strike="noStrike">
                <a:solidFill>
                  <a:srgbClr val="F92672"/>
                </a:solidFill>
                <a:highlight>
                  <a:srgbClr val="23262E"/>
                </a:highlight>
                <a:latin typeface="Consolas"/>
                <a:ea typeface="Consolas"/>
                <a:cs typeface="Consolas"/>
                <a:sym typeface="Consolas"/>
              </a:rPr>
              <a:t>li</a:t>
            </a:r>
            <a:r>
              <a:rPr b="0" i="0" lang="es" sz="1150" u="none" cap="none" strike="noStrike">
                <a:solidFill>
                  <a:srgbClr val="D5CED9"/>
                </a:solidFill>
                <a:highlight>
                  <a:srgbClr val="23262E"/>
                </a:highlight>
                <a:latin typeface="Consolas"/>
                <a:ea typeface="Consolas"/>
                <a:cs typeface="Consolas"/>
                <a:sym typeface="Consolas"/>
              </a:rPr>
              <a:t>&gt;&lt;</a:t>
            </a:r>
            <a:r>
              <a:rPr b="0" i="0" lang="es" sz="1150" u="none" cap="none" strike="noStrike">
                <a:solidFill>
                  <a:srgbClr val="F92672"/>
                </a:solidFill>
                <a:highlight>
                  <a:srgbClr val="23262E"/>
                </a:highlight>
                <a:latin typeface="Consolas"/>
                <a:ea typeface="Consolas"/>
                <a:cs typeface="Consolas"/>
                <a:sym typeface="Consolas"/>
              </a:rPr>
              <a:t>li</a:t>
            </a:r>
            <a:r>
              <a:rPr b="0" i="0" lang="es" sz="1150" u="none" cap="none" strike="noStrike">
                <a:solidFill>
                  <a:srgbClr val="D5CED9"/>
                </a:solidFill>
                <a:highlight>
                  <a:srgbClr val="23262E"/>
                </a:highlight>
                <a:latin typeface="Consolas"/>
                <a:ea typeface="Consolas"/>
                <a:cs typeface="Consolas"/>
                <a:sym typeface="Consolas"/>
              </a:rPr>
              <a:t>&gt;Té&lt;/</a:t>
            </a:r>
            <a:r>
              <a:rPr b="0" i="0" lang="es" sz="1150" u="none" cap="none" strike="noStrike">
                <a:solidFill>
                  <a:srgbClr val="F92672"/>
                </a:solidFill>
                <a:highlight>
                  <a:srgbClr val="23262E"/>
                </a:highlight>
                <a:latin typeface="Consolas"/>
                <a:ea typeface="Consolas"/>
                <a:cs typeface="Consolas"/>
                <a:sym typeface="Consolas"/>
              </a:rPr>
              <a:t>li</a:t>
            </a:r>
            <a:r>
              <a:rPr b="0" i="0" lang="es" sz="1150" u="none" cap="none" strike="noStrike">
                <a:solidFill>
                  <a:srgbClr val="D5CED9"/>
                </a:solidFill>
                <a:highlight>
                  <a:srgbClr val="23262E"/>
                </a:highlight>
                <a:latin typeface="Consolas"/>
                <a:ea typeface="Consolas"/>
                <a:cs typeface="Consolas"/>
                <a:sym typeface="Consolas"/>
              </a:rPr>
              <a:t>&gt;&lt;/</a:t>
            </a:r>
            <a:r>
              <a:rPr b="0" i="0" lang="es" sz="1150" u="none" cap="none" strike="noStrike">
                <a:solidFill>
                  <a:srgbClr val="F92672"/>
                </a:solidFill>
                <a:highlight>
                  <a:srgbClr val="23262E"/>
                </a:highlight>
                <a:latin typeface="Consolas"/>
                <a:ea typeface="Consolas"/>
                <a:cs typeface="Consolas"/>
                <a:sym typeface="Consolas"/>
              </a:rPr>
              <a:t>ul</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ul</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FFE66D"/>
                </a:solidFill>
                <a:highlight>
                  <a:srgbClr val="23262E"/>
                </a:highlight>
                <a:latin typeface="Consolas"/>
                <a:ea typeface="Consolas"/>
                <a:cs typeface="Consolas"/>
                <a:sym typeface="Consolas"/>
              </a:rPr>
              <a:t>id</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96E072"/>
                </a:solidFill>
                <a:highlight>
                  <a:srgbClr val="23262E"/>
                </a:highlight>
                <a:latin typeface="Consolas"/>
                <a:ea typeface="Consolas"/>
                <a:cs typeface="Consolas"/>
                <a:sym typeface="Consolas"/>
              </a:rPr>
              <a:t>"lista2"</a:t>
            </a:r>
            <a:r>
              <a:rPr b="0" i="0" lang="es" sz="1150" u="none" cap="none" strike="noStrike">
                <a:solidFill>
                  <a:srgbClr val="D5CED9"/>
                </a:solidFill>
                <a:highlight>
                  <a:srgbClr val="23262E"/>
                </a:highlight>
                <a:latin typeface="Consolas"/>
                <a:ea typeface="Consolas"/>
                <a:cs typeface="Consolas"/>
                <a:sym typeface="Consolas"/>
              </a:rPr>
              <a:t>&gt;&lt;</a:t>
            </a:r>
            <a:r>
              <a:rPr b="0" i="0" lang="es" sz="1150" u="none" cap="none" strike="noStrike">
                <a:solidFill>
                  <a:srgbClr val="F92672"/>
                </a:solidFill>
                <a:highlight>
                  <a:srgbClr val="23262E"/>
                </a:highlight>
                <a:latin typeface="Consolas"/>
                <a:ea typeface="Consolas"/>
                <a:cs typeface="Consolas"/>
                <a:sym typeface="Consolas"/>
              </a:rPr>
              <a:t>li</a:t>
            </a:r>
            <a:r>
              <a:rPr b="0" i="0" lang="es" sz="1150" u="none" cap="none" strike="noStrike">
                <a:solidFill>
                  <a:srgbClr val="D5CED9"/>
                </a:solidFill>
                <a:highlight>
                  <a:srgbClr val="23262E"/>
                </a:highlight>
                <a:latin typeface="Consolas"/>
                <a:ea typeface="Consolas"/>
                <a:cs typeface="Consolas"/>
                <a:sym typeface="Consolas"/>
              </a:rPr>
              <a:t>&gt;Agua&lt;/</a:t>
            </a:r>
            <a:r>
              <a:rPr b="0" i="0" lang="es" sz="1150" u="none" cap="none" strike="noStrike">
                <a:solidFill>
                  <a:srgbClr val="F92672"/>
                </a:solidFill>
                <a:highlight>
                  <a:srgbClr val="23262E"/>
                </a:highlight>
                <a:latin typeface="Consolas"/>
                <a:ea typeface="Consolas"/>
                <a:cs typeface="Consolas"/>
                <a:sym typeface="Consolas"/>
              </a:rPr>
              <a:t>li</a:t>
            </a:r>
            <a:r>
              <a:rPr b="0" i="0" lang="es" sz="1150" u="none" cap="none" strike="noStrike">
                <a:solidFill>
                  <a:srgbClr val="D5CED9"/>
                </a:solidFill>
                <a:highlight>
                  <a:srgbClr val="23262E"/>
                </a:highlight>
                <a:latin typeface="Consolas"/>
                <a:ea typeface="Consolas"/>
                <a:cs typeface="Consolas"/>
                <a:sym typeface="Consolas"/>
              </a:rPr>
              <a:t>&gt;&lt;</a:t>
            </a:r>
            <a:r>
              <a:rPr b="0" i="0" lang="es" sz="1150" u="none" cap="none" strike="noStrike">
                <a:solidFill>
                  <a:srgbClr val="F92672"/>
                </a:solidFill>
                <a:highlight>
                  <a:srgbClr val="23262E"/>
                </a:highlight>
                <a:latin typeface="Consolas"/>
                <a:ea typeface="Consolas"/>
                <a:cs typeface="Consolas"/>
                <a:sym typeface="Consolas"/>
              </a:rPr>
              <a:t>li</a:t>
            </a:r>
            <a:r>
              <a:rPr b="0" i="0" lang="es" sz="1150" u="none" cap="none" strike="noStrike">
                <a:solidFill>
                  <a:srgbClr val="D5CED9"/>
                </a:solidFill>
                <a:highlight>
                  <a:srgbClr val="23262E"/>
                </a:highlight>
                <a:latin typeface="Consolas"/>
                <a:ea typeface="Consolas"/>
                <a:cs typeface="Consolas"/>
                <a:sym typeface="Consolas"/>
              </a:rPr>
              <a:t>&gt;Leche&lt;/</a:t>
            </a:r>
            <a:r>
              <a:rPr b="0" i="0" lang="es" sz="1150" u="none" cap="none" strike="noStrike">
                <a:solidFill>
                  <a:srgbClr val="F92672"/>
                </a:solidFill>
                <a:highlight>
                  <a:srgbClr val="23262E"/>
                </a:highlight>
                <a:latin typeface="Consolas"/>
                <a:ea typeface="Consolas"/>
                <a:cs typeface="Consolas"/>
                <a:sym typeface="Consolas"/>
              </a:rPr>
              <a:t>li</a:t>
            </a:r>
            <a:r>
              <a:rPr b="0" i="0" lang="es" sz="1150" u="none" cap="none" strike="noStrike">
                <a:solidFill>
                  <a:srgbClr val="D5CED9"/>
                </a:solidFill>
                <a:highlight>
                  <a:srgbClr val="23262E"/>
                </a:highlight>
                <a:latin typeface="Consolas"/>
                <a:ea typeface="Consolas"/>
                <a:cs typeface="Consolas"/>
                <a:sym typeface="Consolas"/>
              </a:rPr>
              <a:t>&gt;&lt;/</a:t>
            </a:r>
            <a:r>
              <a:rPr b="0" i="0" lang="es" sz="1150" u="none" cap="none" strike="noStrike">
                <a:solidFill>
                  <a:srgbClr val="F92672"/>
                </a:solidFill>
                <a:highlight>
                  <a:srgbClr val="23262E"/>
                </a:highlight>
                <a:latin typeface="Consolas"/>
                <a:ea typeface="Consolas"/>
                <a:cs typeface="Consolas"/>
                <a:sym typeface="Consolas"/>
              </a:rPr>
              <a:t>ul</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p</a:t>
            </a:r>
            <a:r>
              <a:rPr b="0" i="0" lang="es" sz="1150" u="none" cap="none" strike="noStrike">
                <a:solidFill>
                  <a:srgbClr val="D5CED9"/>
                </a:solidFill>
                <a:highlight>
                  <a:srgbClr val="23262E"/>
                </a:highlight>
                <a:latin typeface="Consolas"/>
                <a:ea typeface="Consolas"/>
                <a:cs typeface="Consolas"/>
                <a:sym typeface="Consolas"/>
              </a:rPr>
              <a:t>&gt;Cambiando &lt;</a:t>
            </a:r>
            <a:r>
              <a:rPr b="0" i="0" lang="es" sz="1150" u="none" cap="none" strike="noStrike">
                <a:solidFill>
                  <a:srgbClr val="F92672"/>
                </a:solidFill>
                <a:highlight>
                  <a:srgbClr val="23262E"/>
                </a:highlight>
                <a:latin typeface="Consolas"/>
                <a:ea typeface="Consolas"/>
                <a:cs typeface="Consolas"/>
                <a:sym typeface="Consolas"/>
              </a:rPr>
              <a:t>b</a:t>
            </a:r>
            <a:r>
              <a:rPr b="0" i="0" lang="es" sz="1150" u="none" cap="none" strike="noStrike">
                <a:solidFill>
                  <a:srgbClr val="D5CED9"/>
                </a:solidFill>
                <a:highlight>
                  <a:srgbClr val="23262E"/>
                </a:highlight>
                <a:latin typeface="Consolas"/>
                <a:ea typeface="Consolas"/>
                <a:cs typeface="Consolas"/>
                <a:sym typeface="Consolas"/>
              </a:rPr>
              <a:t>&gt;deep&lt;/</a:t>
            </a:r>
            <a:r>
              <a:rPr b="0" i="0" lang="es" sz="1150" u="none" cap="none" strike="noStrike">
                <a:solidFill>
                  <a:srgbClr val="F92672"/>
                </a:solidFill>
                <a:highlight>
                  <a:srgbClr val="23262E"/>
                </a:highlight>
                <a:latin typeface="Consolas"/>
                <a:ea typeface="Consolas"/>
                <a:cs typeface="Consolas"/>
                <a:sym typeface="Consolas"/>
              </a:rPr>
              <a:t>b</a:t>
            </a:r>
            <a:r>
              <a:rPr b="0" i="0" lang="es" sz="1150" u="none" cap="none" strike="noStrike">
                <a:solidFill>
                  <a:srgbClr val="D5CED9"/>
                </a:solidFill>
                <a:highlight>
                  <a:srgbClr val="23262E"/>
                </a:highlight>
                <a:latin typeface="Consolas"/>
                <a:ea typeface="Consolas"/>
                <a:cs typeface="Consolas"/>
                <a:sym typeface="Consolas"/>
              </a:rPr>
              <a:t>&gt; a false sólo se clonan elementos vacíos.&lt;/</a:t>
            </a:r>
            <a:r>
              <a:rPr b="0" i="0" lang="es" sz="1150" u="none" cap="none" strike="noStrike">
                <a:solidFill>
                  <a:srgbClr val="F92672"/>
                </a:solidFill>
                <a:highlight>
                  <a:srgbClr val="23262E"/>
                </a:highlight>
                <a:latin typeface="Consolas"/>
                <a:ea typeface="Consolas"/>
                <a:cs typeface="Consolas"/>
                <a:sym typeface="Consolas"/>
              </a:rPr>
              <a:t>p</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script</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50" u="none" cap="none" strike="noStrike">
                <a:solidFill>
                  <a:srgbClr val="C74DED"/>
                </a:solidFill>
                <a:highlight>
                  <a:srgbClr val="23262E"/>
                </a:highlight>
                <a:latin typeface="Consolas"/>
                <a:ea typeface="Consolas"/>
                <a:cs typeface="Consolas"/>
                <a:sym typeface="Consolas"/>
              </a:rPr>
              <a:t>function</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FFE66D"/>
                </a:solidFill>
                <a:highlight>
                  <a:srgbClr val="23262E"/>
                </a:highlight>
                <a:latin typeface="Consolas"/>
                <a:ea typeface="Consolas"/>
                <a:cs typeface="Consolas"/>
                <a:sym typeface="Consolas"/>
              </a:rPr>
              <a:t>clonar</a:t>
            </a:r>
            <a:r>
              <a:rPr b="0" i="0" lang="es" sz="1150" u="none" cap="none" strike="noStrike">
                <a:solidFill>
                  <a:srgbClr val="D5CED9"/>
                </a:solidFill>
                <a:highlight>
                  <a:srgbClr val="23262E"/>
                </a:highlight>
                <a:latin typeface="Consolas"/>
                <a:ea typeface="Consolas"/>
                <a:cs typeface="Consolas"/>
                <a:sym typeface="Consolas"/>
              </a:rPr>
              <a:t>() {</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C74DED"/>
                </a:solidFill>
                <a:highlight>
                  <a:srgbClr val="23262E"/>
                </a:highlight>
                <a:latin typeface="Consolas"/>
                <a:ea typeface="Consolas"/>
                <a:cs typeface="Consolas"/>
                <a:sym typeface="Consolas"/>
              </a:rPr>
              <a:t>const</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00E8C6"/>
                </a:solidFill>
                <a:highlight>
                  <a:srgbClr val="23262E"/>
                </a:highlight>
                <a:latin typeface="Consolas"/>
                <a:ea typeface="Consolas"/>
                <a:cs typeface="Consolas"/>
                <a:sym typeface="Consolas"/>
              </a:rPr>
              <a:t>nodo</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EE5D43"/>
                </a:solidFill>
                <a:highlight>
                  <a:srgbClr val="23262E"/>
                </a:highlight>
                <a:latin typeface="Consolas"/>
                <a:ea typeface="Consolas"/>
                <a:cs typeface="Consolas"/>
                <a:sym typeface="Consolas"/>
              </a:rPr>
              <a:t>=</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F39C12"/>
                </a:solidFill>
                <a:highlight>
                  <a:srgbClr val="23262E"/>
                </a:highlight>
                <a:latin typeface="Consolas"/>
                <a:ea typeface="Consolas"/>
                <a:cs typeface="Consolas"/>
                <a:sym typeface="Consolas"/>
              </a:rPr>
              <a:t>document</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FFE66D"/>
                </a:solidFill>
                <a:highlight>
                  <a:srgbClr val="23262E"/>
                </a:highlight>
                <a:latin typeface="Consolas"/>
                <a:ea typeface="Consolas"/>
                <a:cs typeface="Consolas"/>
                <a:sym typeface="Consolas"/>
              </a:rPr>
              <a:t>getElementById</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96E072"/>
                </a:solidFill>
                <a:highlight>
                  <a:srgbClr val="23262E"/>
                </a:highlight>
                <a:latin typeface="Consolas"/>
                <a:ea typeface="Consolas"/>
                <a:cs typeface="Consolas"/>
                <a:sym typeface="Consolas"/>
              </a:rPr>
              <a:t>"lista2"</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00E8C6"/>
                </a:solidFill>
                <a:highlight>
                  <a:srgbClr val="23262E"/>
                </a:highlight>
                <a:latin typeface="Consolas"/>
                <a:ea typeface="Consolas"/>
                <a:cs typeface="Consolas"/>
                <a:sym typeface="Consolas"/>
              </a:rPr>
              <a:t>lastChild</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5F6167"/>
                </a:solidFill>
                <a:highlight>
                  <a:srgbClr val="23262E"/>
                </a:highlight>
                <a:latin typeface="Consolas"/>
                <a:ea typeface="Consolas"/>
                <a:cs typeface="Consolas"/>
                <a:sym typeface="Consolas"/>
              </a:rPr>
              <a:t>//Leemos el nodo a clonar, lo</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C74DED"/>
                </a:solidFill>
                <a:highlight>
                  <a:srgbClr val="23262E"/>
                </a:highlight>
                <a:latin typeface="Consolas"/>
                <a:ea typeface="Consolas"/>
                <a:cs typeface="Consolas"/>
                <a:sym typeface="Consolas"/>
              </a:rPr>
              <a:t>const</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00E8C6"/>
                </a:solidFill>
                <a:highlight>
                  <a:srgbClr val="23262E"/>
                </a:highlight>
                <a:latin typeface="Consolas"/>
                <a:ea typeface="Consolas"/>
                <a:cs typeface="Consolas"/>
                <a:sym typeface="Consolas"/>
              </a:rPr>
              <a:t>clon</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EE5D43"/>
                </a:solidFill>
                <a:highlight>
                  <a:srgbClr val="23262E"/>
                </a:highlight>
                <a:latin typeface="Consolas"/>
                <a:ea typeface="Consolas"/>
                <a:cs typeface="Consolas"/>
                <a:sym typeface="Consolas"/>
              </a:rPr>
              <a:t>=</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F39C12"/>
                </a:solidFill>
                <a:highlight>
                  <a:srgbClr val="23262E"/>
                </a:highlight>
                <a:latin typeface="Consolas"/>
                <a:ea typeface="Consolas"/>
                <a:cs typeface="Consolas"/>
                <a:sym typeface="Consolas"/>
              </a:rPr>
              <a:t>nodo</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FFE66D"/>
                </a:solidFill>
                <a:highlight>
                  <a:srgbClr val="23262E"/>
                </a:highlight>
                <a:latin typeface="Consolas"/>
                <a:ea typeface="Consolas"/>
                <a:cs typeface="Consolas"/>
                <a:sym typeface="Consolas"/>
              </a:rPr>
              <a:t>cloneNode</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EE5D43"/>
                </a:solidFill>
                <a:highlight>
                  <a:srgbClr val="23262E"/>
                </a:highlight>
                <a:latin typeface="Consolas"/>
                <a:ea typeface="Consolas"/>
                <a:cs typeface="Consolas"/>
                <a:sym typeface="Consolas"/>
              </a:rPr>
              <a:t>true</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5F6167"/>
                </a:solidFill>
                <a:highlight>
                  <a:srgbClr val="23262E"/>
                </a:highlight>
                <a:latin typeface="Consolas"/>
                <a:ea typeface="Consolas"/>
                <a:cs typeface="Consolas"/>
                <a:sym typeface="Consolas"/>
              </a:rPr>
              <a:t>//clonamos y guardamos en “clon”</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F39C12"/>
                </a:solidFill>
                <a:highlight>
                  <a:srgbClr val="23262E"/>
                </a:highlight>
                <a:latin typeface="Consolas"/>
                <a:ea typeface="Consolas"/>
                <a:cs typeface="Consolas"/>
                <a:sym typeface="Consolas"/>
              </a:rPr>
              <a:t>document</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FFE66D"/>
                </a:solidFill>
                <a:highlight>
                  <a:srgbClr val="23262E"/>
                </a:highlight>
                <a:latin typeface="Consolas"/>
                <a:ea typeface="Consolas"/>
                <a:cs typeface="Consolas"/>
                <a:sym typeface="Consolas"/>
              </a:rPr>
              <a:t>getElementById</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96E072"/>
                </a:solidFill>
                <a:highlight>
                  <a:srgbClr val="23262E"/>
                </a:highlight>
                <a:latin typeface="Consolas"/>
                <a:ea typeface="Consolas"/>
                <a:cs typeface="Consolas"/>
                <a:sym typeface="Consolas"/>
              </a:rPr>
              <a:t>"lista1"</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FFE66D"/>
                </a:solidFill>
                <a:highlight>
                  <a:srgbClr val="23262E"/>
                </a:highlight>
                <a:latin typeface="Consolas"/>
                <a:ea typeface="Consolas"/>
                <a:cs typeface="Consolas"/>
                <a:sym typeface="Consolas"/>
              </a:rPr>
              <a:t>appendChild</a:t>
            </a:r>
            <a:r>
              <a:rPr b="0" i="0" lang="es" sz="1150" u="none" cap="none" strike="noStrike">
                <a:solidFill>
                  <a:srgbClr val="D5CED9"/>
                </a:solidFill>
                <a:highlight>
                  <a:srgbClr val="23262E"/>
                </a:highlight>
                <a:latin typeface="Consolas"/>
                <a:ea typeface="Consolas"/>
                <a:cs typeface="Consolas"/>
                <a:sym typeface="Consolas"/>
              </a:rPr>
              <a:t>(</a:t>
            </a:r>
            <a:r>
              <a:rPr b="0" i="0" lang="es" sz="1150" u="none" cap="none" strike="noStrike">
                <a:solidFill>
                  <a:srgbClr val="00E8C6"/>
                </a:solidFill>
                <a:highlight>
                  <a:srgbClr val="23262E"/>
                </a:highlight>
                <a:latin typeface="Consolas"/>
                <a:ea typeface="Consolas"/>
                <a:cs typeface="Consolas"/>
                <a:sym typeface="Consolas"/>
              </a:rPr>
              <a:t>clon</a:t>
            </a:r>
            <a:r>
              <a:rPr b="0" i="0" lang="es" sz="1150" u="none" cap="none" strike="noStrike">
                <a:solidFill>
                  <a:srgbClr val="D5CED9"/>
                </a:solidFill>
                <a:highlight>
                  <a:srgbClr val="23262E"/>
                </a:highlight>
                <a:latin typeface="Consolas"/>
                <a:ea typeface="Consolas"/>
                <a:cs typeface="Consolas"/>
                <a:sym typeface="Consolas"/>
              </a:rPr>
              <a:t>)       </a:t>
            </a:r>
            <a:r>
              <a:rPr b="0" i="0" lang="es" sz="1150" u="none" cap="none" strike="noStrike">
                <a:solidFill>
                  <a:srgbClr val="5F6167"/>
                </a:solidFill>
                <a:highlight>
                  <a:srgbClr val="23262E"/>
                </a:highlight>
                <a:latin typeface="Consolas"/>
                <a:ea typeface="Consolas"/>
                <a:cs typeface="Consolas"/>
                <a:sym typeface="Consolas"/>
              </a:rPr>
              <a:t>//Y lo agregamos en la lista2</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script</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50" u="none" cap="none" strike="noStrike">
                <a:solidFill>
                  <a:srgbClr val="D5CED9"/>
                </a:solidFill>
                <a:highlight>
                  <a:srgbClr val="23262E"/>
                </a:highlight>
                <a:latin typeface="Consolas"/>
                <a:ea typeface="Consolas"/>
                <a:cs typeface="Consolas"/>
                <a:sym typeface="Consolas"/>
              </a:rPr>
              <a:t>&lt;/</a:t>
            </a:r>
            <a:r>
              <a:rPr b="0" i="0" lang="es" sz="1150" u="none" cap="none" strike="noStrike">
                <a:solidFill>
                  <a:srgbClr val="F92672"/>
                </a:solidFill>
                <a:highlight>
                  <a:srgbClr val="23262E"/>
                </a:highlight>
                <a:latin typeface="Consolas"/>
                <a:ea typeface="Consolas"/>
                <a:cs typeface="Consolas"/>
                <a:sym typeface="Consolas"/>
              </a:rPr>
              <a:t>body</a:t>
            </a:r>
            <a:r>
              <a:rPr b="0" i="0" lang="es" sz="1150" u="none" cap="none" strike="noStrike">
                <a:solidFill>
                  <a:srgbClr val="D5CED9"/>
                </a:solidFill>
                <a:highlight>
                  <a:srgbClr val="23262E"/>
                </a:highlight>
                <a:latin typeface="Consolas"/>
                <a:ea typeface="Consolas"/>
                <a:cs typeface="Consolas"/>
                <a:sym typeface="Consolas"/>
              </a:rPr>
              <a:t>&gt;&lt;/</a:t>
            </a:r>
            <a:r>
              <a:rPr b="0" i="0" lang="es" sz="1150" u="none" cap="none" strike="noStrike">
                <a:solidFill>
                  <a:srgbClr val="F92672"/>
                </a:solidFill>
                <a:highlight>
                  <a:srgbClr val="23262E"/>
                </a:highlight>
                <a:latin typeface="Consolas"/>
                <a:ea typeface="Consolas"/>
                <a:cs typeface="Consolas"/>
                <a:sym typeface="Consolas"/>
              </a:rPr>
              <a:t>html</a:t>
            </a:r>
            <a:r>
              <a:rPr b="0" i="0" lang="es" sz="1150" u="none" cap="none" strike="noStrike">
                <a:solidFill>
                  <a:srgbClr val="D5CED9"/>
                </a:solidFill>
                <a:highlight>
                  <a:srgbClr val="23262E"/>
                </a:highlight>
                <a:latin typeface="Consolas"/>
                <a:ea typeface="Consolas"/>
                <a:cs typeface="Consolas"/>
                <a:sym typeface="Consolas"/>
              </a:rPr>
              <a:t>&gt;</a:t>
            </a:r>
            <a:endParaRPr b="0" i="0" sz="11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Modificar atributos de un elemento</a:t>
            </a:r>
            <a:endParaRPr/>
          </a:p>
        </p:txBody>
      </p:sp>
      <p:sp>
        <p:nvSpPr>
          <p:cNvPr id="288" name="Google Shape;288;p21"/>
          <p:cNvSpPr txBox="1"/>
          <p:nvPr>
            <p:ph idx="1" type="body"/>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Los objetos que obtenemos a partir de métodos como </a:t>
            </a:r>
            <a:r>
              <a:rPr b="1" lang="es" sz="1650"/>
              <a:t>.createElement()</a:t>
            </a:r>
            <a:r>
              <a:rPr lang="es" sz="1650"/>
              <a:t> o </a:t>
            </a:r>
            <a:r>
              <a:rPr b="1" lang="es" sz="1650"/>
              <a:t>.getElementById()</a:t>
            </a:r>
            <a:r>
              <a:rPr lang="es" sz="1650"/>
              <a:t>, entre otros, poseen atributos que pueden ser modificados:</a:t>
            </a:r>
            <a:endParaRPr sz="1650"/>
          </a:p>
        </p:txBody>
      </p:sp>
      <p:sp>
        <p:nvSpPr>
          <p:cNvPr id="289" name="Google Shape;289;p21"/>
          <p:cNvSpPr/>
          <p:nvPr/>
        </p:nvSpPr>
        <p:spPr>
          <a:xfrm>
            <a:off x="562525" y="2311075"/>
            <a:ext cx="8121900" cy="2311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DOCTYPE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&lt;</a:t>
            </a:r>
            <a:r>
              <a:rPr b="0" i="0" lang="es" sz="1200" u="none" cap="none" strike="noStrike">
                <a:solidFill>
                  <a:srgbClr val="F9267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id</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"p1"</a:t>
            </a:r>
            <a:r>
              <a:rPr b="0" i="0" lang="es" sz="1200" u="none" cap="none" strike="noStrike">
                <a:solidFill>
                  <a:srgbClr val="D5CED9"/>
                </a:solidFill>
                <a:highlight>
                  <a:srgbClr val="23262E"/>
                </a:highlight>
                <a:latin typeface="Consolas"/>
                <a:ea typeface="Consolas"/>
                <a:cs typeface="Consolas"/>
                <a:sym typeface="Consolas"/>
              </a:rPr>
              <a:t>&gt;Este texto se va a borrar.&lt;/</a:t>
            </a:r>
            <a:r>
              <a:rPr b="0" i="0" lang="es" sz="1200" u="none" cap="none" strike="noStrike">
                <a:solidFill>
                  <a:srgbClr val="F9267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&lt;</a:t>
            </a:r>
            <a:r>
              <a:rPr b="0" i="0" lang="es" sz="1200" u="none" cap="none" strike="noStrike">
                <a:solidFill>
                  <a:srgbClr val="F92672"/>
                </a:solidFill>
                <a:highlight>
                  <a:srgbClr val="23262E"/>
                </a:highlight>
                <a:latin typeface="Consolas"/>
                <a:ea typeface="Consolas"/>
                <a:cs typeface="Consolas"/>
                <a:sym typeface="Consolas"/>
              </a:rPr>
              <a:t>script</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document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getElementById</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"p1"</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innerHTML</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"Codo a Codo"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&lt;p id="p1"&gt;Codo a Codo&lt;/p&gt;</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className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"dato"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&lt;p id="p1" class="data"&gt;Codo a Codo&lt;/p&gt;</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p</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style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color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"red"</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&lt;p id="p1" class="data" style="color:red"&gt;Codo a Codo&lt;/p&gt;</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&lt;/</a:t>
            </a:r>
            <a:r>
              <a:rPr b="0" i="0" lang="es" sz="1200" u="none" cap="none" strike="noStrike">
                <a:solidFill>
                  <a:srgbClr val="F92672"/>
                </a:solidFill>
                <a:highlight>
                  <a:srgbClr val="23262E"/>
                </a:highlight>
                <a:latin typeface="Consolas"/>
                <a:ea typeface="Consolas"/>
                <a:cs typeface="Consolas"/>
                <a:sym typeface="Consolas"/>
              </a:rPr>
              <a:t>script</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body</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&lt;/</a:t>
            </a:r>
            <a:r>
              <a:rPr b="0" i="0" lang="es" sz="1200" u="none" cap="none" strike="noStrike">
                <a:solidFill>
                  <a:srgbClr val="F92672"/>
                </a:solidFill>
                <a:highlight>
                  <a:srgbClr val="23262E"/>
                </a:highlight>
                <a:latin typeface="Consolas"/>
                <a:ea typeface="Consolas"/>
                <a:cs typeface="Consolas"/>
                <a:sym typeface="Consolas"/>
              </a:rPr>
              <a:t>html</a:t>
            </a:r>
            <a:r>
              <a:rPr b="0" i="0" lang="es" sz="1200" u="none" cap="none" strike="noStrike">
                <a:solidFill>
                  <a:srgbClr val="D5CED9"/>
                </a:solidFill>
                <a:highlight>
                  <a:srgbClr val="23262E"/>
                </a:highlight>
                <a:latin typeface="Consolas"/>
                <a:ea typeface="Consolas"/>
                <a:cs typeface="Consolas"/>
                <a:sym typeface="Consolas"/>
              </a:rPr>
              <a:t>&gt;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Reemplazar contenido de un elemento</a:t>
            </a:r>
            <a:endParaRPr/>
          </a:p>
        </p:txBody>
      </p:sp>
      <p:sp>
        <p:nvSpPr>
          <p:cNvPr id="295" name="Google Shape;295;p22"/>
          <p:cNvSpPr txBox="1"/>
          <p:nvPr>
            <p:ph idx="1" type="body"/>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650"/>
              <a:t> .textContent</a:t>
            </a:r>
            <a:r>
              <a:rPr lang="es" sz="1650"/>
              <a:t> e </a:t>
            </a:r>
            <a:r>
              <a:rPr b="1" lang="es" sz="1650"/>
              <a:t>.innerHTML</a:t>
            </a:r>
            <a:r>
              <a:rPr lang="es" sz="1650"/>
              <a:t> permiten recuperar o modificar el contenido de texto de un elemento, pero no son equivalentes:</a:t>
            </a:r>
            <a:endParaRPr sz="1650"/>
          </a:p>
        </p:txBody>
      </p:sp>
      <p:graphicFrame>
        <p:nvGraphicFramePr>
          <p:cNvPr id="296" name="Google Shape;296;p22"/>
          <p:cNvGraphicFramePr/>
          <p:nvPr/>
        </p:nvGraphicFramePr>
        <p:xfrm>
          <a:off x="554383" y="2072705"/>
          <a:ext cx="3000000" cy="3000000"/>
        </p:xfrm>
        <a:graphic>
          <a:graphicData uri="http://schemas.openxmlformats.org/drawingml/2006/table">
            <a:tbl>
              <a:tblPr>
                <a:noFill/>
                <a:tableStyleId>{B007031D-47AB-4540-A077-F2A98BD796E4}</a:tableStyleId>
              </a:tblPr>
              <a:tblGrid>
                <a:gridCol w="1360450"/>
                <a:gridCol w="6777725"/>
              </a:tblGrid>
              <a:tr h="100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Propiedades</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solidFill>
                      <a:srgbClr val="F8C823"/>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Descripción</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solidFill>
                      <a:srgbClr val="F8C823"/>
                    </a:solidFill>
                  </a:tcPr>
                </a:tc>
              </a:tr>
              <a:tr h="276175">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 .textContent</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Devuelve o asigna el texto del elemento. No atiende la sintaxis HTML.  </a:t>
                      </a:r>
                      <a:r>
                        <a:rPr lang="es" sz="1200" u="sng" cap="none" strike="noStrike">
                          <a:solidFill>
                            <a:schemeClr val="hlink"/>
                          </a:solidFill>
                          <a:latin typeface="Montserrat"/>
                          <a:ea typeface="Montserrat"/>
                          <a:cs typeface="Montserrat"/>
                          <a:sym typeface="Montserrat"/>
                          <a:hlinkClick r:id="rId3"/>
                        </a:rPr>
                        <a:t>Ejemplo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r>
              <a:tr h="284450">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 .innerHTML</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Devuelve o asigna el contenido HTML del elemento. </a:t>
                      </a:r>
                      <a:r>
                        <a:rPr lang="es" sz="1200" u="sng" cap="none" strike="noStrike">
                          <a:solidFill>
                            <a:schemeClr val="hlink"/>
                          </a:solidFill>
                          <a:latin typeface="Montserrat"/>
                          <a:ea typeface="Montserrat"/>
                          <a:cs typeface="Montserrat"/>
                          <a:sym typeface="Montserrat"/>
                          <a:hlinkClick r:id="rId4"/>
                        </a:rPr>
                        <a:t>Ejemplo</a:t>
                      </a:r>
                      <a:r>
                        <a:rPr lang="es" sz="1200" u="none" cap="none" strike="noStrike">
                          <a:solidFill>
                            <a:schemeClr val="dk2"/>
                          </a:solidFill>
                          <a:latin typeface="Montserrat"/>
                          <a:ea typeface="Montserrat"/>
                          <a:cs typeface="Montserrat"/>
                          <a:sym typeface="Montserrat"/>
                        </a:rPr>
                        <a:t> </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r>
            </a:tbl>
          </a:graphicData>
        </a:graphic>
      </p:graphicFrame>
      <p:sp>
        <p:nvSpPr>
          <p:cNvPr id="297" name="Google Shape;297;p22"/>
          <p:cNvSpPr/>
          <p:nvPr/>
        </p:nvSpPr>
        <p:spPr>
          <a:xfrm>
            <a:off x="937450" y="3012550"/>
            <a:ext cx="7159500" cy="1575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2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div1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querySelector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&lt;div&gt;&lt;/div&gt;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200"/>
              <a:buFont typeface="Consolas"/>
              <a:buNone/>
            </a:pPr>
            <a:r>
              <a:rPr b="0" i="0" lang="es" sz="1200" u="none" cap="none" strike="noStrike">
                <a:solidFill>
                  <a:srgbClr val="F39C12"/>
                </a:solidFill>
                <a:latin typeface="Consolas"/>
                <a:ea typeface="Consolas"/>
                <a:cs typeface="Consolas"/>
                <a:sym typeface="Consolas"/>
              </a:rPr>
              <a:t>div1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textContent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"Hola a todos"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&lt;div&gt;Hola a todos&lt;/div&gt;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200"/>
              <a:buFont typeface="Consolas"/>
              <a:buNone/>
            </a:pPr>
            <a:r>
              <a:rPr b="0" i="0" lang="es" sz="1200" u="none" cap="none" strike="noStrike">
                <a:solidFill>
                  <a:srgbClr val="F39C12"/>
                </a:solidFill>
                <a:latin typeface="Consolas"/>
                <a:ea typeface="Consolas"/>
                <a:cs typeface="Consolas"/>
                <a:sym typeface="Consolas"/>
              </a:rPr>
              <a:t>div1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textContent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"Hola a todos"</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2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div2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querySelector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".info"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&lt;div class="info"&gt;&lt;/div&gt;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200"/>
              <a:buFont typeface="Consolas"/>
              <a:buNone/>
            </a:pPr>
            <a:r>
              <a:rPr b="0" i="0" lang="es" sz="1200" u="none" cap="none" strike="noStrike">
                <a:solidFill>
                  <a:srgbClr val="F39C12"/>
                </a:solidFill>
                <a:latin typeface="Consolas"/>
                <a:ea typeface="Consolas"/>
                <a:cs typeface="Consolas"/>
                <a:sym typeface="Consolas"/>
              </a:rPr>
              <a:t>div2</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innerHTML</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"&lt;strong&gt;Importante&lt;/strong&gt;"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Interpreta el HTML</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200"/>
              <a:buFont typeface="Consolas"/>
              <a:buNone/>
            </a:pPr>
            <a:r>
              <a:rPr b="0" i="0" lang="es" sz="1200" u="none" cap="none" strike="noStrike">
                <a:solidFill>
                  <a:srgbClr val="F39C12"/>
                </a:solidFill>
                <a:latin typeface="Consolas"/>
                <a:ea typeface="Consolas"/>
                <a:cs typeface="Consolas"/>
                <a:sym typeface="Consolas"/>
              </a:rPr>
              <a:t>div2</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innerHTML</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"&lt;strong&gt;Importante&lt;/strong&gt;"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200"/>
              <a:buFont typeface="Consolas"/>
              <a:buNone/>
            </a:pPr>
            <a:r>
              <a:rPr b="0" i="0" lang="es" sz="1200" u="none" cap="none" strike="noStrike">
                <a:solidFill>
                  <a:srgbClr val="F39C12"/>
                </a:solidFill>
                <a:latin typeface="Consolas"/>
                <a:ea typeface="Consolas"/>
                <a:cs typeface="Consolas"/>
                <a:sym typeface="Consolas"/>
              </a:rPr>
              <a:t>div2</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textContent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"Importante”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200"/>
              <a:buFont typeface="Consolas"/>
              <a:buNone/>
            </a:pPr>
            <a:r>
              <a:t/>
            </a:r>
            <a:endParaRPr b="0" i="0" sz="1200" u="none" cap="none" strike="noStrike">
              <a:solidFill>
                <a:srgbClr val="5F6167"/>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Insertar una imágen</a:t>
            </a:r>
            <a:endParaRPr/>
          </a:p>
        </p:txBody>
      </p:sp>
      <p:sp>
        <p:nvSpPr>
          <p:cNvPr id="303" name="Google Shape;303;p23"/>
          <p:cNvSpPr txBox="1"/>
          <p:nvPr>
            <p:ph idx="1" type="body"/>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Las propiedades y métodos vistos permiten, por ejemplo, </a:t>
            </a:r>
            <a:r>
              <a:rPr b="1" lang="es" sz="1650"/>
              <a:t>insertar </a:t>
            </a:r>
            <a:r>
              <a:rPr lang="es" sz="1650"/>
              <a:t>una imágen en el documento HTML:</a:t>
            </a:r>
            <a:endParaRPr sz="1650"/>
          </a:p>
        </p:txBody>
      </p:sp>
      <p:sp>
        <p:nvSpPr>
          <p:cNvPr id="304" name="Google Shape;304;p23"/>
          <p:cNvSpPr/>
          <p:nvPr/>
        </p:nvSpPr>
        <p:spPr>
          <a:xfrm>
            <a:off x="2248650" y="2025350"/>
            <a:ext cx="4629300" cy="878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img</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createElement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"img"</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img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src</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"https://lenguajejs.com/assets/logo.svg"</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img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"Logo Javascript"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body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appendChild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img</a:t>
            </a:r>
            <a:r>
              <a:rPr b="0" i="0" lang="es" sz="1200" u="none" cap="none" strike="noStrike">
                <a:solidFill>
                  <a:srgbClr val="D5CED9"/>
                </a:solidFill>
                <a:latin typeface="Consolas"/>
                <a:ea typeface="Consolas"/>
                <a:cs typeface="Consolas"/>
                <a:sym typeface="Consolas"/>
              </a:rPr>
              <a:t>)</a:t>
            </a:r>
            <a:endParaRPr b="0" i="0" sz="10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200"/>
              <a:buFont typeface="Consolas"/>
              <a:buNone/>
            </a:pPr>
            <a:r>
              <a:t/>
            </a:r>
            <a:endParaRPr b="0" i="0" sz="1200" u="none" cap="none" strike="noStrike">
              <a:solidFill>
                <a:srgbClr val="5F6167"/>
              </a:solidFill>
              <a:latin typeface="Consolas"/>
              <a:ea typeface="Consolas"/>
              <a:cs typeface="Consolas"/>
              <a:sym typeface="Consolas"/>
            </a:endParaRPr>
          </a:p>
        </p:txBody>
      </p:sp>
      <p:sp>
        <p:nvSpPr>
          <p:cNvPr id="305" name="Google Shape;305;p23"/>
          <p:cNvSpPr txBox="1"/>
          <p:nvPr>
            <p:ph idx="1" type="body"/>
          </p:nvPr>
        </p:nvSpPr>
        <p:spPr>
          <a:xfrm>
            <a:off x="432025" y="3044625"/>
            <a:ext cx="8535300" cy="1578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s" sz="1650"/>
              <a:t> .appendChild()</a:t>
            </a:r>
            <a:r>
              <a:rPr lang="es" sz="1650"/>
              <a:t> es el método que permite agregar un elemento al DOM. En este caso, se agrega en el </a:t>
            </a:r>
            <a:r>
              <a:rPr b="1" lang="es" sz="1650"/>
              <a:t>&lt;body&gt;</a:t>
            </a:r>
            <a:r>
              <a:rPr lang="es" sz="1650"/>
              <a:t>. </a:t>
            </a:r>
            <a:r>
              <a:rPr lang="es" sz="1650" u="sng">
                <a:solidFill>
                  <a:schemeClr val="hlink"/>
                </a:solidFill>
                <a:hlinkClick r:id="rId3"/>
              </a:rPr>
              <a:t>+info</a:t>
            </a:r>
            <a:endParaRPr sz="1650"/>
          </a:p>
          <a:p>
            <a:pPr indent="0" lvl="0" marL="0" rtl="0" algn="l">
              <a:lnSpc>
                <a:spcPct val="115000"/>
              </a:lnSpc>
              <a:spcBef>
                <a:spcPts val="1200"/>
              </a:spcBef>
              <a:spcAft>
                <a:spcPts val="1200"/>
              </a:spcAft>
              <a:buSzPts val="1800"/>
              <a:buNone/>
            </a:pPr>
            <a:r>
              <a:rPr lang="es" sz="1650"/>
              <a:t>También es posible eliminar elementos, para ello debemos utilizar el método </a:t>
            </a:r>
            <a:r>
              <a:rPr b="1" lang="es" sz="1650"/>
              <a:t>.remove()</a:t>
            </a:r>
            <a:r>
              <a:rPr lang="es" sz="1650"/>
              <a:t> </a:t>
            </a:r>
            <a:r>
              <a:rPr lang="es" sz="1650" u="sng">
                <a:solidFill>
                  <a:schemeClr val="hlink"/>
                </a:solidFill>
                <a:hlinkClick r:id="rId4"/>
              </a:rPr>
              <a:t>+info</a:t>
            </a:r>
            <a:endParaRPr sz="165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API nativa de Javascript</a:t>
            </a:r>
            <a:endParaRPr/>
          </a:p>
        </p:txBody>
      </p:sp>
      <p:sp>
        <p:nvSpPr>
          <p:cNvPr id="311" name="Google Shape;311;p24"/>
          <p:cNvSpPr txBox="1"/>
          <p:nvPr>
            <p:ph idx="1" type="body"/>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Entre las herramientas que provee la API de JS se encuentran:</a:t>
            </a:r>
            <a:endParaRPr sz="1650"/>
          </a:p>
        </p:txBody>
      </p:sp>
      <p:graphicFrame>
        <p:nvGraphicFramePr>
          <p:cNvPr id="312" name="Google Shape;312;p24"/>
          <p:cNvGraphicFramePr/>
          <p:nvPr/>
        </p:nvGraphicFramePr>
        <p:xfrm>
          <a:off x="494208" y="1807230"/>
          <a:ext cx="3000000" cy="3000000"/>
        </p:xfrm>
        <a:graphic>
          <a:graphicData uri="http://schemas.openxmlformats.org/drawingml/2006/table">
            <a:tbl>
              <a:tblPr>
                <a:noFill/>
                <a:tableStyleId>{B007031D-47AB-4540-A077-F2A98BD796E4}</a:tableStyleId>
              </a:tblPr>
              <a:tblGrid>
                <a:gridCol w="1966050"/>
                <a:gridCol w="6172125"/>
              </a:tblGrid>
              <a:tr h="100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Capítulo del DOM</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solidFill>
                      <a:srgbClr val="F8C823"/>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Descripción</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solidFill>
                      <a:srgbClr val="F8C823"/>
                    </a:solidFill>
                  </a:tcPr>
                </a:tc>
              </a:tr>
              <a:tr h="276175">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Buscar etiquetas</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Métodos como .getElementById(), .querySelector() o .querySelectorAll(), entre otras. </a:t>
                      </a:r>
                      <a:r>
                        <a:rPr lang="es" sz="1200" u="sng" cap="none" strike="noStrike">
                          <a:solidFill>
                            <a:schemeClr val="hlink"/>
                          </a:solidFill>
                          <a:latin typeface="Montserrat"/>
                          <a:ea typeface="Montserrat"/>
                          <a:cs typeface="Montserrat"/>
                          <a:sym typeface="Montserrat"/>
                          <a:hlinkClick r:id="rId3"/>
                        </a:rPr>
                        <a:t>+info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r>
              <a:tr h="284450">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Crear etiquetas</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Métodos para crear elementos en la página y trabajar con ellos de forma dinámica. </a:t>
                      </a:r>
                      <a:r>
                        <a:rPr lang="es" sz="1200" u="sng" cap="none" strike="noStrike">
                          <a:solidFill>
                            <a:schemeClr val="hlink"/>
                          </a:solidFill>
                          <a:latin typeface="Montserrat"/>
                          <a:ea typeface="Montserrat"/>
                          <a:cs typeface="Montserrat"/>
                          <a:sym typeface="Montserrat"/>
                          <a:hlinkClick r:id="rId4"/>
                        </a:rPr>
                        <a:t>+info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r>
              <a:tr h="284450">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Insertar etiquetas</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Métodos para añadir elementos al DOM,  como .appendChild(), .insertAdjacentHTML(), entre otros. </a:t>
                      </a:r>
                      <a:r>
                        <a:rPr lang="es" sz="1200" u="sng" cap="none" strike="noStrike">
                          <a:solidFill>
                            <a:schemeClr val="hlink"/>
                          </a:solidFill>
                          <a:latin typeface="Montserrat"/>
                          <a:ea typeface="Montserrat"/>
                          <a:cs typeface="Montserrat"/>
                          <a:sym typeface="Montserrat"/>
                          <a:hlinkClick r:id="rId5"/>
                        </a:rPr>
                        <a:t>+info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r>
              <a:tr h="284450">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Gestión de clases CSS</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.classList permite manipular clases CSS desde JS, para añadir, modificar o, eliminar clases SS de un elemento. </a:t>
                      </a:r>
                      <a:r>
                        <a:rPr lang="es" sz="1200" u="sng" cap="none" strike="noStrike">
                          <a:solidFill>
                            <a:schemeClr val="hlink"/>
                          </a:solidFill>
                          <a:latin typeface="Montserrat"/>
                          <a:ea typeface="Montserrat"/>
                          <a:cs typeface="Montserrat"/>
                          <a:sym typeface="Montserrat"/>
                          <a:hlinkClick r:id="rId6"/>
                        </a:rPr>
                        <a:t>+info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r>
              <a:tr h="284450">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Navegar entre elementos</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Métodos y propiedades para «navegar» a través de la jerarquía del DOM, por la estructura del documento y la posición de los elementos en la misma. </a:t>
                      </a:r>
                      <a:r>
                        <a:rPr lang="es" sz="1200" u="sng" cap="none" strike="noStrike">
                          <a:solidFill>
                            <a:schemeClr val="hlink"/>
                          </a:solidFill>
                          <a:latin typeface="Montserrat"/>
                          <a:ea typeface="Montserrat"/>
                          <a:cs typeface="Montserrat"/>
                          <a:sym typeface="Montserrat"/>
                          <a:hlinkClick r:id="rId7"/>
                        </a:rPr>
                        <a:t>+info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Eventos en JS</a:t>
            </a:r>
            <a:endParaRPr/>
          </a:p>
        </p:txBody>
      </p:sp>
      <p:sp>
        <p:nvSpPr>
          <p:cNvPr id="318" name="Google Shape;318;p25"/>
          <p:cNvSpPr txBox="1"/>
          <p:nvPr>
            <p:ph idx="1" type="body"/>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Los </a:t>
            </a:r>
            <a:r>
              <a:rPr b="1" lang="es" sz="1650"/>
              <a:t>eventos</a:t>
            </a:r>
            <a:r>
              <a:rPr lang="es" sz="1650"/>
              <a:t> son acciones que realiza el usuario a las que podemos “atender” desde JavaScript e indicar qué función o bloque de código se debe ejecutar como respuesta. Estos eventos permiten interactuar con el usuario, por ejemplo cuando hace clic en un botón. Existen tres formas de definir eventos en nuestro código:</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SzPts val="1800"/>
              <a:buNone/>
            </a:pPr>
            <a:r>
              <a:t/>
            </a:r>
            <a:endParaRPr sz="1650"/>
          </a:p>
        </p:txBody>
      </p:sp>
      <p:graphicFrame>
        <p:nvGraphicFramePr>
          <p:cNvPr id="319" name="Google Shape;319;p25"/>
          <p:cNvGraphicFramePr/>
          <p:nvPr/>
        </p:nvGraphicFramePr>
        <p:xfrm>
          <a:off x="494220" y="2914455"/>
          <a:ext cx="3000000" cy="3000000"/>
        </p:xfrm>
        <a:graphic>
          <a:graphicData uri="http://schemas.openxmlformats.org/drawingml/2006/table">
            <a:tbl>
              <a:tblPr>
                <a:noFill/>
                <a:tableStyleId>{B007031D-47AB-4540-A077-F2A98BD796E4}</a:tableStyleId>
              </a:tblPr>
              <a:tblGrid>
                <a:gridCol w="5043850"/>
                <a:gridCol w="3094325"/>
              </a:tblGrid>
              <a:tr h="2992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Estrategia</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Ejemplo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solidFill>
                      <a:srgbClr val="F8C823"/>
                    </a:solidFill>
                  </a:tcPr>
                </a:tc>
              </a:tr>
              <a:tr h="276175">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A través de un </a:t>
                      </a:r>
                      <a:r>
                        <a:rPr b="1" lang="es" sz="1200" u="none" cap="none" strike="noStrike">
                          <a:solidFill>
                            <a:schemeClr val="dk2"/>
                          </a:solidFill>
                          <a:latin typeface="Montserrat"/>
                          <a:ea typeface="Montserrat"/>
                          <a:cs typeface="Montserrat"/>
                          <a:sym typeface="Montserrat"/>
                        </a:rPr>
                        <a:t>atributo</a:t>
                      </a:r>
                      <a:r>
                        <a:rPr lang="es" sz="1200" u="none" cap="none" strike="noStrike">
                          <a:solidFill>
                            <a:schemeClr val="dk2"/>
                          </a:solidFill>
                          <a:latin typeface="Montserrat"/>
                          <a:ea typeface="Montserrat"/>
                          <a:cs typeface="Montserrat"/>
                          <a:sym typeface="Montserrat"/>
                        </a:rPr>
                        <a:t> HTML, asociando al mismo una función.</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&lt;tag onclick="..."&gt;</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r>
              <a:tr h="284450">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A través de una </a:t>
                      </a:r>
                      <a:r>
                        <a:rPr b="1" lang="es" sz="1200" u="none" cap="none" strike="noStrike">
                          <a:solidFill>
                            <a:schemeClr val="dk2"/>
                          </a:solidFill>
                          <a:latin typeface="Montserrat"/>
                          <a:ea typeface="Montserrat"/>
                          <a:cs typeface="Montserrat"/>
                          <a:sym typeface="Montserrat"/>
                        </a:rPr>
                        <a:t>propiedad</a:t>
                      </a:r>
                      <a:r>
                        <a:rPr lang="es" sz="1200" u="none" cap="none" strike="noStrike">
                          <a:solidFill>
                            <a:schemeClr val="dk2"/>
                          </a:solidFill>
                          <a:latin typeface="Montserrat"/>
                          <a:ea typeface="Montserrat"/>
                          <a:cs typeface="Montserrat"/>
                          <a:sym typeface="Montserrat"/>
                        </a:rPr>
                        <a:t> de JavaScript, a la que asociamos la función.</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tag.onclick = ...</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r>
              <a:tr h="442075">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A través del método </a:t>
                      </a:r>
                      <a:r>
                        <a:rPr b="1" lang="es" sz="1200" u="none" cap="none" strike="noStrike">
                          <a:solidFill>
                            <a:schemeClr val="dk2"/>
                          </a:solidFill>
                          <a:latin typeface="Montserrat"/>
                          <a:ea typeface="Montserrat"/>
                          <a:cs typeface="Montserrat"/>
                          <a:sym typeface="Montserrat"/>
                        </a:rPr>
                        <a:t>addEventListener</a:t>
                      </a:r>
                      <a:r>
                        <a:rPr lang="es" sz="1200" u="none" cap="none" strike="noStrike">
                          <a:solidFill>
                            <a:schemeClr val="dk2"/>
                          </a:solidFill>
                          <a:latin typeface="Montserrat"/>
                          <a:ea typeface="Montserrat"/>
                          <a:cs typeface="Montserrat"/>
                          <a:sym typeface="Montserrat"/>
                        </a:rPr>
                        <a:t>() , que permite crear un “atendedor” de eventos. </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tag.addEventListener("click", ...)</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12225">
                      <a:solidFill>
                        <a:schemeClr val="dk2"/>
                      </a:solidFill>
                      <a:prstDash val="solid"/>
                      <a:round/>
                      <a:headEnd len="sm" w="sm" type="none"/>
                      <a:tailEnd len="sm" w="sm" type="none"/>
                    </a:lnL>
                    <a:lnR cap="flat" cmpd="sng" w="12225">
                      <a:solidFill>
                        <a:schemeClr val="dk2"/>
                      </a:solidFill>
                      <a:prstDash val="solid"/>
                      <a:round/>
                      <a:headEnd len="sm" w="sm" type="none"/>
                      <a:tailEnd len="sm" w="sm" type="none"/>
                    </a:lnR>
                    <a:lnT cap="flat" cmpd="sng" w="12225">
                      <a:solidFill>
                        <a:schemeClr val="dk2"/>
                      </a:solidFill>
                      <a:prstDash val="solid"/>
                      <a:round/>
                      <a:headEnd len="sm" w="sm" type="none"/>
                      <a:tailEnd len="sm" w="sm" type="none"/>
                    </a:lnT>
                    <a:lnB cap="flat" cmpd="sng" w="12225">
                      <a:solidFill>
                        <a:schemeClr val="dk2"/>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Eventos en JS desde atributos HTML</a:t>
            </a:r>
            <a:endParaRPr/>
          </a:p>
        </p:txBody>
      </p:sp>
      <p:sp>
        <p:nvSpPr>
          <p:cNvPr id="325" name="Google Shape;325;p26"/>
          <p:cNvSpPr txBox="1"/>
          <p:nvPr>
            <p:ph idx="1" type="body"/>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Probablemente sea la forma más sencilla de atender un evento. Definimos un evento a través de un </a:t>
            </a:r>
            <a:r>
              <a:rPr b="1" lang="es" sz="1650"/>
              <a:t>atributo</a:t>
            </a:r>
            <a:r>
              <a:rPr lang="es" sz="1650"/>
              <a:t> HTML, por ejemplo </a:t>
            </a:r>
            <a:r>
              <a:rPr b="1" lang="es" sz="1650"/>
              <a:t>onClick</a:t>
            </a:r>
            <a:r>
              <a:rPr lang="es" sz="1650"/>
              <a:t>. En el ejemplo, al hacer click sobre el botón se ejecuta la función flecha </a:t>
            </a:r>
            <a:r>
              <a:rPr b="1" lang="es" sz="1650"/>
              <a:t>enviarMensaje</a:t>
            </a:r>
            <a:r>
              <a:rPr lang="es" sz="1650"/>
              <a:t>. Esta función genera un mensaje “</a:t>
            </a:r>
            <a:r>
              <a:rPr i="1" lang="es" sz="1650"/>
              <a:t>Hola!</a:t>
            </a:r>
            <a:r>
              <a:rPr lang="es" sz="1650"/>
              <a:t>” mediante la función de javaScript </a:t>
            </a:r>
            <a:r>
              <a:rPr b="1" lang="es" sz="1650"/>
              <a:t>alert</a:t>
            </a:r>
            <a:r>
              <a:rPr lang="es" sz="1650"/>
              <a:t>.</a:t>
            </a:r>
            <a:endParaRPr sz="1650"/>
          </a:p>
        </p:txBody>
      </p:sp>
      <p:sp>
        <p:nvSpPr>
          <p:cNvPr id="326" name="Google Shape;326;p26"/>
          <p:cNvSpPr/>
          <p:nvPr/>
        </p:nvSpPr>
        <p:spPr>
          <a:xfrm>
            <a:off x="1481580" y="2876645"/>
            <a:ext cx="6283800" cy="944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button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onClick</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"enviaMensaje()"</a:t>
            </a:r>
            <a:r>
              <a:rPr b="0" i="0" lang="es" sz="1200" u="none" cap="none" strike="noStrike">
                <a:solidFill>
                  <a:srgbClr val="D5CED9"/>
                </a:solidFill>
                <a:latin typeface="Consolas"/>
                <a:ea typeface="Consolas"/>
                <a:cs typeface="Consolas"/>
                <a:sym typeface="Consolas"/>
              </a:rPr>
              <a:t>&gt;Haz clic!&lt;/</a:t>
            </a:r>
            <a:r>
              <a:rPr b="0" i="0" lang="es" sz="1200" u="none" cap="none" strike="noStrike">
                <a:solidFill>
                  <a:srgbClr val="F92672"/>
                </a:solidFill>
                <a:latin typeface="Consolas"/>
                <a:ea typeface="Consolas"/>
                <a:cs typeface="Consolas"/>
                <a:sym typeface="Consolas"/>
              </a:rPr>
              <a:t>button</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script</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enviarMensaje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alert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"Hola!"</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script</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Eventos en JS desde propiedades JS</a:t>
            </a:r>
            <a:endParaRPr/>
          </a:p>
        </p:txBody>
      </p:sp>
      <p:sp>
        <p:nvSpPr>
          <p:cNvPr id="332" name="Google Shape;332;p27"/>
          <p:cNvSpPr txBox="1"/>
          <p:nvPr>
            <p:ph idx="1" type="body"/>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Otra forma de utilizar eventos es utilizar las </a:t>
            </a:r>
            <a:r>
              <a:rPr b="1" lang="es" sz="1650"/>
              <a:t>propiedades</a:t>
            </a:r>
            <a:r>
              <a:rPr lang="es" sz="1650"/>
              <a:t> de Javascript. Por cada evento, existe una propiedad disponible en el elemento en cuestión:</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333" name="Google Shape;333;p27"/>
          <p:cNvSpPr/>
          <p:nvPr/>
        </p:nvSpPr>
        <p:spPr>
          <a:xfrm>
            <a:off x="1421400" y="2414101"/>
            <a:ext cx="6283800" cy="1166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button</a:t>
            </a:r>
            <a:r>
              <a:rPr b="0" i="0" lang="es" sz="1200" u="none" cap="none" strike="noStrike">
                <a:solidFill>
                  <a:srgbClr val="D5CED9"/>
                </a:solidFill>
                <a:latin typeface="Consolas"/>
                <a:ea typeface="Consolas"/>
                <a:cs typeface="Consolas"/>
                <a:sym typeface="Consolas"/>
              </a:rPr>
              <a:t>&gt;Haz clic!&lt;/</a:t>
            </a:r>
            <a:r>
              <a:rPr b="0" i="0" lang="es" sz="1200" u="none" cap="none" strike="noStrike">
                <a:solidFill>
                  <a:srgbClr val="F92672"/>
                </a:solidFill>
                <a:latin typeface="Consolas"/>
                <a:ea typeface="Consolas"/>
                <a:cs typeface="Consolas"/>
                <a:sym typeface="Consolas"/>
              </a:rPr>
              <a:t>button</a:t>
            </a:r>
            <a:r>
              <a:rPr b="0" i="0" lang="es" sz="1200" u="none" cap="none" strike="noStrike">
                <a:solidFill>
                  <a:srgbClr val="D5CED9"/>
                </a:solidFill>
                <a:latin typeface="Consolas"/>
                <a:ea typeface="Consolas"/>
                <a:cs typeface="Consolas"/>
                <a:sym typeface="Consolas"/>
              </a:rPr>
              <a:t>&gt;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script</a:t>
            </a:r>
            <a:r>
              <a:rPr b="0" i="0" lang="es" sz="1200" u="none" cap="none" strike="noStrike">
                <a:solidFill>
                  <a:srgbClr val="D5CED9"/>
                </a:solidFill>
                <a:latin typeface="Consolas"/>
                <a:ea typeface="Consolas"/>
                <a:cs typeface="Consolas"/>
                <a:sym typeface="Consolas"/>
              </a:rPr>
              <a:t>&gt;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button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querySelector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"button"</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button</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onclick</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alert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"Hola!"</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script</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D5CED9"/>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Eventos con .addEventListener()</a:t>
            </a:r>
            <a:endParaRPr/>
          </a:p>
        </p:txBody>
      </p:sp>
      <p:sp>
        <p:nvSpPr>
          <p:cNvPr id="339" name="Google Shape;339;p28"/>
          <p:cNvSpPr txBox="1"/>
          <p:nvPr>
            <p:ph idx="1" type="body"/>
          </p:nvPr>
        </p:nvSpPr>
        <p:spPr>
          <a:xfrm>
            <a:off x="432025" y="1304750"/>
            <a:ext cx="8382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650"/>
              <a:t>.addEventListener()</a:t>
            </a:r>
            <a:r>
              <a:rPr lang="es" sz="1650"/>
              <a:t> es la forma más elaborada de utilizar eventos: </a:t>
            </a:r>
            <a:r>
              <a:rPr lang="es" sz="1650" u="sng">
                <a:solidFill>
                  <a:schemeClr val="hlink"/>
                </a:solidFill>
                <a:hlinkClick r:id="rId3"/>
              </a:rPr>
              <a:t>+info</a:t>
            </a:r>
            <a:endParaRPr sz="1650"/>
          </a:p>
        </p:txBody>
      </p:sp>
      <p:sp>
        <p:nvSpPr>
          <p:cNvPr id="340" name="Google Shape;340;p28"/>
          <p:cNvSpPr/>
          <p:nvPr/>
        </p:nvSpPr>
        <p:spPr>
          <a:xfrm>
            <a:off x="1697100" y="1767050"/>
            <a:ext cx="5732400" cy="2855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DOCTYPE</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html</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html</a:t>
            </a:r>
            <a:r>
              <a:rPr b="0" i="0" lang="es" sz="1000" u="none" cap="none" strike="noStrike">
                <a:solidFill>
                  <a:srgbClr val="D5CED9"/>
                </a:solidFill>
                <a:highlight>
                  <a:srgbClr val="23262E"/>
                </a:highlight>
                <a:latin typeface="Consolas"/>
                <a:ea typeface="Consolas"/>
                <a:cs typeface="Consolas"/>
                <a:sym typeface="Consolas"/>
              </a:rPr>
              <a:t>&gt;&lt;</a:t>
            </a:r>
            <a:r>
              <a:rPr b="0" i="0" lang="es" sz="1000" u="none" cap="none" strike="noStrike">
                <a:solidFill>
                  <a:srgbClr val="F92672"/>
                </a:solidFill>
                <a:highlight>
                  <a:srgbClr val="23262E"/>
                </a:highlight>
                <a:latin typeface="Consolas"/>
                <a:ea typeface="Consolas"/>
                <a:cs typeface="Consolas"/>
                <a:sym typeface="Consolas"/>
              </a:rPr>
              <a:t>head</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&lt;</a:t>
            </a:r>
            <a:r>
              <a:rPr b="0" i="0" lang="es" sz="1000" u="none" cap="none" strike="noStrike">
                <a:solidFill>
                  <a:srgbClr val="F92672"/>
                </a:solidFill>
                <a:highlight>
                  <a:srgbClr val="23262E"/>
                </a:highlight>
                <a:latin typeface="Consolas"/>
                <a:ea typeface="Consolas"/>
                <a:cs typeface="Consolas"/>
                <a:sym typeface="Consolas"/>
              </a:rPr>
              <a:t>script</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function</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modifyText</a:t>
            </a:r>
            <a:r>
              <a:rPr b="0" i="0" lang="es" sz="1000" u="none" cap="none" strike="noStrike">
                <a:solidFill>
                  <a:srgbClr val="D5CED9"/>
                </a:solidFill>
                <a:highlight>
                  <a:srgbClr val="23262E"/>
                </a:highlight>
                <a:latin typeface="Consolas"/>
                <a:ea typeface="Consolas"/>
                <a:cs typeface="Consolas"/>
                <a:sym typeface="Consolas"/>
              </a:rPr>
              <a:t>() { </a:t>
            </a:r>
            <a:r>
              <a:rPr b="0" i="0" lang="es" sz="1000" u="none" cap="none" strike="noStrike">
                <a:solidFill>
                  <a:srgbClr val="5F6167"/>
                </a:solidFill>
                <a:highlight>
                  <a:srgbClr val="23262E"/>
                </a:highlight>
                <a:latin typeface="Consolas"/>
                <a:ea typeface="Consolas"/>
                <a:cs typeface="Consolas"/>
                <a:sym typeface="Consolas"/>
              </a:rPr>
              <a:t>// Función que modifica el contenido de #t2</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var</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t2</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39C12"/>
                </a:solidFill>
                <a:highlight>
                  <a:srgbClr val="23262E"/>
                </a:highlight>
                <a:latin typeface="Consolas"/>
                <a:ea typeface="Consolas"/>
                <a:cs typeface="Consolas"/>
                <a:sym typeface="Consolas"/>
              </a:rPr>
              <a:t>document</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FFE66D"/>
                </a:solidFill>
                <a:highlight>
                  <a:srgbClr val="23262E"/>
                </a:highlight>
                <a:latin typeface="Consolas"/>
                <a:ea typeface="Consolas"/>
                <a:cs typeface="Consolas"/>
                <a:sym typeface="Consolas"/>
              </a:rPr>
              <a:t>getElementById</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"t2"</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39C12"/>
                </a:solidFill>
                <a:highlight>
                  <a:srgbClr val="23262E"/>
                </a:highlight>
                <a:latin typeface="Consolas"/>
                <a:ea typeface="Consolas"/>
                <a:cs typeface="Consolas"/>
                <a:sym typeface="Consolas"/>
              </a:rPr>
              <a:t>t2</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firstChild</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00E8C6"/>
                </a:solidFill>
                <a:highlight>
                  <a:srgbClr val="23262E"/>
                </a:highlight>
                <a:latin typeface="Consolas"/>
                <a:ea typeface="Consolas"/>
                <a:cs typeface="Consolas"/>
                <a:sym typeface="Consolas"/>
              </a:rPr>
              <a:t>nodeValue</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96E072"/>
                </a:solidFill>
                <a:highlight>
                  <a:srgbClr val="23262E"/>
                </a:highlight>
                <a:latin typeface="Consolas"/>
                <a:ea typeface="Consolas"/>
                <a:cs typeface="Consolas"/>
                <a:sym typeface="Consolas"/>
              </a:rPr>
              <a:t>"Tocado!"</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function</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load</a:t>
            </a:r>
            <a:r>
              <a:rPr b="0" i="0" lang="es" sz="1000" u="none" cap="none" strike="noStrike">
                <a:solidFill>
                  <a:srgbClr val="D5CED9"/>
                </a:solidFill>
                <a:highlight>
                  <a:srgbClr val="23262E"/>
                </a:highlight>
                <a:latin typeface="Consolas"/>
                <a:ea typeface="Consolas"/>
                <a:cs typeface="Consolas"/>
                <a:sym typeface="Consolas"/>
              </a:rPr>
              <a:t>() { </a:t>
            </a:r>
            <a:r>
              <a:rPr b="0" i="0" lang="es" sz="1000" u="none" cap="none" strike="noStrike">
                <a:solidFill>
                  <a:srgbClr val="5F6167"/>
                </a:solidFill>
                <a:highlight>
                  <a:srgbClr val="23262E"/>
                </a:highlight>
                <a:latin typeface="Consolas"/>
                <a:ea typeface="Consolas"/>
                <a:cs typeface="Consolas"/>
                <a:sym typeface="Consolas"/>
              </a:rPr>
              <a:t>// Función que establece el EventListener()</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C74DED"/>
                </a:solidFill>
                <a:highlight>
                  <a:srgbClr val="23262E"/>
                </a:highlight>
                <a:latin typeface="Consolas"/>
                <a:ea typeface="Consolas"/>
                <a:cs typeface="Consolas"/>
                <a:sym typeface="Consolas"/>
              </a:rPr>
              <a:t>var</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el</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39C12"/>
                </a:solidFill>
                <a:highlight>
                  <a:srgbClr val="23262E"/>
                </a:highlight>
                <a:latin typeface="Consolas"/>
                <a:ea typeface="Consolas"/>
                <a:cs typeface="Consolas"/>
                <a:sym typeface="Consolas"/>
              </a:rPr>
              <a:t>document</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FFE66D"/>
                </a:solidFill>
                <a:highlight>
                  <a:srgbClr val="23262E"/>
                </a:highlight>
                <a:latin typeface="Consolas"/>
                <a:ea typeface="Consolas"/>
                <a:cs typeface="Consolas"/>
                <a:sym typeface="Consolas"/>
              </a:rPr>
              <a:t>getElementById</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"t2"</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39C12"/>
                </a:solidFill>
                <a:highlight>
                  <a:srgbClr val="23262E"/>
                </a:highlight>
                <a:latin typeface="Consolas"/>
                <a:ea typeface="Consolas"/>
                <a:cs typeface="Consolas"/>
                <a:sym typeface="Consolas"/>
              </a:rPr>
              <a:t>el</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FFE66D"/>
                </a:solidFill>
                <a:highlight>
                  <a:srgbClr val="23262E"/>
                </a:highlight>
                <a:latin typeface="Consolas"/>
                <a:ea typeface="Consolas"/>
                <a:cs typeface="Consolas"/>
                <a:sym typeface="Consolas"/>
              </a:rPr>
              <a:t>addEventListener</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"click"</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modifyText</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false</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5F6167"/>
                </a:solidFill>
                <a:highlight>
                  <a:srgbClr val="23262E"/>
                </a:highlight>
                <a:latin typeface="Consolas"/>
                <a:ea typeface="Consolas"/>
                <a:cs typeface="Consolas"/>
                <a:sym typeface="Consolas"/>
              </a:rPr>
              <a:t>// Al cargar el documento, agregamos el EventListener()</a:t>
            </a:r>
            <a:endParaRPr b="0" i="0" sz="10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39C12"/>
                </a:solidFill>
                <a:highlight>
                  <a:srgbClr val="23262E"/>
                </a:highlight>
                <a:latin typeface="Consolas"/>
                <a:ea typeface="Consolas"/>
                <a:cs typeface="Consolas"/>
                <a:sym typeface="Consolas"/>
              </a:rPr>
              <a:t>document</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FFE66D"/>
                </a:solidFill>
                <a:highlight>
                  <a:srgbClr val="23262E"/>
                </a:highlight>
                <a:latin typeface="Consolas"/>
                <a:ea typeface="Consolas"/>
                <a:cs typeface="Consolas"/>
                <a:sym typeface="Consolas"/>
              </a:rPr>
              <a:t>addEventListener</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"DOMContentLoaded"</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00E8C6"/>
                </a:solidFill>
                <a:highlight>
                  <a:srgbClr val="23262E"/>
                </a:highlight>
                <a:latin typeface="Consolas"/>
                <a:ea typeface="Consolas"/>
                <a:cs typeface="Consolas"/>
                <a:sym typeface="Consolas"/>
              </a:rPr>
              <a:t>load</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EE5D43"/>
                </a:solidFill>
                <a:highlight>
                  <a:srgbClr val="23262E"/>
                </a:highlight>
                <a:latin typeface="Consolas"/>
                <a:ea typeface="Consolas"/>
                <a:cs typeface="Consolas"/>
                <a:sym typeface="Consolas"/>
              </a:rPr>
              <a:t>false</a:t>
            </a:r>
            <a:r>
              <a:rPr b="0" i="0" lang="es" sz="1000" u="none" cap="none" strike="noStrike">
                <a:solidFill>
                  <a:srgbClr val="D5CED9"/>
                </a:solidFill>
                <a:highlight>
                  <a:srgbClr val="23262E"/>
                </a:highlight>
                <a:latin typeface="Consolas"/>
                <a:ea typeface="Consolas"/>
                <a:cs typeface="Consolas"/>
                <a:sym typeface="Consolas"/>
              </a:rPr>
              <a: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&lt;/</a:t>
            </a:r>
            <a:r>
              <a:rPr b="0" i="0" lang="es" sz="1000" u="none" cap="none" strike="noStrike">
                <a:solidFill>
                  <a:srgbClr val="F92672"/>
                </a:solidFill>
                <a:highlight>
                  <a:srgbClr val="23262E"/>
                </a:highlight>
                <a:latin typeface="Consolas"/>
                <a:ea typeface="Consolas"/>
                <a:cs typeface="Consolas"/>
                <a:sym typeface="Consolas"/>
              </a:rPr>
              <a:t>script</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head</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body</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   &lt;</a:t>
            </a:r>
            <a:r>
              <a:rPr b="0" i="0" lang="es" sz="1000" u="none" cap="none" strike="noStrike">
                <a:solidFill>
                  <a:srgbClr val="F92672"/>
                </a:solidFill>
                <a:highlight>
                  <a:srgbClr val="23262E"/>
                </a:highlight>
                <a:latin typeface="Consolas"/>
                <a:ea typeface="Consolas"/>
                <a:cs typeface="Consolas"/>
                <a:sym typeface="Consolas"/>
              </a:rPr>
              <a:t>p</a:t>
            </a:r>
            <a:r>
              <a:rPr b="0" i="0" lang="es" sz="1000" u="none" cap="none" strike="noStrike">
                <a:solidFill>
                  <a:srgbClr val="D5CED9"/>
                </a:solidFill>
                <a:highlight>
                  <a:srgbClr val="23262E"/>
                </a:highlight>
                <a:latin typeface="Consolas"/>
                <a:ea typeface="Consolas"/>
                <a:cs typeface="Consolas"/>
                <a:sym typeface="Consolas"/>
              </a:rPr>
              <a:t> </a:t>
            </a:r>
            <a:r>
              <a:rPr b="0" i="0" lang="es" sz="1000" u="none" cap="none" strike="noStrike">
                <a:solidFill>
                  <a:srgbClr val="FFE66D"/>
                </a:solidFill>
                <a:highlight>
                  <a:srgbClr val="23262E"/>
                </a:highlight>
                <a:latin typeface="Consolas"/>
                <a:ea typeface="Consolas"/>
                <a:cs typeface="Consolas"/>
                <a:sym typeface="Consolas"/>
              </a:rPr>
              <a:t>id</a:t>
            </a:r>
            <a:r>
              <a:rPr b="0" i="0" lang="es" sz="1000" u="none" cap="none" strike="noStrike">
                <a:solidFill>
                  <a:srgbClr val="D5CED9"/>
                </a:solidFill>
                <a:highlight>
                  <a:srgbClr val="23262E"/>
                </a:highlight>
                <a:latin typeface="Consolas"/>
                <a:ea typeface="Consolas"/>
                <a:cs typeface="Consolas"/>
                <a:sym typeface="Consolas"/>
              </a:rPr>
              <a:t>=</a:t>
            </a:r>
            <a:r>
              <a:rPr b="0" i="0" lang="es" sz="1000" u="none" cap="none" strike="noStrike">
                <a:solidFill>
                  <a:srgbClr val="96E072"/>
                </a:solidFill>
                <a:highlight>
                  <a:srgbClr val="23262E"/>
                </a:highlight>
                <a:latin typeface="Consolas"/>
                <a:ea typeface="Consolas"/>
                <a:cs typeface="Consolas"/>
                <a:sym typeface="Consolas"/>
              </a:rPr>
              <a:t>"t2"</a:t>
            </a:r>
            <a:r>
              <a:rPr b="0" i="0" lang="es" sz="1000" u="none" cap="none" strike="noStrike">
                <a:solidFill>
                  <a:srgbClr val="D5CED9"/>
                </a:solidFill>
                <a:highlight>
                  <a:srgbClr val="23262E"/>
                </a:highlight>
                <a:latin typeface="Consolas"/>
                <a:ea typeface="Consolas"/>
                <a:cs typeface="Consolas"/>
                <a:sym typeface="Consolas"/>
              </a:rPr>
              <a:t>&gt;¡Haz click aquí!&lt;/</a:t>
            </a:r>
            <a:r>
              <a:rPr b="0" i="0" lang="es" sz="1000" u="none" cap="none" strike="noStrike">
                <a:solidFill>
                  <a:srgbClr val="F92672"/>
                </a:solidFill>
                <a:highlight>
                  <a:srgbClr val="23262E"/>
                </a:highlight>
                <a:latin typeface="Consolas"/>
                <a:ea typeface="Consolas"/>
                <a:cs typeface="Consolas"/>
                <a:sym typeface="Consolas"/>
              </a:rPr>
              <a:t>p</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00" u="none" cap="none" strike="noStrike">
                <a:solidFill>
                  <a:srgbClr val="D5CED9"/>
                </a:solidFill>
                <a:highlight>
                  <a:srgbClr val="23262E"/>
                </a:highlight>
                <a:latin typeface="Consolas"/>
                <a:ea typeface="Consolas"/>
                <a:cs typeface="Consolas"/>
                <a:sym typeface="Consolas"/>
              </a:rPr>
              <a:t>&lt;/</a:t>
            </a:r>
            <a:r>
              <a:rPr b="0" i="0" lang="es" sz="1000" u="none" cap="none" strike="noStrike">
                <a:solidFill>
                  <a:srgbClr val="F92672"/>
                </a:solidFill>
                <a:highlight>
                  <a:srgbClr val="23262E"/>
                </a:highlight>
                <a:latin typeface="Consolas"/>
                <a:ea typeface="Consolas"/>
                <a:cs typeface="Consolas"/>
                <a:sym typeface="Consolas"/>
              </a:rPr>
              <a:t>body</a:t>
            </a:r>
            <a:r>
              <a:rPr b="0" i="0" lang="es" sz="1000" u="none" cap="none" strike="noStrike">
                <a:solidFill>
                  <a:srgbClr val="D5CED9"/>
                </a:solidFill>
                <a:highlight>
                  <a:srgbClr val="23262E"/>
                </a:highlight>
                <a:latin typeface="Consolas"/>
                <a:ea typeface="Consolas"/>
                <a:cs typeface="Consolas"/>
                <a:sym typeface="Consolas"/>
              </a:rPr>
              <a:t>&gt;&lt;/</a:t>
            </a:r>
            <a:r>
              <a:rPr b="0" i="0" lang="es" sz="1000" u="none" cap="none" strike="noStrike">
                <a:solidFill>
                  <a:srgbClr val="F92672"/>
                </a:solidFill>
                <a:highlight>
                  <a:srgbClr val="23262E"/>
                </a:highlight>
                <a:latin typeface="Consolas"/>
                <a:ea typeface="Consolas"/>
                <a:cs typeface="Consolas"/>
                <a:sym typeface="Consolas"/>
              </a:rPr>
              <a:t>html</a:t>
            </a:r>
            <a:r>
              <a:rPr b="0" i="0" lang="es" sz="1000" u="none" cap="none" strike="noStrike">
                <a:solidFill>
                  <a:srgbClr val="D5CED9"/>
                </a:solidFill>
                <a:highlight>
                  <a:srgbClr val="23262E"/>
                </a:highlight>
                <a:latin typeface="Consolas"/>
                <a:ea typeface="Consolas"/>
                <a:cs typeface="Consolas"/>
                <a:sym typeface="Consolas"/>
              </a:rPr>
              <a:t>&gt;</a:t>
            </a:r>
            <a:endParaRPr b="0" i="0" sz="10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t/>
            </a:r>
            <a:endParaRPr b="0" i="0" sz="1000" u="none" cap="none" strike="noStrike">
              <a:solidFill>
                <a:srgbClr val="D5CED9"/>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9"/>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346" name="Google Shape;346;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0"/>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Artículos de interés</a:t>
            </a:r>
            <a:endParaRPr b="0" i="0" sz="2700" u="none" cap="none" strike="noStrike">
              <a:solidFill>
                <a:srgbClr val="000000"/>
              </a:solidFill>
              <a:latin typeface="Montserrat Medium"/>
              <a:ea typeface="Montserrat Medium"/>
              <a:cs typeface="Montserrat Medium"/>
              <a:sym typeface="Montserrat Medium"/>
            </a:endParaRPr>
          </a:p>
        </p:txBody>
      </p:sp>
      <p:sp>
        <p:nvSpPr>
          <p:cNvPr id="352" name="Google Shape;352;p30"/>
          <p:cNvSpPr txBox="1"/>
          <p:nvPr/>
        </p:nvSpPr>
        <p:spPr>
          <a:xfrm>
            <a:off x="432025" y="1304875"/>
            <a:ext cx="8280000" cy="33180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15000"/>
              </a:lnSpc>
              <a:spcBef>
                <a:spcPts val="0"/>
              </a:spcBef>
              <a:spcAft>
                <a:spcPts val="0"/>
              </a:spcAft>
              <a:buClr>
                <a:srgbClr val="000000"/>
              </a:buClr>
              <a:buSzPct val="100000"/>
              <a:buFont typeface="Arial"/>
              <a:buNone/>
            </a:pPr>
            <a:r>
              <a:rPr b="0" i="0" lang="es" sz="1650" u="none" cap="none" strike="noStrike">
                <a:solidFill>
                  <a:srgbClr val="595959"/>
                </a:solidFill>
                <a:latin typeface="Montserrat"/>
                <a:ea typeface="Montserrat"/>
                <a:cs typeface="Montserrat"/>
                <a:sym typeface="Montserrat"/>
              </a:rPr>
              <a:t>Material de lectura:</a:t>
            </a:r>
            <a:endParaRPr b="0" i="0" sz="1650" u="none" cap="none" strike="noStrike">
              <a:solidFill>
                <a:srgbClr val="595959"/>
              </a:solidFill>
              <a:latin typeface="Montserrat"/>
              <a:ea typeface="Montserrat"/>
              <a:cs typeface="Montserrat"/>
              <a:sym typeface="Montserrat"/>
            </a:endParaRPr>
          </a:p>
          <a:p>
            <a:pPr indent="-307942" lvl="0" marL="457200" marR="0" rtl="0" algn="l">
              <a:lnSpc>
                <a:spcPct val="115000"/>
              </a:lnSpc>
              <a:spcBef>
                <a:spcPts val="1200"/>
              </a:spcBef>
              <a:spcAft>
                <a:spcPts val="0"/>
              </a:spcAft>
              <a:buClr>
                <a:srgbClr val="000000"/>
              </a:buClr>
              <a:buSzPct val="100000"/>
              <a:buFont typeface="Montserrat"/>
              <a:buChar char="●"/>
            </a:pPr>
            <a:r>
              <a:rPr b="0" i="0" lang="es" sz="1350" u="none" cap="none" strike="noStrike">
                <a:solidFill>
                  <a:srgbClr val="595959"/>
                </a:solidFill>
                <a:latin typeface="Montserrat"/>
                <a:ea typeface="Montserrat"/>
                <a:cs typeface="Montserrat"/>
                <a:sym typeface="Montserrat"/>
              </a:rPr>
              <a:t>Eventos en JS: </a:t>
            </a:r>
            <a:r>
              <a:rPr b="0" i="0" lang="es" sz="1350" u="sng" cap="none" strike="noStrike">
                <a:solidFill>
                  <a:schemeClr val="hlink"/>
                </a:solidFill>
                <a:latin typeface="Montserrat"/>
                <a:ea typeface="Montserrat"/>
                <a:cs typeface="Montserrat"/>
                <a:sym typeface="Montserrat"/>
                <a:hlinkClick r:id="rId3"/>
              </a:rPr>
              <a:t>https://developer.mozilla.org/es/docs/Web/Events</a:t>
            </a:r>
            <a:r>
              <a:rPr b="0" i="0" lang="es" sz="1350" u="none" cap="none" strike="noStrike">
                <a:solidFill>
                  <a:srgbClr val="595959"/>
                </a:solidFill>
                <a:latin typeface="Montserrat"/>
                <a:ea typeface="Montserrat"/>
                <a:cs typeface="Montserrat"/>
                <a:sym typeface="Montserrat"/>
              </a:rPr>
              <a:t> </a:t>
            </a:r>
            <a:endParaRPr b="0" i="0" sz="1350" u="none" cap="none" strike="noStrike">
              <a:solidFill>
                <a:srgbClr val="595959"/>
              </a:solidFill>
              <a:latin typeface="Montserrat"/>
              <a:ea typeface="Montserrat"/>
              <a:cs typeface="Montserrat"/>
              <a:sym typeface="Montserrat"/>
            </a:endParaRPr>
          </a:p>
          <a:p>
            <a:pPr indent="-307942" lvl="0" marL="457200" marR="0" rtl="0" algn="l">
              <a:lnSpc>
                <a:spcPct val="115000"/>
              </a:lnSpc>
              <a:spcBef>
                <a:spcPts val="0"/>
              </a:spcBef>
              <a:spcAft>
                <a:spcPts val="0"/>
              </a:spcAft>
              <a:buClr>
                <a:srgbClr val="595959"/>
              </a:buClr>
              <a:buSzPct val="100000"/>
              <a:buFont typeface="Montserrat"/>
              <a:buChar char="●"/>
            </a:pPr>
            <a:r>
              <a:rPr b="0" i="0" lang="es" sz="1350" u="none" cap="none" strike="noStrike">
                <a:solidFill>
                  <a:srgbClr val="595959"/>
                </a:solidFill>
                <a:latin typeface="Montserrat"/>
                <a:ea typeface="Montserrat"/>
                <a:cs typeface="Montserrat"/>
                <a:sym typeface="Montserrat"/>
              </a:rPr>
              <a:t>Lista de los tipos de eventos más habituales en Javascript: </a:t>
            </a:r>
            <a:r>
              <a:rPr b="0" i="0" lang="es" sz="1350" u="sng" cap="none" strike="noStrike">
                <a:solidFill>
                  <a:schemeClr val="hlink"/>
                </a:solidFill>
                <a:latin typeface="Montserrat"/>
                <a:ea typeface="Montserrat"/>
                <a:cs typeface="Montserrat"/>
                <a:sym typeface="Montserrat"/>
                <a:hlinkClick r:id="rId4"/>
              </a:rPr>
              <a:t>https://desarrolloweb.com/articulos/1236.php</a:t>
            </a:r>
            <a:r>
              <a:rPr b="0" i="0" lang="es" sz="1350" u="none" cap="none" strike="noStrike">
                <a:solidFill>
                  <a:srgbClr val="595959"/>
                </a:solidFill>
                <a:latin typeface="Montserrat"/>
                <a:ea typeface="Montserrat"/>
                <a:cs typeface="Montserrat"/>
                <a:sym typeface="Montserrat"/>
              </a:rPr>
              <a:t> </a:t>
            </a:r>
            <a:endParaRPr b="0" i="0" sz="1350" u="none" cap="none" strike="noStrike">
              <a:solidFill>
                <a:srgbClr val="595959"/>
              </a:solidFill>
              <a:latin typeface="Montserrat"/>
              <a:ea typeface="Montserrat"/>
              <a:cs typeface="Montserrat"/>
              <a:sym typeface="Montserrat"/>
            </a:endParaRPr>
          </a:p>
          <a:p>
            <a:pPr indent="-307942" lvl="0" marL="457200" marR="0" rtl="0" algn="l">
              <a:lnSpc>
                <a:spcPct val="115000"/>
              </a:lnSpc>
              <a:spcBef>
                <a:spcPts val="0"/>
              </a:spcBef>
              <a:spcAft>
                <a:spcPts val="0"/>
              </a:spcAft>
              <a:buClr>
                <a:srgbClr val="595959"/>
              </a:buClr>
              <a:buSzPct val="100000"/>
              <a:buFont typeface="Montserrat"/>
              <a:buChar char="●"/>
            </a:pPr>
            <a:r>
              <a:rPr b="0" i="0" lang="es" sz="1350" u="none" cap="none" strike="noStrike">
                <a:solidFill>
                  <a:srgbClr val="595959"/>
                </a:solidFill>
                <a:latin typeface="Montserrat"/>
                <a:ea typeface="Montserrat"/>
                <a:cs typeface="Montserrat"/>
                <a:sym typeface="Montserrat"/>
              </a:rPr>
              <a:t>addEventListener: </a:t>
            </a:r>
            <a:r>
              <a:rPr b="0" i="0" lang="es" sz="1350" u="sng" cap="none" strike="noStrike">
                <a:solidFill>
                  <a:schemeClr val="hlink"/>
                </a:solidFill>
                <a:latin typeface="Montserrat"/>
                <a:ea typeface="Montserrat"/>
                <a:cs typeface="Montserrat"/>
                <a:sym typeface="Montserrat"/>
                <a:hlinkClick r:id="rId5"/>
              </a:rPr>
              <a:t>https://developer.mozilla.org/es/docs/Web/API/EventTarget/addEventListener</a:t>
            </a:r>
            <a:r>
              <a:rPr b="0" i="0" lang="es" sz="1350" u="none" cap="none" strike="noStrike">
                <a:solidFill>
                  <a:srgbClr val="595959"/>
                </a:solidFill>
                <a:latin typeface="Montserrat"/>
                <a:ea typeface="Montserrat"/>
                <a:cs typeface="Montserrat"/>
                <a:sym typeface="Montserrat"/>
              </a:rPr>
              <a:t> </a:t>
            </a:r>
            <a:endParaRPr b="0" i="0" sz="1350"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b="0" i="0" lang="es" sz="1650" u="none" cap="none" strike="noStrike">
                <a:solidFill>
                  <a:srgbClr val="595959"/>
                </a:solidFill>
                <a:latin typeface="Montserrat"/>
                <a:ea typeface="Montserrat"/>
                <a:cs typeface="Montserrat"/>
                <a:sym typeface="Montserrat"/>
              </a:rPr>
              <a:t>Videos:</a:t>
            </a:r>
            <a:endParaRPr b="0" i="0" sz="1650" u="none" cap="none" strike="noStrike">
              <a:solidFill>
                <a:srgbClr val="595959"/>
              </a:solidFill>
              <a:latin typeface="Montserrat"/>
              <a:ea typeface="Montserrat"/>
              <a:cs typeface="Montserrat"/>
              <a:sym typeface="Montserrat"/>
            </a:endParaRPr>
          </a:p>
          <a:p>
            <a:pPr indent="-306943" lvl="0" marL="457200" marR="0" rtl="0" algn="l">
              <a:lnSpc>
                <a:spcPct val="115000"/>
              </a:lnSpc>
              <a:spcBef>
                <a:spcPts val="1200"/>
              </a:spcBef>
              <a:spcAft>
                <a:spcPts val="0"/>
              </a:spcAft>
              <a:buClr>
                <a:srgbClr val="595959"/>
              </a:buClr>
              <a:buSzPct val="100000"/>
              <a:buFont typeface="Montserrat"/>
              <a:buChar char="●"/>
            </a:pPr>
            <a:r>
              <a:rPr b="0" i="0" lang="es" sz="1333" u="none" cap="none" strike="noStrike">
                <a:solidFill>
                  <a:srgbClr val="595959"/>
                </a:solidFill>
                <a:latin typeface="Montserrat"/>
                <a:ea typeface="Montserrat"/>
                <a:cs typeface="Montserrat"/>
                <a:sym typeface="Montserrat"/>
              </a:rPr>
              <a:t>10 Fundamentos modernos que debes conocer en JS: </a:t>
            </a:r>
            <a:r>
              <a:rPr b="0" i="0" lang="es" sz="1333" u="sng" cap="none" strike="noStrike">
                <a:solidFill>
                  <a:schemeClr val="hlink"/>
                </a:solidFill>
                <a:latin typeface="Montserrat"/>
                <a:ea typeface="Montserrat"/>
                <a:cs typeface="Montserrat"/>
                <a:sym typeface="Montserrat"/>
                <a:hlinkClick r:id="rId6"/>
              </a:rPr>
              <a:t>https://www.youtube.com/watch?v=Z4TuS0HEJP8&amp;list=PLPl81lqbj-4I2ZOzryjPKxfhK3BzTlaJ7</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306943" lvl="0" marL="457200" marR="0" rtl="0" algn="l">
              <a:lnSpc>
                <a:spcPct val="115000"/>
              </a:lnSpc>
              <a:spcBef>
                <a:spcPts val="0"/>
              </a:spcBef>
              <a:spcAft>
                <a:spcPts val="0"/>
              </a:spcAft>
              <a:buClr>
                <a:srgbClr val="595959"/>
              </a:buClr>
              <a:buSzPct val="100000"/>
              <a:buFont typeface="Montserrat"/>
              <a:buChar char="●"/>
            </a:pPr>
            <a:r>
              <a:rPr b="0" i="0" lang="es" sz="1333" u="none" cap="none" strike="noStrike">
                <a:solidFill>
                  <a:srgbClr val="595959"/>
                </a:solidFill>
                <a:latin typeface="Montserrat"/>
                <a:ea typeface="Montserrat"/>
                <a:cs typeface="Montserrat"/>
                <a:sym typeface="Montserrat"/>
              </a:rPr>
              <a:t>DOM fundamentos: </a:t>
            </a:r>
            <a:r>
              <a:rPr b="0" i="0" lang="es" sz="1333" u="sng" cap="none" strike="noStrike">
                <a:solidFill>
                  <a:schemeClr val="hlink"/>
                </a:solidFill>
                <a:latin typeface="Montserrat"/>
                <a:ea typeface="Montserrat"/>
                <a:cs typeface="Montserrat"/>
                <a:sym typeface="Montserrat"/>
                <a:hlinkClick r:id="rId7"/>
              </a:rPr>
              <a:t>https://www.youtube.com/watch?v=bYdUoqi6JXE</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306943" lvl="0" marL="457200" marR="0" rtl="0" algn="l">
              <a:lnSpc>
                <a:spcPct val="115000"/>
              </a:lnSpc>
              <a:spcBef>
                <a:spcPts val="0"/>
              </a:spcBef>
              <a:spcAft>
                <a:spcPts val="0"/>
              </a:spcAft>
              <a:buClr>
                <a:srgbClr val="595959"/>
              </a:buClr>
              <a:buSzPct val="100000"/>
              <a:buFont typeface="Montserrat"/>
              <a:buChar char="●"/>
            </a:pPr>
            <a:r>
              <a:rPr b="0" i="0" lang="es" sz="1333" u="none" cap="none" strike="noStrike">
                <a:solidFill>
                  <a:srgbClr val="595959"/>
                </a:solidFill>
                <a:latin typeface="Montserrat"/>
                <a:ea typeface="Montserrat"/>
                <a:cs typeface="Montserrat"/>
                <a:sym typeface="Montserrat"/>
              </a:rPr>
              <a:t>DOM delegación de eventos: </a:t>
            </a:r>
            <a:r>
              <a:rPr b="0" i="0" lang="es" sz="1333" u="sng" cap="none" strike="noStrike">
                <a:solidFill>
                  <a:schemeClr val="hlink"/>
                </a:solidFill>
                <a:latin typeface="Montserrat"/>
                <a:ea typeface="Montserrat"/>
                <a:cs typeface="Montserrat"/>
                <a:sym typeface="Montserrat"/>
                <a:hlinkClick r:id="rId8"/>
              </a:rPr>
              <a:t>https://www.youtube.com/watch?v=OspjzGQa86g&amp;t=8017s</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306943" lvl="0" marL="457200" marR="0" rtl="0" algn="l">
              <a:lnSpc>
                <a:spcPct val="115000"/>
              </a:lnSpc>
              <a:spcBef>
                <a:spcPts val="0"/>
              </a:spcBef>
              <a:spcAft>
                <a:spcPts val="0"/>
              </a:spcAft>
              <a:buClr>
                <a:srgbClr val="595959"/>
              </a:buClr>
              <a:buSzPct val="100000"/>
              <a:buFont typeface="Montserrat"/>
              <a:buChar char="●"/>
            </a:pPr>
            <a:r>
              <a:rPr b="0" i="0" lang="es" sz="1333" u="none" cap="none" strike="noStrike">
                <a:solidFill>
                  <a:srgbClr val="595959"/>
                </a:solidFill>
                <a:latin typeface="Montserrat"/>
                <a:ea typeface="Montserrat"/>
                <a:cs typeface="Montserrat"/>
                <a:sym typeface="Montserrat"/>
              </a:rPr>
              <a:t>Formularios: </a:t>
            </a:r>
            <a:r>
              <a:rPr b="0" i="0" lang="es" sz="1333" u="sng" cap="none" strike="noStrike">
                <a:solidFill>
                  <a:schemeClr val="hlink"/>
                </a:solidFill>
                <a:latin typeface="Montserrat"/>
                <a:ea typeface="Montserrat"/>
                <a:cs typeface="Montserrat"/>
                <a:sym typeface="Montserrat"/>
                <a:hlinkClick r:id="rId9"/>
              </a:rPr>
              <a:t>https://www.youtube.com/watch?v=L5Yin6K4ARs</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306943" lvl="0" marL="457200" marR="0" rtl="0" algn="l">
              <a:lnSpc>
                <a:spcPct val="115000"/>
              </a:lnSpc>
              <a:spcBef>
                <a:spcPts val="0"/>
              </a:spcBef>
              <a:spcAft>
                <a:spcPts val="0"/>
              </a:spcAft>
              <a:buClr>
                <a:srgbClr val="595959"/>
              </a:buClr>
              <a:buSzPct val="100000"/>
              <a:buFont typeface="Montserrat"/>
              <a:buChar char="●"/>
            </a:pPr>
            <a:r>
              <a:rPr b="0" i="0" lang="es" sz="1333" u="none" cap="none" strike="noStrike">
                <a:solidFill>
                  <a:srgbClr val="595959"/>
                </a:solidFill>
                <a:latin typeface="Montserrat"/>
                <a:ea typeface="Montserrat"/>
                <a:cs typeface="Montserrat"/>
                <a:sym typeface="Montserrat"/>
              </a:rPr>
              <a:t>Callback, Promesas y Async Await: </a:t>
            </a:r>
            <a:r>
              <a:rPr b="0" i="0" lang="es" sz="1333" u="sng" cap="none" strike="noStrike">
                <a:solidFill>
                  <a:schemeClr val="hlink"/>
                </a:solidFill>
                <a:latin typeface="Montserrat"/>
                <a:ea typeface="Montserrat"/>
                <a:cs typeface="Montserrat"/>
                <a:sym typeface="Montserrat"/>
                <a:hlinkClick r:id="rId10"/>
              </a:rPr>
              <a:t>https://www.youtube.com/watch?v=V0tiKDHk7t0</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306943" lvl="0" marL="457200" marR="0" rtl="0" algn="l">
              <a:lnSpc>
                <a:spcPct val="115000"/>
              </a:lnSpc>
              <a:spcBef>
                <a:spcPts val="0"/>
              </a:spcBef>
              <a:spcAft>
                <a:spcPts val="0"/>
              </a:spcAft>
              <a:buClr>
                <a:srgbClr val="595959"/>
              </a:buClr>
              <a:buSzPct val="100000"/>
              <a:buFont typeface="Montserrat"/>
              <a:buChar char="●"/>
            </a:pPr>
            <a:r>
              <a:rPr b="0" i="0" lang="es" sz="1333" u="none" cap="none" strike="noStrike">
                <a:solidFill>
                  <a:srgbClr val="595959"/>
                </a:solidFill>
                <a:latin typeface="Montserrat"/>
                <a:ea typeface="Montserrat"/>
                <a:cs typeface="Montserrat"/>
                <a:sym typeface="Montserrat"/>
              </a:rPr>
              <a:t>Fetch: </a:t>
            </a:r>
            <a:r>
              <a:rPr b="0" i="0" lang="es" sz="1333" u="sng" cap="none" strike="noStrike">
                <a:solidFill>
                  <a:schemeClr val="hlink"/>
                </a:solidFill>
                <a:latin typeface="Montserrat"/>
                <a:ea typeface="Montserrat"/>
                <a:cs typeface="Montserrat"/>
                <a:sym typeface="Montserrat"/>
                <a:hlinkClick r:id="rId11"/>
              </a:rPr>
              <a:t>https://www.youtube.com/watch?v=cBuTxGdGjM8</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1"/>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Actividades prácticas:</a:t>
            </a:r>
            <a:endParaRPr/>
          </a:p>
        </p:txBody>
      </p:sp>
      <p:sp>
        <p:nvSpPr>
          <p:cNvPr id="358" name="Google Shape;358;p31"/>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Agregar la validación de los campos obligatorios del formulario creado en el TPO. Opcional: el formulario podrá enviar un email utilizando algún servicio externo destinado para ello.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4"/>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18</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17</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19</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Arrays, Storage y JSON</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Arrays.</a:t>
            </a:r>
            <a:endParaRPr/>
          </a:p>
          <a:p>
            <a:pPr indent="-292100" lvl="0" marL="457200" rtl="0" algn="l">
              <a:lnSpc>
                <a:spcPct val="115000"/>
              </a:lnSpc>
              <a:spcBef>
                <a:spcPts val="0"/>
              </a:spcBef>
              <a:spcAft>
                <a:spcPts val="0"/>
              </a:spcAft>
              <a:buSzPts val="1000"/>
              <a:buChar char="●"/>
            </a:pPr>
            <a:r>
              <a:rPr lang="es"/>
              <a:t>Funciones para operar arrays.</a:t>
            </a:r>
            <a:endParaRPr/>
          </a:p>
          <a:p>
            <a:pPr indent="-292100" lvl="0" marL="457200" rtl="0" algn="l">
              <a:lnSpc>
                <a:spcPct val="115000"/>
              </a:lnSpc>
              <a:spcBef>
                <a:spcPts val="0"/>
              </a:spcBef>
              <a:spcAft>
                <a:spcPts val="0"/>
              </a:spcAft>
              <a:buSzPts val="1000"/>
              <a:buChar char="●"/>
            </a:pPr>
            <a:r>
              <a:rPr lang="es"/>
              <a:t>Trabajar con array de objetos.</a:t>
            </a:r>
            <a:endParaRPr/>
          </a:p>
          <a:p>
            <a:pPr indent="-292100" lvl="0" marL="457200" rtl="0" algn="l">
              <a:lnSpc>
                <a:spcPct val="115000"/>
              </a:lnSpc>
              <a:spcBef>
                <a:spcPts val="0"/>
              </a:spcBef>
              <a:spcAft>
                <a:spcPts val="0"/>
              </a:spcAft>
              <a:buSzPts val="1000"/>
              <a:buChar char="●"/>
            </a:pPr>
            <a:r>
              <a:rPr lang="es"/>
              <a:t>Web Storage.</a:t>
            </a:r>
            <a:endParaRPr/>
          </a:p>
          <a:p>
            <a:pPr indent="-292100" lvl="0" marL="457200" rtl="0" algn="l">
              <a:lnSpc>
                <a:spcPct val="115000"/>
              </a:lnSpc>
              <a:spcBef>
                <a:spcPts val="0"/>
              </a:spcBef>
              <a:spcAft>
                <a:spcPts val="0"/>
              </a:spcAft>
              <a:buSzPts val="1000"/>
              <a:buChar char="●"/>
            </a:pPr>
            <a:r>
              <a:rPr lang="es"/>
              <a:t>JSON. Formato y ejemplos de uso.</a:t>
            </a:r>
            <a:endParaRPr/>
          </a:p>
          <a:p>
            <a:pPr indent="0" lvl="0" marL="0" rtl="0" algn="l">
              <a:lnSpc>
                <a:spcPct val="115000"/>
              </a:lnSpc>
              <a:spcBef>
                <a:spcPts val="0"/>
              </a:spcBef>
              <a:spcAft>
                <a:spcPts val="0"/>
              </a:spcAft>
              <a:buSzPts val="1000"/>
              <a:buNone/>
            </a:pPr>
            <a:r>
              <a:t/>
            </a:r>
            <a:endParaRPr b="1"/>
          </a:p>
        </p:txBody>
      </p:sp>
      <p:sp>
        <p:nvSpPr>
          <p:cNvPr id="166" name="Google Shape;166;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Introducción a Vue</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Introducción a Vue.js. ¿Qué es?</a:t>
            </a:r>
            <a:endParaRPr/>
          </a:p>
          <a:p>
            <a:pPr indent="-292100" lvl="0" marL="457200" rtl="0" algn="l">
              <a:lnSpc>
                <a:spcPct val="115000"/>
              </a:lnSpc>
              <a:spcBef>
                <a:spcPts val="0"/>
              </a:spcBef>
              <a:spcAft>
                <a:spcPts val="0"/>
              </a:spcAft>
              <a:buSzPts val="1000"/>
              <a:buChar char="●"/>
            </a:pPr>
            <a:r>
              <a:rPr lang="es"/>
              <a:t>Renderizado.</a:t>
            </a:r>
            <a:endParaRPr/>
          </a:p>
          <a:p>
            <a:pPr indent="-292100" lvl="0" marL="457200" rtl="0" algn="l">
              <a:lnSpc>
                <a:spcPct val="115000"/>
              </a:lnSpc>
              <a:spcBef>
                <a:spcPts val="0"/>
              </a:spcBef>
              <a:spcAft>
                <a:spcPts val="0"/>
              </a:spcAft>
              <a:buSzPts val="1000"/>
              <a:buChar char="●"/>
            </a:pPr>
            <a:r>
              <a:rPr lang="es"/>
              <a:t>Modificación del DOM.</a:t>
            </a:r>
            <a:endParaRPr/>
          </a:p>
          <a:p>
            <a:pPr indent="-292100" lvl="0" marL="457200" rtl="0" algn="l">
              <a:lnSpc>
                <a:spcPct val="115000"/>
              </a:lnSpc>
              <a:spcBef>
                <a:spcPts val="0"/>
              </a:spcBef>
              <a:spcAft>
                <a:spcPts val="0"/>
              </a:spcAft>
              <a:buSzPts val="1000"/>
              <a:buChar char="●"/>
            </a:pPr>
            <a:r>
              <a:rPr lang="es"/>
              <a:t>Instalación. CDN.</a:t>
            </a:r>
            <a:endParaRPr/>
          </a:p>
          <a:p>
            <a:pPr indent="-292100" lvl="0" marL="457200" rtl="0" algn="l">
              <a:lnSpc>
                <a:spcPct val="115000"/>
              </a:lnSpc>
              <a:spcBef>
                <a:spcPts val="0"/>
              </a:spcBef>
              <a:spcAft>
                <a:spcPts val="0"/>
              </a:spcAft>
              <a:buSzPts val="1000"/>
              <a:buChar char="●"/>
            </a:pPr>
            <a:r>
              <a:rPr lang="es"/>
              <a:t>Directivas condicionales, estructurales y de atributo.</a:t>
            </a:r>
            <a:endParaRPr/>
          </a:p>
          <a:p>
            <a:pPr indent="-292100" lvl="0" marL="457200" rtl="0" algn="l">
              <a:lnSpc>
                <a:spcPct val="115000"/>
              </a:lnSpc>
              <a:spcBef>
                <a:spcPts val="0"/>
              </a:spcBef>
              <a:spcAft>
                <a:spcPts val="0"/>
              </a:spcAft>
              <a:buSzPts val="1000"/>
              <a:buChar char="●"/>
            </a:pPr>
            <a:r>
              <a:rPr lang="es"/>
              <a:t>Métodos y eventos.</a:t>
            </a:r>
            <a:endParaRPr/>
          </a:p>
          <a:p>
            <a:pPr indent="-292100" lvl="0" marL="457200" rtl="0" algn="l">
              <a:lnSpc>
                <a:spcPct val="115000"/>
              </a:lnSpc>
              <a:spcBef>
                <a:spcPts val="0"/>
              </a:spcBef>
              <a:spcAft>
                <a:spcPts val="0"/>
              </a:spcAft>
              <a:buSzPts val="1000"/>
              <a:buChar char="●"/>
            </a:pPr>
            <a:r>
              <a:rPr lang="es"/>
              <a:t>Conceptos claves.</a:t>
            </a:r>
            <a:endParaRPr/>
          </a:p>
        </p:txBody>
      </p:sp>
      <p:sp>
        <p:nvSpPr>
          <p:cNvPr id="167" name="Google Shape;167;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DOM y Eventos</a:t>
            </a:r>
            <a:endParaRPr b="1"/>
          </a:p>
          <a:p>
            <a:pPr indent="0" lvl="0" marL="0" rtl="0" algn="l">
              <a:lnSpc>
                <a:spcPct val="100000"/>
              </a:lnSpc>
              <a:spcBef>
                <a:spcPts val="0"/>
              </a:spcBef>
              <a:spcAft>
                <a:spcPts val="0"/>
              </a:spcAft>
              <a:buSzPts val="1000"/>
              <a:buNone/>
            </a:pPr>
            <a:r>
              <a:t/>
            </a:r>
            <a:endParaRPr b="1"/>
          </a:p>
          <a:p>
            <a:pPr indent="-292100" lvl="0" marL="457200" rtl="0" algn="l">
              <a:lnSpc>
                <a:spcPct val="115000"/>
              </a:lnSpc>
              <a:spcBef>
                <a:spcPts val="0"/>
              </a:spcBef>
              <a:spcAft>
                <a:spcPts val="0"/>
              </a:spcAft>
              <a:buSzPts val="1000"/>
              <a:buChar char="●"/>
            </a:pPr>
            <a:r>
              <a:rPr lang="es"/>
              <a:t>Manipulación del DOM.</a:t>
            </a:r>
            <a:endParaRPr/>
          </a:p>
          <a:p>
            <a:pPr indent="-292100" lvl="0" marL="457200" rtl="0" algn="l">
              <a:lnSpc>
                <a:spcPct val="115000"/>
              </a:lnSpc>
              <a:spcBef>
                <a:spcPts val="0"/>
              </a:spcBef>
              <a:spcAft>
                <a:spcPts val="0"/>
              </a:spcAft>
              <a:buSzPts val="1000"/>
              <a:buChar char="●"/>
            </a:pPr>
            <a:r>
              <a:rPr lang="es"/>
              <a:t>Definición, alcance y su importancia..</a:t>
            </a:r>
            <a:endParaRPr/>
          </a:p>
          <a:p>
            <a:pPr indent="-292100" lvl="0" marL="457200" rtl="0" algn="l">
              <a:lnSpc>
                <a:spcPct val="115000"/>
              </a:lnSpc>
              <a:spcBef>
                <a:spcPts val="0"/>
              </a:spcBef>
              <a:spcAft>
                <a:spcPts val="0"/>
              </a:spcAft>
              <a:buSzPts val="1000"/>
              <a:buChar char="●"/>
            </a:pPr>
            <a:r>
              <a:rPr lang="es"/>
              <a:t>Eventos en JS.</a:t>
            </a:r>
            <a:endParaRPr/>
          </a:p>
          <a:p>
            <a:pPr indent="-292100" lvl="0" marL="457200" rtl="0" algn="l">
              <a:lnSpc>
                <a:spcPct val="115000"/>
              </a:lnSpc>
              <a:spcBef>
                <a:spcPts val="0"/>
              </a:spcBef>
              <a:spcAft>
                <a:spcPts val="0"/>
              </a:spcAft>
              <a:buSzPts val="1000"/>
              <a:buChar char="●"/>
            </a:pPr>
            <a:r>
              <a:rPr lang="es"/>
              <a:t>Eventos. ¿Qué son, para qué sirven y cuáles son los más comunes?</a:t>
            </a:r>
            <a:endParaRPr/>
          </a:p>
          <a:p>
            <a:pPr indent="-292100" lvl="0" marL="457200" rtl="0" algn="l">
              <a:lnSpc>
                <a:spcPct val="115000"/>
              </a:lnSpc>
              <a:spcBef>
                <a:spcPts val="0"/>
              </a:spcBef>
              <a:spcAft>
                <a:spcPts val="0"/>
              </a:spcAft>
              <a:buSzPts val="1000"/>
              <a:buChar char="●"/>
            </a:pPr>
            <a:r>
              <a:rPr lang="es"/>
              <a:t>Escuchar un evento sobre el DOM.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¿Qué es el DOM?</a:t>
            </a:r>
            <a:endParaRPr/>
          </a:p>
        </p:txBody>
      </p:sp>
      <p:sp>
        <p:nvSpPr>
          <p:cNvPr id="173" name="Google Shape;173;p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s" sz="1500"/>
              <a:t>El </a:t>
            </a:r>
            <a:r>
              <a:rPr b="1" lang="es" sz="1500">
                <a:latin typeface="Montserrat"/>
                <a:ea typeface="Montserrat"/>
                <a:cs typeface="Montserrat"/>
                <a:sym typeface="Montserrat"/>
              </a:rPr>
              <a:t>DOM</a:t>
            </a:r>
            <a:r>
              <a:rPr lang="es" sz="1500"/>
              <a:t> (</a:t>
            </a:r>
            <a:r>
              <a:rPr b="1" i="1" lang="es" sz="1500">
                <a:latin typeface="Montserrat"/>
                <a:ea typeface="Montserrat"/>
                <a:cs typeface="Montserrat"/>
                <a:sym typeface="Montserrat"/>
              </a:rPr>
              <a:t>Document Object Model</a:t>
            </a:r>
            <a:r>
              <a:rPr lang="es" sz="1500"/>
              <a:t>) es una interfaz de programación para los documentos HTML. Proporciona una representación estructurada del documento y define de qué manera los programas pueden acceder y modificar su estructura, estilo y contenido. El DOM representa al documento como un grupo de </a:t>
            </a:r>
            <a:r>
              <a:rPr b="1" lang="es" sz="1500">
                <a:latin typeface="Montserrat"/>
                <a:ea typeface="Montserrat"/>
                <a:cs typeface="Montserrat"/>
                <a:sym typeface="Montserrat"/>
              </a:rPr>
              <a:t>nodos</a:t>
            </a:r>
            <a:r>
              <a:rPr lang="es" sz="1500"/>
              <a:t> y </a:t>
            </a:r>
            <a:r>
              <a:rPr b="1" lang="es" sz="1500">
                <a:latin typeface="Montserrat"/>
                <a:ea typeface="Montserrat"/>
                <a:cs typeface="Montserrat"/>
                <a:sym typeface="Montserrat"/>
              </a:rPr>
              <a:t>objetos</a:t>
            </a:r>
            <a:r>
              <a:rPr lang="es" sz="1500"/>
              <a:t> con sus propiedades y métodos. Esencialmente, conecta las páginas web a scripts o lenguajes de programación, como </a:t>
            </a:r>
            <a:r>
              <a:rPr b="1" lang="es" sz="1500">
                <a:latin typeface="Montserrat"/>
                <a:ea typeface="Montserrat"/>
                <a:cs typeface="Montserrat"/>
                <a:sym typeface="Montserrat"/>
              </a:rPr>
              <a:t>JavaScript</a:t>
            </a:r>
            <a:r>
              <a:rPr lang="es" sz="1500"/>
              <a:t>.</a:t>
            </a:r>
            <a:endParaRPr sz="1500"/>
          </a:p>
          <a:p>
            <a:pPr indent="0" lvl="0" marL="0" rtl="0" algn="l">
              <a:lnSpc>
                <a:spcPct val="90000"/>
              </a:lnSpc>
              <a:spcBef>
                <a:spcPts val="0"/>
              </a:spcBef>
              <a:spcAft>
                <a:spcPts val="0"/>
              </a:spcAft>
              <a:buClr>
                <a:schemeClr val="dk1"/>
              </a:buClr>
              <a:buSzPts val="1100"/>
              <a:buFont typeface="Arial"/>
              <a:buNone/>
            </a:pPr>
            <a:r>
              <a:t/>
            </a:r>
            <a:endParaRPr sz="1500"/>
          </a:p>
          <a:p>
            <a:pPr indent="0" lvl="0" marL="0" rtl="0" algn="l">
              <a:lnSpc>
                <a:spcPct val="90000"/>
              </a:lnSpc>
              <a:spcBef>
                <a:spcPts val="0"/>
              </a:spcBef>
              <a:spcAft>
                <a:spcPts val="0"/>
              </a:spcAft>
              <a:buSzPts val="1700"/>
              <a:buNone/>
            </a:pPr>
            <a:r>
              <a:rPr lang="es" sz="1500"/>
              <a:t>Todo esto permite al desarrollador modificar esta estructura de forma dinámica, añadiendo o modificando elementos, cambiando sus atributos, etc. Estas tareas pueden automatizarse y responder a eventos como pulsar un botón, mover el ratón, hacer clic en un elemento, etc.</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Estructura jerárquica</a:t>
            </a:r>
            <a:endParaRPr/>
          </a:p>
        </p:txBody>
      </p:sp>
      <p:sp>
        <p:nvSpPr>
          <p:cNvPr id="179" name="Google Shape;179;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La estructura del DOM es jerárquica, con elementos que dependen unos de otros, en forma de árbol. </a:t>
            </a:r>
            <a:r>
              <a:rPr lang="es" sz="1650" u="sng">
                <a:solidFill>
                  <a:schemeClr val="hlink"/>
                </a:solidFill>
                <a:hlinkClick r:id="rId3"/>
              </a:rPr>
              <a:t>+info</a:t>
            </a:r>
            <a:endParaRPr sz="1650"/>
          </a:p>
        </p:txBody>
      </p:sp>
      <p:pic>
        <p:nvPicPr>
          <p:cNvPr descr="http://javadesde0.com/wp-content/uploads/DOM-arbol.png" id="180" name="Google Shape;180;p6"/>
          <p:cNvPicPr preferRelativeResize="0"/>
          <p:nvPr/>
        </p:nvPicPr>
        <p:blipFill rotWithShape="1">
          <a:blip r:embed="rId4">
            <a:alphaModFix/>
          </a:blip>
          <a:srcRect b="0" l="0" r="0" t="0"/>
          <a:stretch/>
        </p:blipFill>
        <p:spPr>
          <a:xfrm>
            <a:off x="542850" y="2031679"/>
            <a:ext cx="3630312" cy="2591199"/>
          </a:xfrm>
          <a:prstGeom prst="rect">
            <a:avLst/>
          </a:prstGeom>
          <a:noFill/>
          <a:ln>
            <a:noFill/>
          </a:ln>
        </p:spPr>
      </p:pic>
      <p:pic>
        <p:nvPicPr>
          <p:cNvPr id="181" name="Google Shape;181;p6"/>
          <p:cNvPicPr preferRelativeResize="0"/>
          <p:nvPr/>
        </p:nvPicPr>
        <p:blipFill rotWithShape="1">
          <a:blip r:embed="rId5">
            <a:alphaModFix/>
          </a:blip>
          <a:srcRect b="0" l="0" r="0" t="0"/>
          <a:stretch/>
        </p:blipFill>
        <p:spPr>
          <a:xfrm>
            <a:off x="4276847" y="2142300"/>
            <a:ext cx="4330400" cy="236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Manipulando la estructura</a:t>
            </a:r>
            <a:endParaRPr/>
          </a:p>
        </p:txBody>
      </p:sp>
      <p:sp>
        <p:nvSpPr>
          <p:cNvPr id="187" name="Google Shape;187;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El </a:t>
            </a:r>
            <a:r>
              <a:rPr b="1" lang="es" sz="1650"/>
              <a:t>objeto document</a:t>
            </a:r>
            <a:r>
              <a:rPr lang="es" sz="1650"/>
              <a:t> contiene los atributos y métodos, de la estructura que representa al documento. JavaScript posee una API que permite su manipulación. </a:t>
            </a:r>
            <a:endParaRPr sz="1650"/>
          </a:p>
        </p:txBody>
      </p:sp>
      <p:pic>
        <p:nvPicPr>
          <p:cNvPr descr="http://javadesde0.com/wp-content/uploads/Example-of-DOM-Node-Tree.png" id="188" name="Google Shape;188;p7"/>
          <p:cNvPicPr preferRelativeResize="0"/>
          <p:nvPr/>
        </p:nvPicPr>
        <p:blipFill rotWithShape="1">
          <a:blip r:embed="rId3">
            <a:alphaModFix/>
          </a:blip>
          <a:srcRect b="0" l="0" r="0" t="0"/>
          <a:stretch/>
        </p:blipFill>
        <p:spPr>
          <a:xfrm>
            <a:off x="4321455" y="2314970"/>
            <a:ext cx="4390561" cy="2190240"/>
          </a:xfrm>
          <a:prstGeom prst="rect">
            <a:avLst/>
          </a:prstGeom>
          <a:noFill/>
          <a:ln>
            <a:noFill/>
          </a:ln>
        </p:spPr>
      </p:pic>
      <p:sp>
        <p:nvSpPr>
          <p:cNvPr id="189" name="Google Shape;189;p7"/>
          <p:cNvSpPr txBox="1"/>
          <p:nvPr>
            <p:ph idx="1" type="body"/>
          </p:nvPr>
        </p:nvSpPr>
        <p:spPr>
          <a:xfrm>
            <a:off x="432025" y="2432575"/>
            <a:ext cx="3679500" cy="219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El DOM posee elementos (</a:t>
            </a:r>
            <a:r>
              <a:rPr b="1" lang="es" sz="1650"/>
              <a:t>element</a:t>
            </a:r>
            <a:r>
              <a:rPr lang="es" sz="1650"/>
              <a:t>) y nodos (</a:t>
            </a:r>
            <a:r>
              <a:rPr b="1" lang="es" sz="1650"/>
              <a:t>node</a:t>
            </a:r>
            <a:r>
              <a:rPr lang="es" sz="1650"/>
              <a:t>). Un elemento representa una etiqueta HTML y un nodo es una  clase (no un objeto) en la que se basan muchos otros objetos del DOM. </a:t>
            </a:r>
            <a:r>
              <a:rPr lang="es" sz="1650" u="sng">
                <a:solidFill>
                  <a:schemeClr val="hlink"/>
                </a:solidFill>
                <a:hlinkClick r:id="rId4"/>
              </a:rPr>
              <a:t>+info</a:t>
            </a:r>
            <a:endParaRPr sz="16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Objeto document</a:t>
            </a:r>
            <a:endParaRPr/>
          </a:p>
        </p:txBody>
      </p:sp>
      <p:sp>
        <p:nvSpPr>
          <p:cNvPr id="195" name="Google Shape;195;p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JavaScript accede al DOM usando el </a:t>
            </a:r>
            <a:r>
              <a:rPr b="1" lang="es" sz="1650"/>
              <a:t>objeto document</a:t>
            </a:r>
            <a:r>
              <a:rPr lang="es" sz="1650"/>
              <a:t> mediante sus </a:t>
            </a:r>
            <a:r>
              <a:rPr b="1" lang="es" sz="1650"/>
              <a:t>atributos</a:t>
            </a:r>
            <a:r>
              <a:rPr lang="es" sz="1650"/>
              <a:t> y </a:t>
            </a:r>
            <a:r>
              <a:rPr b="1" lang="es" sz="1650"/>
              <a:t>métodos</a:t>
            </a:r>
            <a:r>
              <a:rPr lang="es" sz="1650"/>
              <a:t>.  </a:t>
            </a:r>
            <a:endParaRPr sz="1650"/>
          </a:p>
          <a:p>
            <a:pPr indent="0" lvl="0" marL="0" rtl="0" algn="l">
              <a:lnSpc>
                <a:spcPct val="115000"/>
              </a:lnSpc>
              <a:spcBef>
                <a:spcPts val="1200"/>
              </a:spcBef>
              <a:spcAft>
                <a:spcPts val="0"/>
              </a:spcAft>
              <a:buSzPts val="1800"/>
              <a:buNone/>
            </a:pPr>
            <a:r>
              <a:rPr lang="es" sz="1650"/>
              <a:t>Todos los elementos (</a:t>
            </a:r>
            <a:r>
              <a:rPr b="1" lang="es" sz="1650"/>
              <a:t>element</a:t>
            </a:r>
            <a:r>
              <a:rPr lang="es" sz="1650"/>
              <a:t>) HTML tendrán un tipo de dato específico. Algunos de ellos son:</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pic>
        <p:nvPicPr>
          <p:cNvPr id="196" name="Google Shape;196;p8"/>
          <p:cNvPicPr preferRelativeResize="0"/>
          <p:nvPr/>
        </p:nvPicPr>
        <p:blipFill rotWithShape="1">
          <a:blip r:embed="rId3">
            <a:alphaModFix/>
          </a:blip>
          <a:srcRect b="0" l="0" r="0" t="0"/>
          <a:stretch/>
        </p:blipFill>
        <p:spPr>
          <a:xfrm>
            <a:off x="1285975" y="2814675"/>
            <a:ext cx="6554626" cy="180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DOM | Modificar elementos | Método tradicional</a:t>
            </a:r>
            <a:endParaRPr/>
          </a:p>
        </p:txBody>
      </p:sp>
      <p:sp>
        <p:nvSpPr>
          <p:cNvPr id="202" name="Google Shape;202;p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650"/>
              <a:t>document</a:t>
            </a:r>
            <a:r>
              <a:rPr lang="es" sz="1650"/>
              <a:t> permite identificar elementos por sus atributos, por ejemplo, su </a:t>
            </a:r>
            <a:r>
              <a:rPr b="1" lang="es" sz="1650"/>
              <a:t>id</a:t>
            </a:r>
            <a:r>
              <a:rPr lang="es" sz="1650"/>
              <a:t> o </a:t>
            </a:r>
            <a:r>
              <a:rPr b="1" lang="es" sz="1650"/>
              <a:t>class</a:t>
            </a:r>
            <a:r>
              <a:rPr lang="es" sz="1650"/>
              <a:t>. La forma tradicional de hacerlo es mediante el método </a:t>
            </a:r>
            <a:r>
              <a:rPr b="1" lang="es" sz="1650"/>
              <a:t>getElementById()</a:t>
            </a:r>
            <a:r>
              <a:rPr lang="es" sz="1650"/>
              <a:t> o algunos de los que vemos en la tabla. Devuelven o bien un elemento, un arreglo con todos los que son de esa clase, o </a:t>
            </a:r>
            <a:r>
              <a:rPr b="1" lang="es" sz="1650"/>
              <a:t>null</a:t>
            </a:r>
            <a:r>
              <a:rPr lang="es" sz="1650"/>
              <a:t> en caso de que no exista el elemento buscado.</a:t>
            </a:r>
            <a:endParaRPr sz="1650"/>
          </a:p>
        </p:txBody>
      </p:sp>
      <p:pic>
        <p:nvPicPr>
          <p:cNvPr id="203" name="Google Shape;203;p9"/>
          <p:cNvPicPr preferRelativeResize="0"/>
          <p:nvPr/>
        </p:nvPicPr>
        <p:blipFill rotWithShape="1">
          <a:blip r:embed="rId3">
            <a:alphaModFix/>
          </a:blip>
          <a:srcRect b="0" l="0" r="0" t="0"/>
          <a:stretch/>
        </p:blipFill>
        <p:spPr>
          <a:xfrm>
            <a:off x="1446699" y="2873326"/>
            <a:ext cx="6250649" cy="1749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