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Montserrat SemiBold"/>
      <p:regular r:id="rId34"/>
      <p:bold r:id="rId35"/>
      <p:italic r:id="rId36"/>
      <p:boldItalic r:id="rId37"/>
    </p:embeddedFont>
    <p:embeddedFont>
      <p:font typeface="Bangers"/>
      <p:regular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Fira Mono"/>
      <p:regular r:id="rId43"/>
      <p:bold r:id="rId44"/>
    </p:embeddedFont>
    <p:embeddedFont>
      <p:font typeface="Montserrat Medium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h0FuHtWZvoZ9yn6QqkKD/Ju8Sj0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ntiago Acosta Verrier"/>
  <p:cmAuthor clrIdx="1" id="1" initials="" lastIdx="1" name="Pablo Martin Rovir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44" Type="http://schemas.openxmlformats.org/officeDocument/2006/relationships/font" Target="fonts/FiraMono-bold.fntdata"/><Relationship Id="rId43" Type="http://schemas.openxmlformats.org/officeDocument/2006/relationships/font" Target="fonts/FiraMono-regular.fntdata"/><Relationship Id="rId46" Type="http://schemas.openxmlformats.org/officeDocument/2006/relationships/font" Target="fonts/MontserratMedium-bold.fntdata"/><Relationship Id="rId45" Type="http://schemas.openxmlformats.org/officeDocument/2006/relationships/font" Target="fonts/Montserrat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MontserratMedium-boldItalic.fntdata"/><Relationship Id="rId47" Type="http://schemas.openxmlformats.org/officeDocument/2006/relationships/font" Target="fonts/MontserratMedium-italic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MontserratSemiBold-bold.fntdata"/><Relationship Id="rId34" Type="http://schemas.openxmlformats.org/officeDocument/2006/relationships/font" Target="fonts/MontserratSemiBold-regular.fntdata"/><Relationship Id="rId37" Type="http://schemas.openxmlformats.org/officeDocument/2006/relationships/font" Target="fonts/MontserratSemiBold-boldItalic.fntdata"/><Relationship Id="rId36" Type="http://schemas.openxmlformats.org/officeDocument/2006/relationships/font" Target="fonts/MontserratSemiBold-italic.fntdata"/><Relationship Id="rId39" Type="http://schemas.openxmlformats.org/officeDocument/2006/relationships/font" Target="fonts/Montserrat-regular.fntdata"/><Relationship Id="rId38" Type="http://schemas.openxmlformats.org/officeDocument/2006/relationships/font" Target="fonts/Bangers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3-22T04:09:10.124">
    <p:pos x="6000" y="0"/>
    <p:text>En el directorio hay un archivo "desafio position" pero no se menciona en el ppt de algún ejercicio.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tjqQbD8"/>
      </p:ext>
    </p:extLst>
  </p:cm>
  <p:cm authorId="1" idx="1" dt="2023-03-22T04:09:10.124">
    <p:pos x="6000" y="0"/>
    <p:text>Es por si se lo quieren dejar en el drive a los alumnos para que practiquen positions, aunque tambien pueden practicar colocando la etiqueta de "nuevo" en las cards del proyecto final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tjqQbD4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" name="Google Shape;1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9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9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7" name="Google Shape;7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8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8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38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9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8" name="Google Shape;8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9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39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0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0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0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0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0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0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4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0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1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1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3" name="Google Shape;113;p41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4" name="Google Shape;114;p41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4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1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41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0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1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9" name="Google Shape;2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2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" name="Google Shape;35;p32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36" name="Google Shape;3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4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56" name="Google Shape;5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2" name="Google Shape;6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7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37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37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Relationship Id="rId4" Type="http://schemas.openxmlformats.org/officeDocument/2006/relationships/image" Target="../media/image2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37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26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5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26" name="Google Shape;12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Valores de display</a:t>
            </a:r>
            <a:endParaRPr b="1" i="1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311700" y="1170125"/>
            <a:ext cx="5461200" cy="3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1" i="0" lang="es" sz="1302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block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Ocupan el </a:t>
            </a:r>
            <a:r>
              <a:rPr b="1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b="0" i="0" lang="es" sz="1302" u="sng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ancho de su contenedor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comienzan en una nueva línea.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1" i="0" lang="es" sz="1302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inline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Ocupan el </a:t>
            </a:r>
            <a:r>
              <a:rPr b="0" i="0" lang="es" sz="1302" u="sng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ancho de su contenido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i="0" lang="es" sz="1302" u="none" cap="none" strike="noStrike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no aceptan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propiedades de </a:t>
            </a:r>
            <a:r>
              <a:rPr b="1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height 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b="1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margins 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b="1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paddings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superiores.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1" i="0" lang="es" sz="1302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inline-block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b="1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combinación de los anteriores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ocupa el ancho de su contenido pero </a:t>
            </a:r>
            <a:r>
              <a:rPr b="1" i="1" lang="es" sz="1302" u="none" cap="none" strike="noStrike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sí acepta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que se </a:t>
            </a:r>
            <a:r>
              <a:rPr b="0" i="0" lang="es" sz="1302" u="sng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modifique su tamaño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b="0" i="0" lang="es" sz="1302" u="sng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sus propiedades de caja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i="0" lang="es" sz="1302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none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Este valor resulta en que </a:t>
            </a:r>
            <a:r>
              <a:rPr b="1" i="0" lang="es" sz="1302" u="none" cap="none" strike="noStrike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el elemento seleccionado no sea mostrado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ni ocupe espacio en el lugar donde debería estar.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3475" y="1227225"/>
            <a:ext cx="2042975" cy="16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3475" y="3103675"/>
            <a:ext cx="2032017" cy="16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Modelo de Caja</a:t>
            </a:r>
            <a:endParaRPr/>
          </a:p>
        </p:txBody>
      </p:sp>
      <p:sp>
        <p:nvSpPr>
          <p:cNvPr id="193" name="Google Shape;193;p11"/>
          <p:cNvSpPr txBox="1"/>
          <p:nvPr>
            <p:ph idx="1" type="subTitle"/>
          </p:nvPr>
        </p:nvSpPr>
        <p:spPr>
          <a:xfrm>
            <a:off x="550350" y="1578100"/>
            <a:ext cx="8043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Es un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sistema</a:t>
            </a:r>
            <a:r>
              <a:rPr lang="es"/>
              <a:t> que tiene el </a:t>
            </a:r>
            <a:r>
              <a:rPr lang="es" u="sng"/>
              <a:t>navegador</a:t>
            </a:r>
            <a:r>
              <a:rPr lang="es"/>
              <a:t> para interpretar las diferentes partes de lo que solemos denominar </a:t>
            </a:r>
            <a:r>
              <a:rPr b="1" i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cajas</a:t>
            </a:r>
            <a:r>
              <a:rPr lang="es"/>
              <a:t>, es decir, un elemento HTML con ciertos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límites y dimensiones</a:t>
            </a:r>
            <a:r>
              <a:rPr lang="es"/>
              <a:t>.</a:t>
            </a:r>
            <a:endParaRPr/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250" y="2547700"/>
            <a:ext cx="2921494" cy="22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Propiedad </a:t>
            </a:r>
            <a:r>
              <a:rPr b="1" i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margin</a:t>
            </a:r>
            <a:endParaRPr b="1" i="1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311700" y="1170000"/>
            <a:ext cx="81654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78952"/>
              <a:buNone/>
            </a:pPr>
            <a:r>
              <a:rPr lang="es" sz="1917"/>
              <a:t>Se utiliza para </a:t>
            </a:r>
            <a:r>
              <a:rPr b="1" i="1" lang="es" sz="1917"/>
              <a:t>crear espacio</a:t>
            </a:r>
            <a:r>
              <a:rPr lang="es" sz="1917"/>
              <a:t> alrededor de los elementos, </a:t>
            </a:r>
            <a:r>
              <a:rPr b="1" lang="es" sz="1917">
                <a:solidFill>
                  <a:srgbClr val="E15BBA"/>
                </a:solidFill>
              </a:rPr>
              <a:t>FUERA</a:t>
            </a:r>
            <a:r>
              <a:rPr lang="es" sz="1917"/>
              <a:t> de los </a:t>
            </a:r>
            <a:r>
              <a:rPr lang="es" sz="1917">
                <a:highlight>
                  <a:srgbClr val="F8C823"/>
                </a:highlight>
              </a:rPr>
              <a:t>bordes definidos</a:t>
            </a:r>
            <a:r>
              <a:rPr lang="es" sz="1917"/>
              <a:t>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pic>
        <p:nvPicPr>
          <p:cNvPr id="201" name="Google Shape;20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8" y="2146200"/>
            <a:ext cx="3998875" cy="215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6050" y="2003538"/>
            <a:ext cx="3699375" cy="24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>
            <p:ph idx="1" type="body"/>
          </p:nvPr>
        </p:nvSpPr>
        <p:spPr>
          <a:xfrm>
            <a:off x="311700" y="1170000"/>
            <a:ext cx="85206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s" sz="1917"/>
              <a:t>Se utiliza para </a:t>
            </a:r>
            <a:r>
              <a:rPr b="1" i="1" lang="es" sz="1917"/>
              <a:t>crear espacio</a:t>
            </a:r>
            <a:r>
              <a:rPr lang="es" sz="1917"/>
              <a:t> alrededor de los elementos, </a:t>
            </a:r>
            <a:r>
              <a:rPr b="1" lang="es" sz="1917">
                <a:solidFill>
                  <a:srgbClr val="7685E6"/>
                </a:solidFill>
              </a:rPr>
              <a:t>DENTRO</a:t>
            </a:r>
            <a:r>
              <a:rPr lang="es" sz="1917"/>
              <a:t> de los </a:t>
            </a:r>
            <a:r>
              <a:rPr lang="es" sz="1917">
                <a:highlight>
                  <a:srgbClr val="F8C823"/>
                </a:highlight>
              </a:rPr>
              <a:t>bordes definidos</a:t>
            </a:r>
            <a:r>
              <a:rPr lang="es" sz="1917"/>
              <a:t>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208" name="Google Shape;208;p1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Propiedad </a:t>
            </a:r>
            <a:r>
              <a:rPr b="1" i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9" name="Google Shape;2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050" y="2141600"/>
            <a:ext cx="3010225" cy="21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022788"/>
            <a:ext cx="3835400" cy="24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idx="1" type="body"/>
          </p:nvPr>
        </p:nvSpPr>
        <p:spPr>
          <a:xfrm>
            <a:off x="311700" y="1170000"/>
            <a:ext cx="85206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67507"/>
              <a:buFont typeface="Arial"/>
              <a:buNone/>
            </a:pPr>
            <a:r>
              <a:rPr lang="es" sz="1917"/>
              <a:t>Permiten especificar el </a:t>
            </a:r>
            <a:r>
              <a:rPr b="1" lang="es" sz="1917">
                <a:solidFill>
                  <a:srgbClr val="E15BBA"/>
                </a:solidFill>
              </a:rPr>
              <a:t>estilo</a:t>
            </a:r>
            <a:r>
              <a:rPr lang="es" sz="1917"/>
              <a:t>, el </a:t>
            </a:r>
            <a:r>
              <a:rPr b="1" lang="es" sz="1917">
                <a:solidFill>
                  <a:srgbClr val="7685E6"/>
                </a:solidFill>
              </a:rPr>
              <a:t>ancho</a:t>
            </a:r>
            <a:r>
              <a:rPr lang="es" sz="1917"/>
              <a:t> y el </a:t>
            </a:r>
            <a:r>
              <a:rPr b="1" lang="es" sz="1917">
                <a:solidFill>
                  <a:srgbClr val="F8C823"/>
                </a:solidFill>
              </a:rPr>
              <a:t>color</a:t>
            </a:r>
            <a:r>
              <a:rPr lang="es" sz="1917"/>
              <a:t> del borde de un elemento.</a:t>
            </a:r>
            <a:endParaRPr sz="1517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216" name="Google Shape;216;p1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Propiedad </a:t>
            </a:r>
            <a:r>
              <a:rPr b="1" i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7" name="Google Shape;2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775" y="1924450"/>
            <a:ext cx="3328726" cy="249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6126" y="2753625"/>
            <a:ext cx="41338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>
            <p:ph idx="1" type="body"/>
          </p:nvPr>
        </p:nvSpPr>
        <p:spPr>
          <a:xfrm>
            <a:off x="311700" y="1170000"/>
            <a:ext cx="4622100" cy="30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917"/>
              <a:t>Sucede cuando </a:t>
            </a:r>
            <a:r>
              <a:rPr lang="es" sz="1917">
                <a:solidFill>
                  <a:srgbClr val="F9F9F9"/>
                </a:solidFill>
                <a:highlight>
                  <a:srgbClr val="E15BBA"/>
                </a:highlight>
              </a:rPr>
              <a:t>superamos</a:t>
            </a:r>
            <a:r>
              <a:rPr lang="es" sz="1917"/>
              <a:t> los </a:t>
            </a:r>
            <a:r>
              <a:rPr lang="es" sz="1917" u="sng"/>
              <a:t>límites</a:t>
            </a:r>
            <a:r>
              <a:rPr lang="es" sz="1917"/>
              <a:t> de tamaño de </a:t>
            </a:r>
            <a:r>
              <a:rPr lang="es" sz="1917">
                <a:solidFill>
                  <a:srgbClr val="FF8B39"/>
                </a:solidFill>
              </a:rPr>
              <a:t>nuestros contenedores</a:t>
            </a:r>
            <a:r>
              <a:rPr lang="es" sz="1917"/>
              <a:t>.</a:t>
            </a:r>
            <a:endParaRPr sz="1917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 sz="1917"/>
              <a:t>Dependiendo el caso, puede </a:t>
            </a:r>
            <a:r>
              <a:rPr b="1" lang="es" sz="1917"/>
              <a:t>generar scroll vertical u horizontal</a:t>
            </a:r>
            <a:r>
              <a:rPr lang="es" sz="1917"/>
              <a:t>, </a:t>
            </a:r>
            <a:r>
              <a:rPr lang="es" sz="1917" u="sng"/>
              <a:t>ocultar el contenido</a:t>
            </a:r>
            <a:r>
              <a:rPr lang="es" sz="1917"/>
              <a:t> sobrante o </a:t>
            </a:r>
            <a:r>
              <a:rPr lang="es" sz="1917">
                <a:solidFill>
                  <a:srgbClr val="F9F9F9"/>
                </a:solidFill>
                <a:highlight>
                  <a:srgbClr val="7685E6"/>
                </a:highlight>
              </a:rPr>
              <a:t>dejarlo simplemente que fluya</a:t>
            </a:r>
            <a:r>
              <a:rPr lang="es" sz="1917"/>
              <a:t>.</a:t>
            </a:r>
            <a:endParaRPr sz="1917"/>
          </a:p>
        </p:txBody>
      </p:sp>
      <p:sp>
        <p:nvSpPr>
          <p:cNvPr id="224" name="Google Shape;224;p1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Overflow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5" name="Google Shape;2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9950" y="1389800"/>
            <a:ext cx="3791450" cy="26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Valores de overflow</a:t>
            </a:r>
            <a:endParaRPr b="1" i="1">
              <a:solidFill>
                <a:srgbClr val="7685E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311700" y="1284575"/>
            <a:ext cx="3966300" cy="3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1" i="0" lang="es" sz="1302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auto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colocan </a:t>
            </a:r>
            <a:r>
              <a:rPr b="1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barras de desplazamiento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0" i="0" lang="es" sz="1302" u="sng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sólo las necesarias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1" i="0" lang="es" sz="1302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hidden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b="1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oculta 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contenido que </a:t>
            </a:r>
            <a:r>
              <a:rPr b="0" i="0" lang="es" sz="1302" u="sng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sobresale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1" i="0" lang="es" sz="1302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visible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b="1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muestra el contenido que sobresale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0" i="0" lang="es" sz="1302" u="sng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comportamiento por defecto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1" i="0" lang="es" sz="1302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scroll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 colocan </a:t>
            </a:r>
            <a:r>
              <a:rPr b="1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barras de desplazamiento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0" i="0" lang="es" sz="1302" u="sng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horizontales y verticales</a:t>
            </a:r>
            <a:r>
              <a:rPr b="0" i="0" lang="es" sz="1302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b="0" i="0" sz="1302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2" name="Google Shape;2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51" y="1343626"/>
            <a:ext cx="4514249" cy="17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9725" y="3059925"/>
            <a:ext cx="4430900" cy="13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s"/>
              <a:t>POSITIONS</a:t>
            </a:r>
            <a:endParaRPr/>
          </a:p>
        </p:txBody>
      </p:sp>
      <p:sp>
        <p:nvSpPr>
          <p:cNvPr id="239" name="Google Shape;23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No te dejes vencer por un diseño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>
            <p:ph idx="1" type="subTitle"/>
          </p:nvPr>
        </p:nvSpPr>
        <p:spPr>
          <a:xfrm>
            <a:off x="550375" y="1607775"/>
            <a:ext cx="81771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Hasta el momento aprendimos a manejar y posicionar los elementos de una web en base a un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flujo estático</a:t>
            </a:r>
            <a:r>
              <a:rPr lang="es"/>
              <a:t> y contínuo donde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las cajas</a:t>
            </a:r>
            <a:r>
              <a:rPr lang="es"/>
              <a:t> se iban </a:t>
            </a:r>
            <a:r>
              <a:rPr lang="es" u="sng"/>
              <a:t>creando en el orden</a:t>
            </a:r>
            <a:r>
              <a:rPr lang="es"/>
              <a:t> en el cual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fueron escritas</a:t>
            </a:r>
            <a:r>
              <a:rPr lang="es"/>
              <a:t> en el HTML.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Gracias a los </a:t>
            </a:r>
            <a:r>
              <a:rPr lang="es">
                <a:solidFill>
                  <a:schemeClr val="lt1"/>
                </a:solidFill>
              </a:rPr>
              <a:t>positions</a:t>
            </a:r>
            <a:r>
              <a:rPr lang="es"/>
              <a:t>, vamos a poder </a:t>
            </a:r>
            <a:r>
              <a:rPr lang="es" u="sng"/>
              <a:t>modificar el flujo estático</a:t>
            </a:r>
            <a:r>
              <a:rPr lang="es"/>
              <a:t> de nuestros elementos, permitiendo </a:t>
            </a:r>
            <a:r>
              <a:rPr lang="es">
                <a:solidFill>
                  <a:srgbClr val="FF8B39"/>
                </a:solidFill>
              </a:rPr>
              <a:t>superposiciones</a:t>
            </a:r>
            <a:r>
              <a:rPr lang="es"/>
              <a:t> o cambios referencia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sobre</a:t>
            </a:r>
            <a:r>
              <a:rPr lang="es">
                <a:solidFill>
                  <a:srgbClr val="414141"/>
                </a:solidFill>
              </a:rPr>
              <a:t> </a:t>
            </a:r>
            <a:r>
              <a:rPr lang="es"/>
              <a:t>los que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las cajas</a:t>
            </a:r>
            <a:r>
              <a:rPr lang="es"/>
              <a:t> están dispuestas.</a:t>
            </a:r>
            <a:endParaRPr i="1"/>
          </a:p>
        </p:txBody>
      </p:sp>
      <p:sp>
        <p:nvSpPr>
          <p:cNvPr id="245" name="Google Shape;245;p1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Positions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Position y sus valores</a:t>
            </a:r>
            <a:endParaRPr/>
          </a:p>
        </p:txBody>
      </p:sp>
      <p:sp>
        <p:nvSpPr>
          <p:cNvPr id="251" name="Google Shape;251;p19"/>
          <p:cNvSpPr txBox="1"/>
          <p:nvPr>
            <p:ph idx="1" type="body"/>
          </p:nvPr>
        </p:nvSpPr>
        <p:spPr>
          <a:xfrm>
            <a:off x="326000" y="1388650"/>
            <a:ext cx="63912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s" sz="1700"/>
              <a:t>La propiedad </a:t>
            </a:r>
            <a:r>
              <a:rPr lang="es">
                <a:solidFill>
                  <a:srgbClr val="00FFFF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position:</a:t>
            </a:r>
            <a:r>
              <a:rPr lang="es" sz="1700"/>
              <a:t> cuenta con los siguientes valores:    </a:t>
            </a: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static</a:t>
            </a: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 | relative | absolute | fixed | sticky</a:t>
            </a:r>
            <a:r>
              <a:rPr lang="es" sz="1700"/>
              <a:t> </a:t>
            </a:r>
            <a:endParaRPr sz="1700"/>
          </a:p>
        </p:txBody>
      </p:sp>
      <p:sp>
        <p:nvSpPr>
          <p:cNvPr id="252" name="Google Shape;252;p19"/>
          <p:cNvSpPr txBox="1"/>
          <p:nvPr>
            <p:ph idx="1" type="body"/>
          </p:nvPr>
        </p:nvSpPr>
        <p:spPr>
          <a:xfrm>
            <a:off x="311700" y="2520025"/>
            <a:ext cx="48150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rgbClr val="F8C823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static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/>
              <a:t>Valor por defecto</a:t>
            </a:r>
            <a:r>
              <a:rPr lang="es" sz="1700"/>
              <a:t>. Este valor indica que el elemento </a:t>
            </a:r>
            <a:r>
              <a:rPr lang="es" sz="1700" u="sng"/>
              <a:t>debe adoptar el flujo natural</a:t>
            </a:r>
            <a:r>
              <a:rPr lang="es" sz="1700"/>
              <a:t> del sitio. 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53" name="Google Shape;253;p19"/>
          <p:cNvPicPr preferRelativeResize="0"/>
          <p:nvPr/>
        </p:nvPicPr>
        <p:blipFill rotWithShape="1">
          <a:blip r:embed="rId3">
            <a:alphaModFix/>
          </a:blip>
          <a:srcRect b="7942" l="0" r="0" t="9137"/>
          <a:stretch/>
        </p:blipFill>
        <p:spPr>
          <a:xfrm>
            <a:off x="7940575" y="597425"/>
            <a:ext cx="891725" cy="9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1850" y="1987375"/>
            <a:ext cx="2445275" cy="24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32" name="Google Shape;13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Position y sus valores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 txBox="1"/>
          <p:nvPr>
            <p:ph idx="1" type="body"/>
          </p:nvPr>
        </p:nvSpPr>
        <p:spPr>
          <a:xfrm>
            <a:off x="311700" y="1674838"/>
            <a:ext cx="45027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relative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 sz="1700"/>
              <a:t>Se comporta </a:t>
            </a:r>
            <a:r>
              <a:rPr lang="es" sz="1700" u="sng"/>
              <a:t>igual que static</a:t>
            </a:r>
            <a:r>
              <a:rPr lang="es" sz="1700"/>
              <a:t> a menos que le agreguemos las propiedades: </a:t>
            </a: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top | bottom | right | left</a:t>
            </a:r>
            <a:r>
              <a:rPr lang="es" sz="1700"/>
              <a:t> causando un </a:t>
            </a:r>
            <a:r>
              <a:rPr b="1" lang="es" sz="1700"/>
              <a:t>reajuste en su posición</a:t>
            </a:r>
            <a:r>
              <a:rPr lang="es" sz="1700"/>
              <a:t> y </a:t>
            </a:r>
            <a:r>
              <a:rPr i="1" lang="es" sz="1700"/>
              <a:t>sin modificar el espacio que ocuparía originalmente</a:t>
            </a:r>
            <a:r>
              <a:rPr lang="es" sz="1700"/>
              <a:t>. 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61" name="Google Shape;261;p20"/>
          <p:cNvPicPr preferRelativeResize="0"/>
          <p:nvPr/>
        </p:nvPicPr>
        <p:blipFill rotWithShape="1">
          <a:blip r:embed="rId3">
            <a:alphaModFix/>
          </a:blip>
          <a:srcRect b="1118" l="0" r="0" t="-1120"/>
          <a:stretch/>
        </p:blipFill>
        <p:spPr>
          <a:xfrm>
            <a:off x="7365625" y="597425"/>
            <a:ext cx="1466675" cy="11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4675" y="3788703"/>
            <a:ext cx="2294650" cy="12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0550" y="1799162"/>
            <a:ext cx="2446575" cy="24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Position y sus valores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 txBox="1"/>
          <p:nvPr>
            <p:ph idx="1" type="body"/>
          </p:nvPr>
        </p:nvSpPr>
        <p:spPr>
          <a:xfrm>
            <a:off x="311700" y="1674850"/>
            <a:ext cx="47460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absolute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s" sz="1700"/>
              <a:t>La posición de una caja se establece de forma </a:t>
            </a:r>
            <a:r>
              <a:rPr b="1" lang="es" sz="1700">
                <a:solidFill>
                  <a:srgbClr val="7685E6"/>
                </a:solidFill>
              </a:rPr>
              <a:t>absoluta</a:t>
            </a:r>
            <a:r>
              <a:rPr lang="es" sz="1700"/>
              <a:t> respecto de su </a:t>
            </a:r>
            <a:r>
              <a:rPr lang="es" sz="1700" u="sng"/>
              <a:t>elemento contenedor relative</a:t>
            </a:r>
            <a:r>
              <a:rPr lang="es" sz="1700"/>
              <a:t>, </a:t>
            </a:r>
            <a:r>
              <a:rPr lang="es" sz="1700">
                <a:highlight>
                  <a:srgbClr val="F8C823"/>
                </a:highlight>
              </a:rPr>
              <a:t>o el body por defecto</a:t>
            </a:r>
            <a:r>
              <a:rPr lang="es" sz="1700"/>
              <a:t>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b="1" i="1" lang="es" sz="1700"/>
              <a:t>El resto de elementos de la página ignoran la nueva posición del elemento</a:t>
            </a:r>
            <a:r>
              <a:rPr lang="es" sz="1700"/>
              <a:t>. 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70" name="Google Shape;270;p21"/>
          <p:cNvPicPr preferRelativeResize="0"/>
          <p:nvPr/>
        </p:nvPicPr>
        <p:blipFill rotWithShape="1">
          <a:blip r:embed="rId3">
            <a:alphaModFix/>
          </a:blip>
          <a:srcRect b="4362" l="4564" r="4310" t="4153"/>
          <a:stretch/>
        </p:blipFill>
        <p:spPr>
          <a:xfrm>
            <a:off x="7870650" y="563550"/>
            <a:ext cx="1016050" cy="1006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4136" y="1800450"/>
            <a:ext cx="2443000" cy="24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Position y sus valores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311700" y="1674838"/>
            <a:ext cx="45027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fixed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 sz="1700"/>
              <a:t>Hace que la caja esté </a:t>
            </a:r>
            <a:r>
              <a:rPr lang="es" sz="1700">
                <a:solidFill>
                  <a:srgbClr val="F9F9F9"/>
                </a:solidFill>
                <a:highlight>
                  <a:srgbClr val="7685E6"/>
                </a:highlight>
              </a:rPr>
              <a:t>posicionada con respecto a la ventana del navegador</a:t>
            </a:r>
            <a:r>
              <a:rPr lang="es" sz="1700"/>
              <a:t>, lo que significa que </a:t>
            </a:r>
            <a:r>
              <a:rPr b="1" lang="es" sz="1700"/>
              <a:t>se mantendrá en el mismo lugar</a:t>
            </a:r>
            <a:r>
              <a:rPr lang="es" sz="1700"/>
              <a:t> incluso </a:t>
            </a:r>
            <a:r>
              <a:rPr lang="es" sz="1700" u="sng"/>
              <a:t>al hacer scroll en la página</a:t>
            </a:r>
            <a:r>
              <a:rPr lang="es" sz="1700"/>
              <a:t>.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78" name="Google Shape;278;p22"/>
          <p:cNvPicPr preferRelativeResize="0"/>
          <p:nvPr/>
        </p:nvPicPr>
        <p:blipFill rotWithShape="1">
          <a:blip r:embed="rId3">
            <a:alphaModFix/>
          </a:blip>
          <a:srcRect b="4707" l="6749" r="5929" t="5790"/>
          <a:stretch/>
        </p:blipFill>
        <p:spPr>
          <a:xfrm>
            <a:off x="7788125" y="548025"/>
            <a:ext cx="976025" cy="11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4125" y="1800450"/>
            <a:ext cx="2443000" cy="24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Position y sus valores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85" name="Google Shape;285;p23"/>
          <p:cNvSpPr txBox="1"/>
          <p:nvPr>
            <p:ph idx="1" type="body"/>
          </p:nvPr>
        </p:nvSpPr>
        <p:spPr>
          <a:xfrm>
            <a:off x="311700" y="1674838"/>
            <a:ext cx="45027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rgbClr val="FF8B39"/>
                </a:solidFill>
                <a:highlight>
                  <a:srgbClr val="434343"/>
                </a:highlight>
                <a:latin typeface="Fira Mono"/>
                <a:ea typeface="Fira Mono"/>
                <a:cs typeface="Fira Mono"/>
                <a:sym typeface="Fira Mono"/>
              </a:rPr>
              <a:t>sticky</a:t>
            </a:r>
            <a:endParaRPr>
              <a:solidFill>
                <a:srgbClr val="FF8B39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s" sz="1700"/>
              <a:t>La caja </a:t>
            </a:r>
            <a:r>
              <a:rPr b="1" lang="es" sz="1700"/>
              <a:t>se mantiene static</a:t>
            </a:r>
            <a:r>
              <a:rPr lang="es" sz="1700"/>
              <a:t> </a:t>
            </a:r>
            <a:r>
              <a:rPr i="1" lang="es" sz="1700">
                <a:highlight>
                  <a:srgbClr val="F8C823"/>
                </a:highlight>
              </a:rPr>
              <a:t>hasta que el scroll del navegador llega a ella</a:t>
            </a:r>
            <a:r>
              <a:rPr lang="es" sz="1700"/>
              <a:t> y </a:t>
            </a:r>
            <a:r>
              <a:rPr i="1" lang="es" sz="1700">
                <a:solidFill>
                  <a:srgbClr val="7685E6"/>
                </a:solidFill>
              </a:rPr>
              <a:t>se comporta como fixed</a:t>
            </a:r>
            <a:r>
              <a:rPr lang="es" sz="1700"/>
              <a:t>. Una vez que </a:t>
            </a:r>
            <a:r>
              <a:rPr lang="es" sz="1700" u="sng"/>
              <a:t>el tamaño de su contenedor llega a su fin</a:t>
            </a:r>
            <a:r>
              <a:rPr lang="es" sz="1700"/>
              <a:t>, </a:t>
            </a:r>
            <a:r>
              <a:rPr b="1" lang="es" sz="1700"/>
              <a:t>vuelve a comportarse como static</a:t>
            </a:r>
            <a:r>
              <a:rPr lang="es" sz="1700"/>
              <a:t>.</a:t>
            </a:r>
            <a:endParaRPr>
              <a:solidFill>
                <a:srgbClr val="F8C823"/>
              </a:solidFill>
              <a:highlight>
                <a:srgbClr val="434343"/>
              </a:highlight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286" name="Google Shape;2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6575" y="1458550"/>
            <a:ext cx="2903850" cy="29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z-index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lang="es" sz="2788"/>
              <a:t>En </a:t>
            </a:r>
            <a:r>
              <a:rPr b="0" lang="es" sz="2788" u="sng"/>
              <a:t>los momentos</a:t>
            </a:r>
            <a:r>
              <a:rPr b="0" lang="es" sz="2788"/>
              <a:t> que </a:t>
            </a:r>
            <a:r>
              <a:rPr b="0" lang="es" sz="2788">
                <a:solidFill>
                  <a:srgbClr val="E15BBA"/>
                </a:solidFill>
              </a:rPr>
              <a:t>nuestras cajas con position se superpongan</a:t>
            </a:r>
            <a:r>
              <a:rPr b="0" lang="es" sz="2788"/>
              <a:t>, podemos utilizar la propiedad </a:t>
            </a:r>
            <a:r>
              <a:rPr lang="es" sz="2788"/>
              <a:t>z-index</a:t>
            </a:r>
            <a:r>
              <a:rPr b="0" lang="es" sz="2788"/>
              <a:t> para </a:t>
            </a:r>
            <a:r>
              <a:rPr b="0" lang="es" sz="2788">
                <a:solidFill>
                  <a:schemeClr val="lt1"/>
                </a:solidFill>
                <a:highlight>
                  <a:srgbClr val="7685E6"/>
                </a:highlight>
              </a:rPr>
              <a:t>manejar el orden de las capas</a:t>
            </a:r>
            <a:r>
              <a:rPr b="0" lang="es" sz="2788"/>
              <a:t>.</a:t>
            </a:r>
            <a:endParaRPr b="0" sz="2788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CSS</a:t>
            </a:r>
            <a:endParaRPr/>
          </a:p>
        </p:txBody>
      </p:sp>
      <p:sp>
        <p:nvSpPr>
          <p:cNvPr id="138" name="Google Shape;138;p3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Estructura en nuestros estilos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6700" y="1513537"/>
            <a:ext cx="1645374" cy="21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Unidades de Medida</a:t>
            </a:r>
            <a:endParaRPr/>
          </a:p>
        </p:txBody>
      </p:sp>
      <p:sp>
        <p:nvSpPr>
          <p:cNvPr id="145" name="Google Shape;145;p4"/>
          <p:cNvSpPr txBox="1"/>
          <p:nvPr>
            <p:ph idx="1" type="subTitle"/>
          </p:nvPr>
        </p:nvSpPr>
        <p:spPr>
          <a:xfrm>
            <a:off x="550350" y="1578100"/>
            <a:ext cx="8043300" cy="25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Existen </a:t>
            </a:r>
            <a:r>
              <a:rPr b="1" lang="es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muchas</a:t>
            </a:r>
            <a:r>
              <a:rPr lang="es"/>
              <a:t> y cada una tiene una </a:t>
            </a:r>
            <a:r>
              <a:rPr lang="es" u="sng"/>
              <a:t>aplicación</a:t>
            </a:r>
            <a:r>
              <a:rPr lang="es"/>
              <a:t> para cada caso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particular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Lo primero que debemos saber es que al igual que los enlaces en HTML existen de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2 tipos</a:t>
            </a:r>
            <a:r>
              <a:rPr lang="es"/>
              <a:t>, unidades </a:t>
            </a:r>
            <a:r>
              <a:rPr b="1" lang="es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relativas</a:t>
            </a:r>
            <a:r>
              <a:rPr lang="es"/>
              <a:t> y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absolutas</a:t>
            </a:r>
            <a:r>
              <a:rPr lang="es"/>
              <a:t> cuya diferencia radica en si ese valor siempre va a tomar el </a:t>
            </a:r>
            <a:r>
              <a:rPr lang="es" u="sng"/>
              <a:t>mismo tamaño</a:t>
            </a:r>
            <a:r>
              <a:rPr lang="es"/>
              <a:t> o si va a estar </a:t>
            </a:r>
            <a:r>
              <a:rPr lang="es" u="sng"/>
              <a:t>relacionado al tamaño de algo más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Absolutas</a:t>
            </a:r>
            <a:endParaRPr/>
          </a:p>
        </p:txBody>
      </p:sp>
      <p:sp>
        <p:nvSpPr>
          <p:cNvPr id="151" name="Google Shape;151;p5"/>
          <p:cNvSpPr txBox="1"/>
          <p:nvPr>
            <p:ph idx="1" type="body"/>
          </p:nvPr>
        </p:nvSpPr>
        <p:spPr>
          <a:xfrm>
            <a:off x="311700" y="1170000"/>
            <a:ext cx="76095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Son medidas </a:t>
            </a:r>
            <a:r>
              <a:rPr b="1" lang="es">
                <a:solidFill>
                  <a:srgbClr val="FF8B39"/>
                </a:solidFill>
              </a:rPr>
              <a:t>fijas</a:t>
            </a:r>
            <a:r>
              <a:rPr lang="es"/>
              <a:t> y no dependen de ningún otro factor.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b="1" lang="es"/>
              <a:t>Ideales</a:t>
            </a:r>
            <a:r>
              <a:rPr lang="es"/>
              <a:t> en contextos donde las </a:t>
            </a:r>
            <a:r>
              <a:rPr lang="es" u="sng"/>
              <a:t>medidas no varían</a:t>
            </a:r>
            <a:r>
              <a:rPr lang="es"/>
              <a:t> como en los </a:t>
            </a:r>
            <a:r>
              <a:rPr b="1" lang="es">
                <a:highlight>
                  <a:srgbClr val="F8C823"/>
                </a:highlight>
              </a:rPr>
              <a:t>medios impresos</a:t>
            </a:r>
            <a:r>
              <a:rPr lang="es"/>
              <a:t> (documentos, impresiones, etc...), pero </a:t>
            </a:r>
            <a:r>
              <a:rPr b="1" lang="es">
                <a:solidFill>
                  <a:srgbClr val="E15BBA"/>
                </a:solidFill>
              </a:rPr>
              <a:t>poco adecuadas</a:t>
            </a:r>
            <a:r>
              <a:rPr lang="es"/>
              <a:t> para la </a:t>
            </a:r>
            <a:r>
              <a:rPr lang="es" u="sng"/>
              <a:t>web</a:t>
            </a:r>
            <a:r>
              <a:rPr lang="es"/>
              <a:t>, ya que no se adaptan a diferentes resoluciones o pantallas, que es lo que tendemos a hacer hoy en día.</a:t>
            </a:r>
            <a:endParaRPr/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6649" y="3057313"/>
            <a:ext cx="2365250" cy="10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 txBox="1"/>
          <p:nvPr/>
        </p:nvSpPr>
        <p:spPr>
          <a:xfrm>
            <a:off x="311700" y="2787175"/>
            <a:ext cx="43890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 bien existen muchas como </a:t>
            </a:r>
            <a:r>
              <a:rPr b="1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cm</a:t>
            </a:r>
            <a:r>
              <a:rPr b="0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(centímetros), </a:t>
            </a:r>
            <a:r>
              <a:rPr b="1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mm</a:t>
            </a:r>
            <a:r>
              <a:rPr b="0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(milímetros), </a:t>
            </a:r>
            <a:r>
              <a:rPr b="1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b="0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(pulgadas), </a:t>
            </a:r>
            <a:r>
              <a:rPr b="1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pc</a:t>
            </a:r>
            <a:r>
              <a:rPr b="0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(picas), </a:t>
            </a:r>
            <a:r>
              <a:rPr b="1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pt</a:t>
            </a:r>
            <a:r>
              <a:rPr b="0" i="0" lang="es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(puntos), etc…</a:t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La más conocida son los </a:t>
            </a:r>
            <a:r>
              <a:rPr b="1" i="1" lang="es" sz="1400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Pixeles</a:t>
            </a:r>
            <a:r>
              <a:rPr b="0" i="0" lang="es" sz="1400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 por su fácil uso y aplicación práctica en pantallas.</a:t>
            </a:r>
            <a:endParaRPr b="0" i="0" sz="1500" u="none" cap="none" strike="noStrike">
              <a:solidFill>
                <a:srgbClr val="000000"/>
              </a:solidFill>
              <a:highlight>
                <a:srgbClr val="F8C823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Relativas</a:t>
            </a:r>
            <a:endParaRPr/>
          </a:p>
        </p:txBody>
      </p:sp>
      <p:sp>
        <p:nvSpPr>
          <p:cNvPr id="159" name="Google Shape;159;p6"/>
          <p:cNvSpPr txBox="1"/>
          <p:nvPr>
            <p:ph idx="1" type="body"/>
          </p:nvPr>
        </p:nvSpPr>
        <p:spPr>
          <a:xfrm>
            <a:off x="311700" y="1170000"/>
            <a:ext cx="85923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s" sz="1300"/>
              <a:t>Mucho más </a:t>
            </a:r>
            <a:r>
              <a:rPr lang="es" sz="1300">
                <a:solidFill>
                  <a:srgbClr val="F9F9F9"/>
                </a:solidFill>
                <a:highlight>
                  <a:srgbClr val="E15BBA"/>
                </a:highlight>
              </a:rPr>
              <a:t>potente y flexible</a:t>
            </a:r>
            <a:r>
              <a:rPr lang="es" sz="1300"/>
              <a:t> en CSS. Al contrario de las unidades absolutas,  </a:t>
            </a:r>
            <a:r>
              <a:rPr lang="es" sz="1300" u="sng"/>
              <a:t>dependen</a:t>
            </a:r>
            <a:r>
              <a:rPr lang="es" sz="1300"/>
              <a:t> de algún otro factor (resolución, tamaño de letra, etc...). Tienen una curva de aprendizaje más compleja, pero </a:t>
            </a:r>
            <a:r>
              <a:rPr lang="es" sz="1300">
                <a:highlight>
                  <a:srgbClr val="F8C823"/>
                </a:highlight>
              </a:rPr>
              <a:t>son ideales para trabajar en dispositivos con diferentes tamaños</a:t>
            </a:r>
            <a:r>
              <a:rPr lang="es" sz="1300"/>
              <a:t>, ya que son muy versátiles.</a:t>
            </a:r>
            <a:endParaRPr sz="1300"/>
          </a:p>
        </p:txBody>
      </p:sp>
      <p:sp>
        <p:nvSpPr>
          <p:cNvPr id="160" name="Google Shape;160;p6"/>
          <p:cNvSpPr txBox="1"/>
          <p:nvPr/>
        </p:nvSpPr>
        <p:spPr>
          <a:xfrm>
            <a:off x="318850" y="2289175"/>
            <a:ext cx="77046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1em = tamaño de fuente </a:t>
            </a:r>
            <a:r>
              <a:rPr b="0" i="0" lang="es" sz="1300" u="sng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relativo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 la </a:t>
            </a:r>
            <a:r>
              <a:rPr b="1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herencia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 al </a:t>
            </a:r>
            <a:r>
              <a:rPr b="0" i="1" lang="es" sz="1300" u="none" cap="none" strike="noStrike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valor por defecto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b="1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navegador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rem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1rem = tamaño de fuente </a:t>
            </a:r>
            <a:r>
              <a:rPr b="1" i="0" lang="es" sz="1300" u="none" cap="none" strike="noStrike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relativo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al </a:t>
            </a:r>
            <a:r>
              <a:rPr b="0" i="0" lang="es" sz="1300" u="sng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valor por defecto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</a:t>
            </a:r>
            <a:r>
              <a:rPr b="1" i="0" lang="es" sz="1300" u="none" cap="none" strike="noStrike">
                <a:solidFill>
                  <a:srgbClr val="377BC7"/>
                </a:solidFill>
                <a:latin typeface="Montserrat"/>
                <a:ea typeface="Montserrat"/>
                <a:cs typeface="Montserrat"/>
                <a:sym typeface="Montserrat"/>
              </a:rPr>
              <a:t>navegador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vw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100vw = total del </a:t>
            </a:r>
            <a:r>
              <a:rPr b="1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ancho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visible del navegador.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vh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-&gt; 100vh = total del </a:t>
            </a:r>
            <a:r>
              <a:rPr b="1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alto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visible del navegador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%</a:t>
            </a:r>
            <a:r>
              <a:rPr b="0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Porcentaje Relativo al tamaño del elemento padre.</a:t>
            </a:r>
            <a:endParaRPr b="0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Displays</a:t>
            </a:r>
            <a:endParaRPr/>
          </a:p>
        </p:txBody>
      </p:sp>
      <p:sp>
        <p:nvSpPr>
          <p:cNvPr id="166" name="Google Shape;166;p7"/>
          <p:cNvSpPr txBox="1"/>
          <p:nvPr>
            <p:ph idx="1" type="subTitle"/>
          </p:nvPr>
        </p:nvSpPr>
        <p:spPr>
          <a:xfrm>
            <a:off x="550350" y="1724800"/>
            <a:ext cx="7281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 sz="2000"/>
              <a:t>Recordemos que, por defecto, </a:t>
            </a:r>
            <a:r>
              <a:rPr lang="es" sz="2000">
                <a:solidFill>
                  <a:srgbClr val="FF8B39"/>
                </a:solidFill>
              </a:rPr>
              <a:t>cada elemento HTML</a:t>
            </a:r>
            <a:r>
              <a:rPr lang="es" sz="2000"/>
              <a:t> tiene un tipo de </a:t>
            </a:r>
            <a:r>
              <a:rPr lang="es" sz="2000" u="sng"/>
              <a:t>representación concreta</a:t>
            </a:r>
            <a:r>
              <a:rPr lang="es" sz="2000"/>
              <a:t>. Esos valores eran display </a:t>
            </a:r>
            <a:r>
              <a:rPr b="1" lang="es" sz="2000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block</a:t>
            </a:r>
            <a:r>
              <a:rPr lang="es" sz="2000"/>
              <a:t> o </a:t>
            </a:r>
            <a:r>
              <a:rPr b="1" lang="es" sz="2000">
                <a:solidFill>
                  <a:srgbClr val="7685E6"/>
                </a:solidFill>
                <a:latin typeface="Montserrat"/>
                <a:ea typeface="Montserrat"/>
                <a:cs typeface="Montserrat"/>
                <a:sym typeface="Montserrat"/>
              </a:rPr>
              <a:t>inline</a:t>
            </a:r>
            <a:r>
              <a:rPr lang="es" sz="2000"/>
              <a:t> y estaban relacionados de forma nativa a cada etiqueta.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721650" y="471600"/>
            <a:ext cx="80274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3000"/>
              <a:t>Sin embargo, estos comportamientos nativos pueden ser </a:t>
            </a:r>
            <a:r>
              <a:rPr i="1" lang="es" sz="3000">
                <a:solidFill>
                  <a:srgbClr val="E15BBA"/>
                </a:solidFill>
              </a:rPr>
              <a:t>modificados</a:t>
            </a:r>
            <a:r>
              <a:rPr lang="es" sz="3000"/>
              <a:t>.</a:t>
            </a:r>
            <a:endParaRPr sz="3000"/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2675" y="2436325"/>
            <a:ext cx="3198700" cy="19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Displays</a:t>
            </a:r>
            <a:endParaRPr b="1" i="1">
              <a:solidFill>
                <a:srgbClr val="E15B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311700" y="1297275"/>
            <a:ext cx="78489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85918"/>
              <a:buNone/>
            </a:pPr>
            <a:r>
              <a:rPr lang="es" sz="1917"/>
              <a:t>Esta propiedad </a:t>
            </a:r>
            <a:r>
              <a:rPr i="1" lang="es" sz="1917" u="sng"/>
              <a:t>cambia</a:t>
            </a:r>
            <a:r>
              <a:rPr lang="es" sz="1917"/>
              <a:t> el tipo de representación del elemento indicado y si bien </a:t>
            </a:r>
            <a:r>
              <a:rPr b="1" lang="es" sz="1917">
                <a:solidFill>
                  <a:srgbClr val="E15BBA"/>
                </a:solidFill>
              </a:rPr>
              <a:t>puede tomar muchos</a:t>
            </a:r>
            <a:r>
              <a:rPr lang="es" sz="1917"/>
              <a:t> valores diferentes, por ahora nos concentraremos en </a:t>
            </a:r>
            <a:r>
              <a:rPr b="1" lang="es" sz="1917"/>
              <a:t>4</a:t>
            </a:r>
            <a:r>
              <a:rPr lang="es" sz="1917"/>
              <a:t> de los cuales </a:t>
            </a:r>
            <a:r>
              <a:rPr lang="es" sz="1917" u="sng"/>
              <a:t>ya conocemos</a:t>
            </a:r>
            <a:r>
              <a:rPr lang="es" sz="1917"/>
              <a:t> algunos.</a:t>
            </a:r>
            <a:endParaRPr sz="1517"/>
          </a:p>
        </p:txBody>
      </p:sp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150" y="3147125"/>
            <a:ext cx="6477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