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4" r:id="rId37"/>
    <p:sldId id="295" r:id="rId38"/>
    <p:sldId id="296" r:id="rId39"/>
    <p:sldId id="297" r:id="rId40"/>
    <p:sldId id="299" r:id="rId41"/>
    <p:sldId id="300" r:id="rId42"/>
  </p:sldIdLst>
  <p:sldSz cx="9144000" cy="5143500" type="screen16x9"/>
  <p:notesSz cx="6858000" cy="9144000"/>
  <p:embeddedFontLst>
    <p:embeddedFont>
      <p:font typeface="Montserrat Medium" panose="020B0604020202020204" charset="0"/>
      <p:regular r:id="rId44"/>
      <p:bold r:id="rId45"/>
      <p:italic r:id="rId46"/>
      <p:boldItalic r:id="rId47"/>
    </p:embeddedFont>
    <p:embeddedFont>
      <p:font typeface="Montserrat SemiBold" panose="020B0604020202020204" charset="0"/>
      <p:regular r:id="rId48"/>
      <p:bold r:id="rId49"/>
      <p:italic r:id="rId50"/>
      <p:boldItalic r:id="rId51"/>
    </p:embeddedFont>
    <p:embeddedFont>
      <p:font typeface="Montserrat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  <p15:guide id="3" pos="27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3" roundtripDataSignature="AMtx7mgapFea9LvDze45M2kcQeHJ8YPU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>
        <p:guide orient="horz" pos="737"/>
        <p:guide pos="288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267b0f8d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15267b0f8d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30c262c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530c262c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16ee6278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16ee6278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67b0f8d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5267b0f8d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267b0f8d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5267b0f8d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267b0f8d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5267b0f8d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267b0f8d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5267b0f8d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267b0f8d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5267b0f8d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30c262c8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530c262c8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16ee627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16ee627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267b0f8d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5267b0f8d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30c262c8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530c262c8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267b0f8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15267b0f8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67b0f8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5267b0f8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67b0f8d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5267b0f8d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ea97e790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fea97e790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ea97e790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fea97e790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ea97e790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fea97e790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ea97e79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fea97e79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9482be85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39482be85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ea97e790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fea97e790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9482be85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139482be85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ea97e79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fea97e79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ea97e790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fea97e790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ea97e790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fea97e790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ea97e79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fea97e79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81b08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dd481b08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dd481b087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dd481b087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d481b08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dd481b08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dd481b08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dd481b08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dd481b087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1dd481b087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267b0f8d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5267b0f8d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16be679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5316be679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482be8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39482be8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ea97e790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fea97e790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30c262c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530c262c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6ee627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16ee627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50" name="Google Shape;5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2" name="Google Shape;6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1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1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31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2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2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51cff0_0_119"/>
          <p:cNvSpPr txBox="1">
            <a:spLocks noGrp="1"/>
          </p:cNvSpPr>
          <p:nvPr>
            <p:ph type="title"/>
          </p:nvPr>
        </p:nvSpPr>
        <p:spPr>
          <a:xfrm>
            <a:off x="643254" y="683598"/>
            <a:ext cx="59466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b="1" i="0" u="sng">
                <a:solidFill>
                  <a:srgbClr val="0000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486c51cff0_0_119"/>
          <p:cNvSpPr txBox="1">
            <a:spLocks noGrp="1"/>
          </p:cNvSpPr>
          <p:nvPr>
            <p:ph type="body" idx="1"/>
          </p:nvPr>
        </p:nvSpPr>
        <p:spPr>
          <a:xfrm>
            <a:off x="629324" y="1644192"/>
            <a:ext cx="71085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 b="1" i="0">
                <a:solidFill>
                  <a:srgbClr val="BD8B0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1486c51cff0_0_1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g1486c51cff0_0_1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g1486c51cff0_0_1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r/java/technologies/downloads/#java1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rooms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ar/java/technologies/downloads/#java17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OilEcUIjI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title"/>
          </p:nvPr>
        </p:nvSpPr>
        <p:spPr>
          <a:xfrm>
            <a:off x="3353700" y="17291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dirty="0">
                <a:solidFill>
                  <a:schemeClr val="dk2"/>
                </a:solidFill>
              </a:rPr>
              <a:t>Codo a </a:t>
            </a:r>
            <a:r>
              <a:rPr lang="es-ES" dirty="0" smtClean="0">
                <a:solidFill>
                  <a:schemeClr val="dk2"/>
                </a:solidFill>
              </a:rPr>
              <a:t>Codo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267b0f8d0_0_117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 NO es Javascript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15267b0f8d0_0_117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41400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 b="1">
                <a:highlight>
                  <a:schemeClr val="lt1"/>
                </a:highlight>
              </a:rPr>
              <a:t>Java </a:t>
            </a:r>
            <a:r>
              <a:rPr lang="es-ES">
                <a:highlight>
                  <a:schemeClr val="lt1"/>
                </a:highlight>
              </a:rPr>
              <a:t>es lenguaje de </a:t>
            </a:r>
            <a:r>
              <a:rPr lang="es-ES" b="1">
                <a:highlight>
                  <a:schemeClr val="lt1"/>
                </a:highlight>
              </a:rPr>
              <a:t>programación. </a:t>
            </a:r>
            <a:endParaRPr b="1">
              <a:highlight>
                <a:schemeClr val="lt1"/>
              </a:highlight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ES" b="1">
                <a:highlight>
                  <a:schemeClr val="lt1"/>
                </a:highlight>
              </a:rPr>
              <a:t>Javascript </a:t>
            </a:r>
            <a:r>
              <a:rPr lang="es-ES">
                <a:highlight>
                  <a:schemeClr val="lt1"/>
                </a:highlight>
              </a:rPr>
              <a:t>es un lenguaje de </a:t>
            </a:r>
            <a:r>
              <a:rPr lang="es-ES" b="1">
                <a:highlight>
                  <a:schemeClr val="lt1"/>
                </a:highlight>
              </a:rPr>
              <a:t>scripting </a:t>
            </a:r>
            <a:r>
              <a:rPr lang="es-ES">
                <a:highlight>
                  <a:schemeClr val="lt1"/>
                </a:highlight>
              </a:rPr>
              <a:t>que permite agregar cierta funcionalidad dinámica en las páginas Web, estos no compilan, </a:t>
            </a:r>
            <a:r>
              <a:rPr lang="es-ES" b="1">
                <a:highlight>
                  <a:schemeClr val="lt1"/>
                </a:highlight>
              </a:rPr>
              <a:t>son menos eficientes en la ejecución</a:t>
            </a:r>
            <a:r>
              <a:rPr lang="es-ES">
                <a:highlight>
                  <a:schemeClr val="lt1"/>
                </a:highlight>
              </a:rPr>
              <a:t>, reducen la carga al programador, ya que programan de manera más directa con </a:t>
            </a:r>
            <a:r>
              <a:rPr lang="es-ES" b="1">
                <a:highlight>
                  <a:schemeClr val="lt1"/>
                </a:highlight>
              </a:rPr>
              <a:t>menos texto fuente</a:t>
            </a:r>
            <a:r>
              <a:rPr lang="es-ES">
                <a:highlight>
                  <a:schemeClr val="lt1"/>
                </a:highlight>
              </a:rPr>
              <a:t> pero el peso recae en el procesador.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82" name="Google Shape;182;g15267b0f8d0_0_117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7509850" y="2433237"/>
            <a:ext cx="1020074" cy="10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5267b0f8d0_0_117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>
            <a:off x="4943400" y="2424527"/>
            <a:ext cx="1632123" cy="10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5267b0f8d0_0_117"/>
          <p:cNvSpPr/>
          <p:nvPr/>
        </p:nvSpPr>
        <p:spPr>
          <a:xfrm>
            <a:off x="6756338" y="2762600"/>
            <a:ext cx="572700" cy="5727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lt1"/>
          </a:solidFill>
          <a:ln>
            <a:noFill/>
          </a:ln>
          <a:effectLst>
            <a:outerShdw blurRad="100013" algn="bl" rotWithShape="0">
              <a:srgbClr val="98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30c262c82_0_12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 NO es Javascript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1530c262c82_0_12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414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 b="1">
                <a:highlight>
                  <a:schemeClr val="lt1"/>
                </a:highlight>
              </a:rPr>
              <a:t>A pesar de la similitud de nombres, son dos lenguajes totalmente diferentes.</a:t>
            </a:r>
            <a:endParaRPr b="1"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chemeClr val="lt1"/>
                </a:highlight>
              </a:rPr>
              <a:t>No obstante, </a:t>
            </a:r>
            <a:r>
              <a:rPr lang="es-ES" b="1">
                <a:highlight>
                  <a:schemeClr val="lt1"/>
                </a:highlight>
              </a:rPr>
              <a:t>podemos utilizar Java para desarrollar proyectos Web</a:t>
            </a:r>
            <a:r>
              <a:rPr lang="es-ES">
                <a:highlight>
                  <a:schemeClr val="lt1"/>
                </a:highlight>
              </a:rPr>
              <a:t>.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chemeClr val="lt1"/>
                </a:highlight>
              </a:rPr>
              <a:t>La tecnología Java que permite construir este tipo de aplicaciones está basada en el </a:t>
            </a:r>
            <a:r>
              <a:rPr lang="es-ES" b="1">
                <a:highlight>
                  <a:schemeClr val="lt1"/>
                </a:highlight>
              </a:rPr>
              <a:t>desarrollo de Servlets</a:t>
            </a:r>
            <a:r>
              <a:rPr lang="es-ES">
                <a:highlight>
                  <a:schemeClr val="lt1"/>
                </a:highlight>
              </a:rPr>
              <a:t>.</a:t>
            </a:r>
            <a:endParaRPr/>
          </a:p>
        </p:txBody>
      </p:sp>
      <p:pic>
        <p:nvPicPr>
          <p:cNvPr id="191" name="Google Shape;191;g1530c262c82_0_12"/>
          <p:cNvPicPr preferRelativeResize="0"/>
          <p:nvPr/>
        </p:nvPicPr>
        <p:blipFill rotWithShape="1">
          <a:blip r:embed="rId3">
            <a:alphaModFix amt="69000"/>
          </a:blip>
          <a:srcRect/>
          <a:stretch/>
        </p:blipFill>
        <p:spPr>
          <a:xfrm>
            <a:off x="7509850" y="2433237"/>
            <a:ext cx="1020074" cy="102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530c262c82_0_12"/>
          <p:cNvPicPr preferRelativeResize="0"/>
          <p:nvPr/>
        </p:nvPicPr>
        <p:blipFill rotWithShape="1">
          <a:blip r:embed="rId4">
            <a:alphaModFix amt="69000"/>
          </a:blip>
          <a:srcRect/>
          <a:stretch/>
        </p:blipFill>
        <p:spPr>
          <a:xfrm>
            <a:off x="4943425" y="2433214"/>
            <a:ext cx="1632123" cy="102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530c262c82_0_12"/>
          <p:cNvSpPr/>
          <p:nvPr/>
        </p:nvSpPr>
        <p:spPr>
          <a:xfrm>
            <a:off x="6756338" y="2762600"/>
            <a:ext cx="572700" cy="5727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lt1"/>
          </a:solidFill>
          <a:ln>
            <a:noFill/>
          </a:ln>
          <a:effectLst>
            <a:outerShdw blurRad="100013" algn="bl" rotWithShape="0">
              <a:srgbClr val="98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16ee62787_0_7"/>
          <p:cNvSpPr txBox="1">
            <a:spLocks noGrp="1"/>
          </p:cNvSpPr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Ediciones y Distribuciones de Java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267b0f8d0_0_122"/>
          <p:cNvSpPr txBox="1">
            <a:spLocks noGrp="1"/>
          </p:cNvSpPr>
          <p:nvPr>
            <p:ph type="title"/>
          </p:nvPr>
        </p:nvSpPr>
        <p:spPr>
          <a:xfrm>
            <a:off x="432000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lang="es-ES" sz="24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Ediciones y distribuciones Java</a:t>
            </a:r>
            <a:endParaRPr sz="2400" b="1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dirty="0"/>
          </a:p>
        </p:txBody>
      </p:sp>
      <p:sp>
        <p:nvSpPr>
          <p:cNvPr id="204" name="Google Shape;204;g15267b0f8d0_0_122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83829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A diferencia de una versión, </a:t>
            </a:r>
            <a:r>
              <a:rPr lang="es-ES" b="1">
                <a:highlight>
                  <a:srgbClr val="FFFFFF"/>
                </a:highlight>
              </a:rPr>
              <a:t>una edición no implica una mejoría con respecto a una edición anterior</a:t>
            </a:r>
            <a:r>
              <a:rPr lang="es-ES">
                <a:highlight>
                  <a:srgbClr val="FFFFFF"/>
                </a:highlight>
              </a:rPr>
              <a:t>, sino más bien, un conjunto de características que se agregan a lo que se conoce como la edición o distribución estándar.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Son básicamente tres: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JSE (Java Standard Edition)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JEE (Java Enterprise Edition) </a:t>
            </a:r>
            <a:endParaRPr b="1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>
                <a:highlight>
                  <a:srgbClr val="FFFFFF"/>
                </a:highlight>
              </a:rPr>
              <a:t>JME</a:t>
            </a:r>
            <a:r>
              <a:rPr lang="es-ES">
                <a:highlight>
                  <a:srgbClr val="FFFFFF"/>
                </a:highlight>
              </a:rPr>
              <a:t> </a:t>
            </a:r>
            <a:r>
              <a:rPr lang="es-ES" b="1">
                <a:highlight>
                  <a:srgbClr val="FFFFFF"/>
                </a:highlight>
              </a:rPr>
              <a:t>(Java Micro Edition)</a:t>
            </a:r>
            <a:r>
              <a:rPr lang="es-ES">
                <a:highlight>
                  <a:srgbClr val="FFFFFF"/>
                </a:highlight>
              </a:rPr>
              <a:t>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267b0f8d0_0_237"/>
          <p:cNvSpPr txBox="1">
            <a:spLocks noGrp="1"/>
          </p:cNvSpPr>
          <p:nvPr>
            <p:ph type="title"/>
          </p:nvPr>
        </p:nvSpPr>
        <p:spPr>
          <a:xfrm>
            <a:off x="432000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lang="es-ES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JSE y sus componentes</a:t>
            </a:r>
            <a:endParaRPr sz="2400" b="1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dirty="0"/>
          </a:p>
        </p:txBody>
      </p:sp>
      <p:sp>
        <p:nvSpPr>
          <p:cNvPr id="210" name="Google Shape;210;g15267b0f8d0_0_237"/>
          <p:cNvSpPr txBox="1">
            <a:spLocks noGrp="1"/>
          </p:cNvSpPr>
          <p:nvPr>
            <p:ph type="body" idx="1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>
                <a:highlight>
                  <a:srgbClr val="FFFFFF"/>
                </a:highlight>
              </a:rPr>
              <a:t>Cada edición proporciona paquetes y clases para desarrollar software que se ejecutará en diversos dispositivos.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 dirty="0"/>
              <a:t>JSE (Java Standard </a:t>
            </a:r>
            <a:r>
              <a:rPr lang="es-ES" b="1" dirty="0" err="1"/>
              <a:t>Edition</a:t>
            </a:r>
            <a:r>
              <a:rPr lang="es-ES" b="1" dirty="0"/>
              <a:t>) </a:t>
            </a:r>
            <a:r>
              <a:rPr lang="es-ES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>
                <a:highlight>
                  <a:srgbClr val="FFFFFF"/>
                </a:highlight>
              </a:rPr>
              <a:t>permite el desarrollo de aplicaciones de escritorio y servidores. </a:t>
            </a:r>
            <a:r>
              <a:rPr lang="es-ES" b="1" dirty="0">
                <a:highlight>
                  <a:srgbClr val="FFFFFF"/>
                </a:highlight>
              </a:rPr>
              <a:t>Básicamente, es la edición estándar por el que se inicia en programación</a:t>
            </a:r>
            <a:r>
              <a:rPr lang="es-ES" dirty="0">
                <a:highlight>
                  <a:srgbClr val="FFFFFF"/>
                </a:highlight>
              </a:rPr>
              <a:t>. Además, es obligatorio tenerla instalada para utilizar las demás ediciones</a:t>
            </a:r>
            <a:r>
              <a:rPr lang="es-ES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267b0f8d0_0_25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lang="es-ES" sz="2400" b="1" dirty="0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¿Qué es el JDK?</a:t>
            </a:r>
            <a:endParaRPr sz="2400" b="1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 dirty="0"/>
          </a:p>
        </p:txBody>
      </p:sp>
      <p:sp>
        <p:nvSpPr>
          <p:cNvPr id="216" name="Google Shape;216;g15267b0f8d0_0_258"/>
          <p:cNvSpPr txBox="1">
            <a:spLocks noGrp="1"/>
          </p:cNvSpPr>
          <p:nvPr>
            <p:ph type="body" idx="1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 b="1" dirty="0">
                <a:highlight>
                  <a:srgbClr val="FFFFFF"/>
                </a:highlight>
              </a:rPr>
              <a:t>Java </a:t>
            </a:r>
            <a:r>
              <a:rPr lang="es-ES" sz="1900" b="1" dirty="0" err="1">
                <a:highlight>
                  <a:srgbClr val="FFFFFF"/>
                </a:highlight>
              </a:rPr>
              <a:t>Development</a:t>
            </a:r>
            <a:r>
              <a:rPr lang="es-ES" sz="1900" b="1" dirty="0">
                <a:highlight>
                  <a:srgbClr val="FFFFFF"/>
                </a:highlight>
              </a:rPr>
              <a:t> Kit o JDK:</a:t>
            </a:r>
            <a:r>
              <a:rPr lang="es-ES" sz="1900" dirty="0">
                <a:highlight>
                  <a:srgbClr val="FFFFFF"/>
                </a:highlight>
              </a:rPr>
              <a:t> es el Kit de Desarrollo de Java, el cual proporciona las </a:t>
            </a:r>
            <a:r>
              <a:rPr lang="es-ES" sz="1900" b="1" dirty="0">
                <a:highlight>
                  <a:srgbClr val="FFFFFF"/>
                </a:highlight>
              </a:rPr>
              <a:t>herramientas necesarias para la creación de programas en el lenguaje Java.</a:t>
            </a:r>
            <a:r>
              <a:rPr lang="es-ES" sz="1900" dirty="0">
                <a:highlight>
                  <a:srgbClr val="FFFFFF"/>
                </a:highlight>
              </a:rPr>
              <a:t> </a:t>
            </a:r>
            <a:endParaRPr sz="1900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900" i="1" dirty="0">
                <a:highlight>
                  <a:srgbClr val="FFFFFF"/>
                </a:highlight>
              </a:rPr>
              <a:t>Es lo que descargamos e instalamos en nuestro PC.</a:t>
            </a:r>
            <a:endParaRPr sz="1900" i="1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 i="1" dirty="0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900" i="1" dirty="0">
                <a:highlight>
                  <a:srgbClr val="FFFFFF"/>
                </a:highlight>
              </a:rPr>
              <a:t>Lo hacemos desde:</a:t>
            </a:r>
            <a:endParaRPr sz="1900" i="1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https://www.oracle.com/ar/java/technologies/downloads/#java17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267b0f8d0_0_25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lang="es-ES" sz="2400" b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¿Qué es el JRE?</a:t>
            </a:r>
            <a:endParaRPr sz="2400" b="1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  <p:sp>
        <p:nvSpPr>
          <p:cNvPr id="222" name="Google Shape;222;g15267b0f8d0_0_250"/>
          <p:cNvSpPr txBox="1">
            <a:spLocks noGrp="1"/>
          </p:cNvSpPr>
          <p:nvPr>
            <p:ph type="body" idx="1"/>
          </p:nvPr>
        </p:nvSpPr>
        <p:spPr>
          <a:xfrm>
            <a:off x="432000" y="1170000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>
                <a:highlight>
                  <a:srgbClr val="FFFFFF"/>
                </a:highlight>
              </a:rPr>
              <a:t>Los productos que pertenecen a esta plataforma son</a:t>
            </a:r>
            <a:endParaRPr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 b="1" dirty="0">
                <a:highlight>
                  <a:srgbClr val="FFFFFF"/>
                </a:highlight>
              </a:rPr>
              <a:t>Java RE </a:t>
            </a:r>
            <a:r>
              <a:rPr lang="es-ES" sz="1900" b="1" dirty="0" err="1">
                <a:highlight>
                  <a:srgbClr val="FFFFFF"/>
                </a:highlight>
              </a:rPr>
              <a:t>Runtime</a:t>
            </a:r>
            <a:r>
              <a:rPr lang="es-ES" sz="1900" b="1" dirty="0">
                <a:highlight>
                  <a:srgbClr val="FFFFFF"/>
                </a:highlight>
              </a:rPr>
              <a:t> </a:t>
            </a:r>
            <a:r>
              <a:rPr lang="es-ES" sz="1900" b="1" dirty="0" err="1">
                <a:highlight>
                  <a:srgbClr val="FFFFFF"/>
                </a:highlight>
              </a:rPr>
              <a:t>Environment</a:t>
            </a:r>
            <a:r>
              <a:rPr lang="es-ES" sz="1900" b="1" dirty="0">
                <a:highlight>
                  <a:srgbClr val="FFFFFF"/>
                </a:highlight>
              </a:rPr>
              <a:t> o JRE</a:t>
            </a:r>
            <a:r>
              <a:rPr lang="es-ES" sz="1900" dirty="0">
                <a:highlight>
                  <a:srgbClr val="FFFFFF"/>
                </a:highlight>
              </a:rPr>
              <a:t> (entorno de ejecución del lenguaje Java), </a:t>
            </a:r>
            <a:r>
              <a:rPr lang="es-ES" sz="1900" b="1" dirty="0">
                <a:highlight>
                  <a:srgbClr val="FFFFFF"/>
                </a:highlight>
              </a:rPr>
              <a:t>es el conjunto de utilidades que permiten la ejecución de programas Java. </a:t>
            </a:r>
            <a:endParaRPr sz="1900" b="1" dirty="0"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ES" sz="1800" b="1" dirty="0">
                <a:highlight>
                  <a:schemeClr val="lt1"/>
                </a:highlight>
              </a:rPr>
              <a:t>JRE </a:t>
            </a:r>
            <a:r>
              <a:rPr lang="es-ES" sz="1800" dirty="0">
                <a:highlight>
                  <a:schemeClr val="lt1"/>
                </a:highlight>
              </a:rPr>
              <a:t>incluye:</a:t>
            </a:r>
            <a:endParaRPr sz="2000" dirty="0">
              <a:highlight>
                <a:schemeClr val="lt1"/>
              </a:highlight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s-ES" sz="1900" b="1" dirty="0">
                <a:highlight>
                  <a:schemeClr val="lt1"/>
                </a:highlight>
              </a:rPr>
              <a:t>JVM</a:t>
            </a:r>
            <a:r>
              <a:rPr lang="es-ES" sz="1900" dirty="0">
                <a:highlight>
                  <a:schemeClr val="lt1"/>
                </a:highlight>
              </a:rPr>
              <a:t>, </a:t>
            </a:r>
            <a:r>
              <a:rPr lang="es-ES" sz="1900" b="1" dirty="0">
                <a:highlight>
                  <a:schemeClr val="lt1"/>
                </a:highlight>
              </a:rPr>
              <a:t>Java Virtual Machine</a:t>
            </a:r>
            <a:r>
              <a:rPr lang="es-ES" sz="1900" dirty="0">
                <a:highlight>
                  <a:schemeClr val="lt1"/>
                </a:highlight>
              </a:rPr>
              <a:t> o </a:t>
            </a:r>
            <a:r>
              <a:rPr lang="es-ES" sz="1900" b="1" dirty="0">
                <a:highlight>
                  <a:schemeClr val="lt1"/>
                </a:highlight>
              </a:rPr>
              <a:t>Máquina Virtual de Java</a:t>
            </a:r>
            <a:r>
              <a:rPr lang="es-ES" sz="1900" dirty="0">
                <a:highlight>
                  <a:schemeClr val="lt1"/>
                </a:highlight>
              </a:rPr>
              <a:t>,</a:t>
            </a:r>
            <a:r>
              <a:rPr lang="es-ES" sz="1900" b="1" dirty="0">
                <a:highlight>
                  <a:schemeClr val="lt1"/>
                </a:highlight>
              </a:rPr>
              <a:t> </a:t>
            </a:r>
            <a:endParaRPr sz="1900" b="1" dirty="0">
              <a:highlight>
                <a:schemeClr val="lt1"/>
              </a:highlight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s-ES" sz="1900" b="1" dirty="0">
                <a:highlight>
                  <a:schemeClr val="lt1"/>
                </a:highlight>
              </a:rPr>
              <a:t>Java Plug-in</a:t>
            </a:r>
            <a:r>
              <a:rPr lang="es-ES" sz="1900" dirty="0">
                <a:highlight>
                  <a:schemeClr val="lt1"/>
                </a:highlight>
              </a:rPr>
              <a:t> </a:t>
            </a:r>
            <a:endParaRPr sz="1900" dirty="0">
              <a:highlight>
                <a:schemeClr val="lt1"/>
              </a:highlight>
            </a:endParaRPr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s-ES" sz="1900" b="1" dirty="0">
                <a:highlight>
                  <a:schemeClr val="lt1"/>
                </a:highlight>
              </a:rPr>
              <a:t>Java Web </a:t>
            </a:r>
            <a:r>
              <a:rPr lang="es-ES" sz="1900" b="1" dirty="0" err="1">
                <a:highlight>
                  <a:schemeClr val="lt1"/>
                </a:highlight>
              </a:rPr>
              <a:t>Start</a:t>
            </a:r>
            <a:r>
              <a:rPr lang="es-ES" sz="1900" b="1" dirty="0">
                <a:highlight>
                  <a:schemeClr val="lt1"/>
                </a:highlight>
              </a:rPr>
              <a:t> </a:t>
            </a:r>
            <a:endParaRPr sz="135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15267b0f8d0_0_250"/>
          <p:cNvPicPr preferRelativeResize="0"/>
          <p:nvPr/>
        </p:nvPicPr>
        <p:blipFill rotWithShape="1">
          <a:blip r:embed="rId3">
            <a:alphaModFix amt="57000"/>
          </a:blip>
          <a:srcRect/>
          <a:stretch/>
        </p:blipFill>
        <p:spPr>
          <a:xfrm>
            <a:off x="7212575" y="807263"/>
            <a:ext cx="725475" cy="7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267b0f8d0_0_26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04087"/>
              </a:lnSpc>
              <a:spcBef>
                <a:spcPts val="1900"/>
              </a:spcBef>
              <a:spcAft>
                <a:spcPts val="0"/>
              </a:spcAft>
              <a:buSzPts val="2700"/>
              <a:buNone/>
            </a:pPr>
            <a:r>
              <a:rPr lang="es-ES" sz="2400" b="1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 por último la API de Java…</a:t>
            </a:r>
            <a:endParaRPr sz="2400" b="1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  <p:sp>
        <p:nvSpPr>
          <p:cNvPr id="229" name="Google Shape;229;g15267b0f8d0_0_263"/>
          <p:cNvSpPr txBox="1">
            <a:spLocks noGrp="1"/>
          </p:cNvSpPr>
          <p:nvPr>
            <p:ph type="body" idx="1"/>
          </p:nvPr>
        </p:nvSpPr>
        <p:spPr>
          <a:xfrm>
            <a:off x="423300" y="1915250"/>
            <a:ext cx="8280000" cy="1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8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 b="1">
                <a:highlight>
                  <a:srgbClr val="FFFFFF"/>
                </a:highlight>
              </a:rPr>
              <a:t>Java SE API:</a:t>
            </a:r>
            <a:r>
              <a:rPr lang="es-ES" sz="1900">
                <a:highlight>
                  <a:srgbClr val="FFFFFF"/>
                </a:highlight>
              </a:rPr>
              <a:t> la API es la </a:t>
            </a:r>
            <a:r>
              <a:rPr lang="es-ES" sz="1900" b="1">
                <a:highlight>
                  <a:srgbClr val="FFFFFF"/>
                </a:highlight>
              </a:rPr>
              <a:t>Interfaz de programación de Aplicaciones</a:t>
            </a:r>
            <a:r>
              <a:rPr lang="es-ES" sz="1900">
                <a:highlight>
                  <a:srgbClr val="FFFFFF"/>
                </a:highlight>
              </a:rPr>
              <a:t>. Ésta indica la forma en la que los programadores pueden </a:t>
            </a:r>
            <a:r>
              <a:rPr lang="es-ES" sz="1900" b="1">
                <a:highlight>
                  <a:srgbClr val="FFFFFF"/>
                </a:highlight>
              </a:rPr>
              <a:t>utilizar las bibliotecas de clases</a:t>
            </a:r>
            <a:r>
              <a:rPr lang="es-ES" sz="1900">
                <a:highlight>
                  <a:srgbClr val="FFFFFF"/>
                </a:highlight>
              </a:rPr>
              <a:t> compiladas de la Java SE.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30c262c82_0_39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Bibliotecas o paquetes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1530c262c82_0_39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Una biblioteca o paquete en </a:t>
            </a:r>
            <a:r>
              <a:rPr lang="es-ES" b="1">
                <a:highlight>
                  <a:srgbClr val="FFFFFF"/>
                </a:highlight>
              </a:rPr>
              <a:t>Java</a:t>
            </a:r>
            <a:r>
              <a:rPr lang="es-ES">
                <a:highlight>
                  <a:srgbClr val="FFFFFF"/>
                </a:highlight>
              </a:rPr>
              <a:t> se puede entender como un conjunto de ‘herramientas’ (clases) que</a:t>
            </a:r>
            <a:r>
              <a:rPr lang="es-ES" b="1">
                <a:highlight>
                  <a:srgbClr val="FFFFFF"/>
                </a:highlight>
              </a:rPr>
              <a:t> facilitan operaciones y tareas</a:t>
            </a:r>
            <a:r>
              <a:rPr lang="es-ES">
                <a:highlight>
                  <a:srgbClr val="FFFFFF"/>
                </a:highlight>
              </a:rPr>
              <a:t> ofreciendo al programador </a:t>
            </a:r>
            <a:r>
              <a:rPr lang="es-ES" b="1">
                <a:highlight>
                  <a:srgbClr val="FFFFFF"/>
                </a:highlight>
              </a:rPr>
              <a:t>funcionalidad ya implementada y lista para ser usada</a:t>
            </a:r>
            <a:r>
              <a:rPr lang="es-ES">
                <a:highlight>
                  <a:srgbClr val="FFFFFF"/>
                </a:highlight>
              </a:rPr>
              <a:t> a través de una Interfaz de Programación de Aplicaciones.</a:t>
            </a:r>
            <a:endParaRPr/>
          </a:p>
        </p:txBody>
      </p:sp>
      <p:pic>
        <p:nvPicPr>
          <p:cNvPr id="236" name="Google Shape;236;g1530c262c82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975" y="2427875"/>
            <a:ext cx="2509300" cy="2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1530c262c82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4725" y="3707050"/>
            <a:ext cx="1092650" cy="10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16ee62787_0_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conclusión…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1e16ee62787_0_12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5029500" cy="33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dejarlo algo más en claro, al instalar JDK en nuestra máquina estaremos estaremos haciendo uso de la JSE, con sus componentes: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JRE, con la máquina virtual.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API, bibliotecas de Java.</a:t>
            </a:r>
            <a:endParaRPr/>
          </a:p>
        </p:txBody>
      </p:sp>
      <p:pic>
        <p:nvPicPr>
          <p:cNvPr id="244" name="Google Shape;244;g1e16ee62787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Les damos la bienvenida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267b0f8d0_0_245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¿Cómo funciona Java?</a:t>
            </a:r>
            <a:endParaRPr sz="24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g15267b0f8d0_0_245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62835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00" dirty="0"/>
              <a:t>Funcionamiento de  Java:</a:t>
            </a:r>
            <a:endParaRPr sz="1700" dirty="0"/>
          </a:p>
          <a:p>
            <a:pPr marL="6477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1" dirty="0"/>
              <a:t>Se escribe</a:t>
            </a:r>
            <a:r>
              <a:rPr lang="es-ES" sz="1700" dirty="0"/>
              <a:t> y desarrolla el código por los programadores.</a:t>
            </a:r>
            <a:endParaRPr sz="1700" dirty="0"/>
          </a:p>
          <a:p>
            <a:pPr marL="6477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1" dirty="0"/>
              <a:t>Se revisa</a:t>
            </a:r>
            <a:r>
              <a:rPr lang="es-ES" sz="1700" dirty="0"/>
              <a:t> que no existan errores de tipo o de sintaxis. </a:t>
            </a:r>
            <a:endParaRPr sz="1700" dirty="0"/>
          </a:p>
          <a:p>
            <a:pPr marL="6477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1" dirty="0"/>
              <a:t>Se compila. La compilación</a:t>
            </a:r>
            <a:r>
              <a:rPr lang="es-ES" sz="1700" dirty="0"/>
              <a:t> devuelve un </a:t>
            </a:r>
            <a:r>
              <a:rPr lang="es-ES" sz="1700" b="1" dirty="0" err="1"/>
              <a:t>Bytecode</a:t>
            </a:r>
            <a:r>
              <a:rPr lang="es-ES" sz="1700" dirty="0"/>
              <a:t> (instrucciones para la Máquina Virtual Java).</a:t>
            </a:r>
            <a:endParaRPr sz="1700" dirty="0"/>
          </a:p>
          <a:p>
            <a:pPr marL="6477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dirty="0"/>
              <a:t>La </a:t>
            </a:r>
            <a:r>
              <a:rPr lang="es-ES" sz="1700" b="1" dirty="0"/>
              <a:t>Máquina Virtual Java interpreta</a:t>
            </a:r>
            <a:r>
              <a:rPr lang="es-ES" sz="1700" dirty="0"/>
              <a:t> el </a:t>
            </a:r>
            <a:r>
              <a:rPr lang="es-ES" sz="1700" dirty="0" err="1"/>
              <a:t>bytecode</a:t>
            </a:r>
            <a:r>
              <a:rPr lang="es-ES" sz="1700" dirty="0"/>
              <a:t> y </a:t>
            </a:r>
            <a:r>
              <a:rPr lang="es-ES" sz="1700" b="1" dirty="0"/>
              <a:t>genera un puente</a:t>
            </a:r>
            <a:r>
              <a:rPr lang="es-ES" sz="1700" dirty="0"/>
              <a:t> entre el hardware del dispositivo, S.O. y la aplicación. </a:t>
            </a:r>
            <a:endParaRPr sz="1700" dirty="0"/>
          </a:p>
          <a:p>
            <a:pPr marL="6477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dirty="0"/>
              <a:t>Por último se procede a </a:t>
            </a:r>
            <a:r>
              <a:rPr lang="es-ES" sz="1700" b="1" dirty="0"/>
              <a:t>ejecutar en diversos sistemas operativos</a:t>
            </a:r>
            <a:r>
              <a:rPr lang="es-ES" sz="1700" dirty="0"/>
              <a:t> (</a:t>
            </a:r>
            <a:r>
              <a:rPr lang="es-ES" sz="1700" dirty="0" err="1"/>
              <a:t>tablets</a:t>
            </a:r>
            <a:r>
              <a:rPr lang="es-ES" sz="1700" dirty="0"/>
              <a:t>, </a:t>
            </a:r>
            <a:r>
              <a:rPr lang="es-ES" sz="1700" dirty="0" err="1"/>
              <a:t>smartphones</a:t>
            </a:r>
            <a:r>
              <a:rPr lang="es-ES" sz="1700" dirty="0"/>
              <a:t>, computadoras).</a:t>
            </a:r>
            <a:endParaRPr dirty="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530c262c82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894" y="1170000"/>
            <a:ext cx="6168206" cy="33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530c262c82_0_47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sz="2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267b0f8d0_0_132"/>
          <p:cNvSpPr txBox="1"/>
          <p:nvPr/>
        </p:nvSpPr>
        <p:spPr>
          <a:xfrm>
            <a:off x="431850" y="1445550"/>
            <a:ext cx="4602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-ES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Orientado a Objetos</a:t>
            </a:r>
            <a:r>
              <a:rPr lang="es-ES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programación orientada a objetos (POO) </a:t>
            </a:r>
            <a:r>
              <a:rPr lang="es-ES" sz="1800" b="1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 un paradigma de programación que usa objetos para crear aplicaciones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5267b0f8d0_0_132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sz="2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g15267b0f8d0_0_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5267b0f8d0_0_136"/>
          <p:cNvSpPr txBox="1"/>
          <p:nvPr/>
        </p:nvSpPr>
        <p:spPr>
          <a:xfrm>
            <a:off x="431700" y="1363125"/>
            <a:ext cx="4702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Fuertemente tipado: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Un lenguaje de programación es </a:t>
            </a:r>
            <a:r>
              <a:rPr lang="es-ES" sz="1800" b="1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fuertemente tipado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si no se permiten violaciones de los tipos de datos, es decir, dado el valor de una variable de un tipo concreto, no se puede usar como si fuera de otro tipo distinto, a menos que se haga una conversión.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5267b0f8d0_0_136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Java</a:t>
            </a:r>
            <a:endParaRPr sz="2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g15267b0f8d0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825" y="2246313"/>
            <a:ext cx="1651525" cy="13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67b0f8d0_0_127"/>
          <p:cNvSpPr txBox="1"/>
          <p:nvPr/>
        </p:nvSpPr>
        <p:spPr>
          <a:xfrm>
            <a:off x="431800" y="615900"/>
            <a:ext cx="7469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resumen…</a:t>
            </a:r>
            <a:endParaRPr sz="2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g15267b0f8d0_0_127"/>
          <p:cNvSpPr txBox="1"/>
          <p:nvPr/>
        </p:nvSpPr>
        <p:spPr>
          <a:xfrm>
            <a:off x="431800" y="1170000"/>
            <a:ext cx="82803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Multiplataforma: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Ser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multiplataforma significa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que un programa creado en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puede ser ejecutado sobre cualquier computador sin importar su estructura (Mac, Unix, etc). </a:t>
            </a:r>
            <a:endParaRPr sz="17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Los programas de Java se compilan en un lenguaje intermedio 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denominado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Bytecode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Este código es interpretado por la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máquina virtual de Java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del entorno de ejecución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JRE 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 así se consigue la portabilidad en distintas plataformas.</a:t>
            </a:r>
            <a:endParaRPr sz="17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Montserrat"/>
              <a:buChar char="●"/>
            </a:pP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lang="es-ES" sz="17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JRE (Java Runtime Enviroment)</a:t>
            </a:r>
            <a:r>
              <a:rPr lang="es-ES" sz="1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es una pieza intermedia entre el código Bytecode y los distintos sistemas operativos existentes en el mercado como Windows, Linux, Mac Os, Solaris, BlackBerry OS, iOs o Android utilizando el entorno de ejecución de Java (JRE) apropiado.</a:t>
            </a:r>
            <a:endParaRPr sz="17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ea97e790e_0_16"/>
          <p:cNvSpPr txBox="1">
            <a:spLocks noGrp="1"/>
          </p:cNvSpPr>
          <p:nvPr>
            <p:ph type="ctrTitle"/>
          </p:nvPr>
        </p:nvSpPr>
        <p:spPr>
          <a:xfrm>
            <a:off x="56940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Editores Vrs IDE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ea97e790e_0_10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editor de código?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gfea97e790e_0_10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65157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Un editor de código es un programa ligero que no exige mucha RAM o procesador, en el que se puede abrir y crear</a:t>
            </a:r>
            <a:r>
              <a:rPr lang="es-ES" sz="1900" b="1"/>
              <a:t> un archivo a la vez</a:t>
            </a:r>
            <a:r>
              <a:rPr lang="es-ES" sz="1900"/>
              <a:t> y guardarlo en una carpeta.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A un editor puede </a:t>
            </a:r>
            <a:r>
              <a:rPr lang="es-ES" sz="1900" b="1"/>
              <a:t>sumar funcionalidad mediante plugins</a:t>
            </a:r>
            <a:r>
              <a:rPr lang="es-ES" sz="1900"/>
              <a:t> o extensiones (por ejemplo que pueda soportar múltiples lenguajes) y </a:t>
            </a:r>
            <a:r>
              <a:rPr lang="es-ES" sz="1900" b="1"/>
              <a:t>hacerlo más potente</a:t>
            </a:r>
            <a:r>
              <a:rPr lang="es-ES" sz="1900"/>
              <a:t>.</a:t>
            </a:r>
            <a:endParaRPr sz="19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Los editores</a:t>
            </a:r>
            <a:r>
              <a:rPr lang="es-ES"/>
              <a:t> generalmente ofrecen lo necesario para poder ser productivos y tener una experiencia de desarrollo adecuada.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ea97e790e_0_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un editor de código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fea97e790e_0_27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828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Soporta múltiples lenguajes y tecnologías.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Se enfocan en archivos, no tienen el concepto de proyecto.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dirty="0"/>
              <a:t>Se puede añadir funcionalidad mediante </a:t>
            </a:r>
            <a:r>
              <a:rPr lang="es-ES" dirty="0" err="1"/>
              <a:t>plugins</a:t>
            </a:r>
            <a:r>
              <a:rPr lang="es-ES" dirty="0"/>
              <a:t> para darle el poder de un IDE pero habrá que configurarlo en forma manual.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900" dirty="0"/>
              <a:t>Dentro de los editores más populares se encuentran: 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1900" b="1" dirty="0"/>
              <a:t>Visual Studio </a:t>
            </a:r>
            <a:r>
              <a:rPr lang="es-ES" sz="1900" b="1" dirty="0" err="1"/>
              <a:t>Code</a:t>
            </a:r>
            <a:r>
              <a:rPr lang="es-ES" sz="1900" b="1" dirty="0"/>
              <a:t>, </a:t>
            </a:r>
            <a:r>
              <a:rPr lang="es-ES" sz="1900" b="1" dirty="0" err="1"/>
              <a:t>Atom</a:t>
            </a:r>
            <a:r>
              <a:rPr lang="es-ES" sz="1900" b="1" dirty="0"/>
              <a:t>, Sublime Text, </a:t>
            </a:r>
            <a:r>
              <a:rPr lang="es-ES" sz="1900" b="1" dirty="0" err="1"/>
              <a:t>Brackets</a:t>
            </a:r>
            <a:r>
              <a:rPr lang="es-ES" sz="1900" b="1" dirty="0"/>
              <a:t>, </a:t>
            </a:r>
            <a:r>
              <a:rPr lang="es-ES" sz="1900" b="1" dirty="0" err="1"/>
              <a:t>Notepad</a:t>
            </a:r>
            <a:r>
              <a:rPr lang="es-ES" sz="1900" b="1" dirty="0"/>
              <a:t>++, etc.</a:t>
            </a:r>
            <a:endParaRPr dirty="0"/>
          </a:p>
        </p:txBody>
      </p:sp>
      <p:pic>
        <p:nvPicPr>
          <p:cNvPr id="294" name="Google Shape;294;gfea97e790e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4569" y="3491975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dist="85725" dir="258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295" name="Google Shape;295;gfea97e790e_0_27"/>
          <p:cNvPicPr preferRelativeResize="0"/>
          <p:nvPr/>
        </p:nvPicPr>
        <p:blipFill rotWithShape="1">
          <a:blip r:embed="rId4">
            <a:alphaModFix/>
          </a:blip>
          <a:srcRect l="173030" t="-400000" r="-173030" b="400000"/>
          <a:stretch/>
        </p:blipFill>
        <p:spPr>
          <a:xfrm>
            <a:off x="7862144" y="0"/>
            <a:ext cx="922936" cy="92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fea97e790e_0_27"/>
          <p:cNvPicPr preferRelativeResize="0"/>
          <p:nvPr/>
        </p:nvPicPr>
        <p:blipFill rotWithShape="1">
          <a:blip r:embed="rId5">
            <a:alphaModFix/>
          </a:blip>
          <a:srcRect l="26193" r="28300"/>
          <a:stretch/>
        </p:blipFill>
        <p:spPr>
          <a:xfrm>
            <a:off x="4007650" y="3543250"/>
            <a:ext cx="746651" cy="820376"/>
          </a:xfrm>
          <a:prstGeom prst="rect">
            <a:avLst/>
          </a:prstGeom>
          <a:noFill/>
          <a:ln>
            <a:noFill/>
          </a:ln>
          <a:effectLst>
            <a:outerShdw blurRad="114300" dist="85725" dir="258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297" name="Google Shape;297;gfea97e790e_0_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6823" y="3491975"/>
            <a:ext cx="1066977" cy="922925"/>
          </a:xfrm>
          <a:prstGeom prst="rect">
            <a:avLst/>
          </a:prstGeom>
          <a:noFill/>
          <a:ln>
            <a:noFill/>
          </a:ln>
          <a:effectLst>
            <a:outerShdw blurRad="114300" dist="85725" dir="258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298" name="Google Shape;298;gfea97e790e_0_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01494" y="3491975"/>
            <a:ext cx="922936" cy="922926"/>
          </a:xfrm>
          <a:prstGeom prst="rect">
            <a:avLst/>
          </a:prstGeom>
          <a:noFill/>
          <a:ln>
            <a:noFill/>
          </a:ln>
          <a:effectLst>
            <a:outerShdw blurRad="114300" dist="85725" dir="2580000" algn="bl" rotWithShape="0">
              <a:srgbClr val="000000">
                <a:alpha val="23921"/>
              </a:srgbClr>
            </a:outerShdw>
          </a:effectLst>
        </p:spPr>
      </p:pic>
      <p:pic>
        <p:nvPicPr>
          <p:cNvPr id="299" name="Google Shape;299;gfea97e790e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7851" y="3543250"/>
            <a:ext cx="820375" cy="820375"/>
          </a:xfrm>
          <a:prstGeom prst="rect">
            <a:avLst/>
          </a:prstGeom>
          <a:noFill/>
          <a:ln>
            <a:noFill/>
          </a:ln>
          <a:effectLst>
            <a:outerShdw blurRad="114300" dist="85725" dir="2580000" algn="bl" rotWithShape="0">
              <a:srgbClr val="000000">
                <a:alpha val="23921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ea97e790e_0_39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lang="es-ES" sz="155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gfea97e790e_0_39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50028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Un ambiente de desarrollo integrado, a diferencia de un editor, </a:t>
            </a:r>
            <a:r>
              <a:rPr lang="es-ES" sz="2000" b="1"/>
              <a:t>es un programa más pesado</a:t>
            </a:r>
            <a:r>
              <a:rPr lang="es-ES" sz="2000"/>
              <a:t> que </a:t>
            </a:r>
            <a:r>
              <a:rPr lang="es-ES" sz="2000" b="1"/>
              <a:t>necesita más memoria RAM</a:t>
            </a:r>
            <a:r>
              <a:rPr lang="es-ES" sz="2000"/>
              <a:t> y </a:t>
            </a:r>
            <a:r>
              <a:rPr lang="es-ES" sz="2000" b="1"/>
              <a:t>un procesador más poderoso</a:t>
            </a:r>
            <a:r>
              <a:rPr lang="es-ES" sz="2000"/>
              <a:t>, 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pic>
        <p:nvPicPr>
          <p:cNvPr id="306" name="Google Shape;306;gfea97e790e_0_39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6589073" y="2159363"/>
            <a:ext cx="1550176" cy="155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9482be858_1_9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lang="es-ES" sz="155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g139482be858_1_9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58098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ES" sz="2200"/>
              <a:t>Es un espacio para trabajar </a:t>
            </a:r>
            <a:r>
              <a:rPr lang="es-ES" sz="2200" b="1"/>
              <a:t>proyectos completos, no solo en archivos</a:t>
            </a:r>
            <a:r>
              <a:rPr lang="es-ES" sz="2200"/>
              <a:t>. 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s-ES" sz="2200"/>
              <a:t>Contienen herramientas integradas, que ordenan un proyecto creando carpetas automáticamente y según la necesidad, </a:t>
            </a:r>
            <a:r>
              <a:rPr lang="es-ES" sz="2200" b="1"/>
              <a:t>pueden tener un compilador </a:t>
            </a:r>
            <a:r>
              <a:rPr lang="es-ES" sz="2200"/>
              <a:t>(para los lenguajes compilados), </a:t>
            </a:r>
            <a:r>
              <a:rPr lang="es-ES" sz="2200" b="1"/>
              <a:t>un emulador, control de versiones y terminales.</a:t>
            </a:r>
            <a:endParaRPr sz="2200"/>
          </a:p>
        </p:txBody>
      </p:sp>
      <p:pic>
        <p:nvPicPr>
          <p:cNvPr id="313" name="Google Shape;313;g139482be858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825" y="2058363"/>
            <a:ext cx="2044199" cy="1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a97e790e_0_88"/>
          <p:cNvSpPr txBox="1">
            <a:spLocks noGrp="1"/>
          </p:cNvSpPr>
          <p:nvPr>
            <p:ph type="ctrTitle"/>
          </p:nvPr>
        </p:nvSpPr>
        <p:spPr>
          <a:xfrm>
            <a:off x="373675" y="2579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Write Once, Run Anywhere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-ES" sz="1300"/>
              <a:t>(Escríbelo una vez, ejecútalo en cualquier lugar)</a:t>
            </a:r>
            <a:endParaRPr sz="1300"/>
          </a:p>
        </p:txBody>
      </p:sp>
      <p:pic>
        <p:nvPicPr>
          <p:cNvPr id="134" name="Google Shape;134;gfea97e790e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388" y="832388"/>
            <a:ext cx="2985226" cy="1865776"/>
          </a:xfrm>
          <a:prstGeom prst="rect">
            <a:avLst/>
          </a:prstGeom>
          <a:noFill/>
          <a:ln>
            <a:noFill/>
          </a:ln>
          <a:effectLst>
            <a:outerShdw blurRad="57150" dist="76200" dir="2640000" algn="bl" rotWithShape="0">
              <a:srgbClr val="000000">
                <a:alpha val="16862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9482be858_1_14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28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un IDE </a:t>
            </a:r>
            <a:r>
              <a:rPr lang="es-ES" sz="155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(Integrated Development Environment)</a:t>
            </a: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g139482be858_1_14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51099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Además de todo esto, una característica que los hace especiales es </a:t>
            </a:r>
            <a:r>
              <a:rPr lang="es-ES" sz="2000" b="1"/>
              <a:t>la refactorización para indexar todo el proyecto.</a:t>
            </a:r>
            <a:endParaRPr sz="2000" b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ES" sz="2000"/>
              <a:t>Con esto tienen la ventaja de hacer un recorrido a través del mismo para cambiar los nombres de clases, variables o funciones sin que lo debas hacerlo uno por uno.</a:t>
            </a:r>
            <a:endParaRPr sz="2000"/>
          </a:p>
        </p:txBody>
      </p:sp>
      <p:pic>
        <p:nvPicPr>
          <p:cNvPr id="320" name="Google Shape;320;g139482be858_1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5226" y="2331175"/>
            <a:ext cx="1053302" cy="89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ea97e790e_0_4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un IDE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gfea97e790e_0_44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52953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Se especializa en un lenguaje o tecnología(Java, Python, Go, Android, etc).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Se enfocan en proyectos completos, desde la primera línea hasta la salida a producción.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Traen herramientas integradas y configuradas, por ejemplo (Ej Android Studio trae un emulador Android).</a:t>
            </a:r>
            <a:endParaRPr/>
          </a:p>
          <a:p>
            <a:pPr marL="457200" lvl="0" indent="-325755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ES"/>
              <a:t>Sus componentes son: editor de texto, compilador, interprete, herramientas de automatización, depurador, sistema de control de versiones, ayuda en la construcción de interfaces gráficas.</a:t>
            </a:r>
            <a:endParaRPr/>
          </a:p>
        </p:txBody>
      </p:sp>
      <p:pic>
        <p:nvPicPr>
          <p:cNvPr id="327" name="Google Shape;327;gfea97e790e_0_44"/>
          <p:cNvPicPr preferRelativeResize="0"/>
          <p:nvPr/>
        </p:nvPicPr>
        <p:blipFill rotWithShape="1">
          <a:blip r:embed="rId3">
            <a:alphaModFix/>
          </a:blip>
          <a:srcRect l="173030" t="-400000" r="-173030" b="400000"/>
          <a:stretch/>
        </p:blipFill>
        <p:spPr>
          <a:xfrm>
            <a:off x="7862144" y="0"/>
            <a:ext cx="922936" cy="92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ea97e790e_0_6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fea97e790e_0_61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82800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Dentro de los más populares se encuentran: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 err="1"/>
              <a:t>IntelliJ</a:t>
            </a:r>
            <a:r>
              <a:rPr lang="es-ES" dirty="0"/>
              <a:t>, Eclipse, </a:t>
            </a:r>
            <a:r>
              <a:rPr lang="es-ES" dirty="0" err="1"/>
              <a:t>Netbeans</a:t>
            </a:r>
            <a:r>
              <a:rPr lang="es-ES" dirty="0"/>
              <a:t>, </a:t>
            </a:r>
            <a:r>
              <a:rPr lang="es-ES" dirty="0" err="1"/>
              <a:t>AndroidStudio</a:t>
            </a:r>
            <a:r>
              <a:rPr lang="es-ES" dirty="0"/>
              <a:t>, Visual Studio.</a:t>
            </a:r>
            <a:endParaRPr dirty="0"/>
          </a:p>
        </p:txBody>
      </p:sp>
      <p:pic>
        <p:nvPicPr>
          <p:cNvPr id="334" name="Google Shape;334;gfea97e790e_0_61"/>
          <p:cNvPicPr preferRelativeResize="0"/>
          <p:nvPr/>
        </p:nvPicPr>
        <p:blipFill rotWithShape="1">
          <a:blip r:embed="rId3">
            <a:alphaModFix/>
          </a:blip>
          <a:srcRect l="29948" t="19693" r="29847" b="20647"/>
          <a:stretch/>
        </p:blipFill>
        <p:spPr>
          <a:xfrm>
            <a:off x="604575" y="2615100"/>
            <a:ext cx="1070616" cy="1095224"/>
          </a:xfrm>
          <a:prstGeom prst="rect">
            <a:avLst/>
          </a:prstGeom>
          <a:noFill/>
          <a:ln>
            <a:noFill/>
          </a:ln>
          <a:effectLst>
            <a:outerShdw blurRad="200025" dist="95250" dir="276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35" name="Google Shape;335;gfea97e790e_0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8292" y="2792075"/>
            <a:ext cx="873324" cy="943111"/>
          </a:xfrm>
          <a:prstGeom prst="rect">
            <a:avLst/>
          </a:prstGeom>
          <a:noFill/>
          <a:ln>
            <a:noFill/>
          </a:ln>
          <a:effectLst>
            <a:outerShdw blurRad="200025" dist="95250" dir="276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36" name="Google Shape;336;gfea97e790e_0_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8393" y="2674938"/>
            <a:ext cx="949800" cy="1095250"/>
          </a:xfrm>
          <a:prstGeom prst="rect">
            <a:avLst/>
          </a:prstGeom>
          <a:noFill/>
          <a:ln>
            <a:noFill/>
          </a:ln>
          <a:effectLst>
            <a:outerShdw blurRad="200025" dist="95250" dir="276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37" name="Google Shape;337;gfea97e790e_0_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4974" y="2633875"/>
            <a:ext cx="1177375" cy="1177375"/>
          </a:xfrm>
          <a:prstGeom prst="rect">
            <a:avLst/>
          </a:prstGeom>
          <a:noFill/>
          <a:ln>
            <a:noFill/>
          </a:ln>
          <a:effectLst>
            <a:outerShdw blurRad="200025" dist="95250" dir="276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38" name="Google Shape;338;gfea97e790e_0_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34650" y="2557800"/>
            <a:ext cx="1177375" cy="1177375"/>
          </a:xfrm>
          <a:prstGeom prst="rect">
            <a:avLst/>
          </a:prstGeom>
          <a:noFill/>
          <a:ln>
            <a:noFill/>
          </a:ln>
          <a:effectLst>
            <a:outerShdw blurRad="200025" dist="95250" dir="276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ea97e790e_0_6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IDEs y Editores online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gfea97e790e_0_66"/>
          <p:cNvSpPr txBox="1">
            <a:spLocks noGrp="1"/>
          </p:cNvSpPr>
          <p:nvPr>
            <p:ph type="body" idx="1"/>
          </p:nvPr>
        </p:nvSpPr>
        <p:spPr>
          <a:xfrm>
            <a:off x="432025" y="1170125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highlight>
                  <a:srgbClr val="FFFFFF"/>
                </a:highlight>
              </a:rPr>
              <a:t>Los </a:t>
            </a:r>
            <a:r>
              <a:rPr lang="es-ES" b="1">
                <a:highlight>
                  <a:srgbClr val="FFFFFF"/>
                </a:highlight>
              </a:rPr>
              <a:t>IDEs</a:t>
            </a:r>
            <a:r>
              <a:rPr lang="es-ES">
                <a:highlight>
                  <a:srgbClr val="FFFFFF"/>
                </a:highlight>
              </a:rPr>
              <a:t> online mas conocidos son: 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>
                <a:highlight>
                  <a:srgbClr val="FFFFFF"/>
                </a:highlight>
              </a:rPr>
              <a:t>Codingrooms</a:t>
            </a:r>
            <a:r>
              <a:rPr lang="es-ES">
                <a:highlight>
                  <a:srgbClr val="FFFFFF"/>
                </a:highlight>
              </a:rPr>
              <a:t> </a:t>
            </a:r>
            <a:r>
              <a:rPr lang="es-ES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https://www.codingrooms.com/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Replit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Sandbox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Visual Studio Online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CLOUD 9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Codeanywhere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Codenvy  </a:t>
            </a:r>
            <a:endParaRPr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>
                <a:highlight>
                  <a:srgbClr val="FFFFFF"/>
                </a:highlight>
              </a:rPr>
              <a:t>Koding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ea97e790e_0_22"/>
          <p:cNvSpPr txBox="1">
            <a:spLocks noGrp="1"/>
          </p:cNvSpPr>
          <p:nvPr>
            <p:ph type="title"/>
          </p:nvPr>
        </p:nvSpPr>
        <p:spPr>
          <a:xfrm>
            <a:off x="432025" y="597425"/>
            <a:ext cx="838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fea97e790e_0_22"/>
          <p:cNvSpPr txBox="1">
            <a:spLocks noGrp="1"/>
          </p:cNvSpPr>
          <p:nvPr>
            <p:ph type="body" idx="1"/>
          </p:nvPr>
        </p:nvSpPr>
        <p:spPr>
          <a:xfrm>
            <a:off x="432025" y="1170000"/>
            <a:ext cx="52860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Los editores actuales se pueden extender tanto como se quiera, </a:t>
            </a:r>
            <a:r>
              <a:rPr lang="es-ES" b="1"/>
              <a:t>por medio de complementos que los pueden hacer llegar a ser tan avanzados como los IDE</a:t>
            </a:r>
            <a:r>
              <a:rPr lang="es-ES"/>
              <a:t>.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A los fines de este curso un editor como los que se vieron anteriormente con sus plugins necesarios nos habilitaría a trabajar en Java.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ES"/>
              <a:t>Si tu propósito es capacitarte, seguir perfeccionándote y trabajar con Java te sugiero que desde tus inicios lo hagas con un IDE.</a:t>
            </a:r>
            <a:endParaRPr/>
          </a:p>
        </p:txBody>
      </p:sp>
      <p:pic>
        <p:nvPicPr>
          <p:cNvPr id="351" name="Google Shape;351;gfea97e790e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4750" y="1714500"/>
            <a:ext cx="2509899" cy="202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d481b0875_0_0"/>
          <p:cNvSpPr txBox="1">
            <a:spLocks noGrp="1"/>
          </p:cNvSpPr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/>
              <a:t>Instalación de Java en Windows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d481b0875_0_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Configurar Java en Windows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g1dd481b0875_0_4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64602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6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Más allá del IDE o editor a utilizar, Java requiere una pequeña configuración para poder usarlo en nuestro equipo, puede haber pequeñas diferencias según la versión de Windows. </a:t>
            </a:r>
            <a:endParaRPr sz="1607"/>
          </a:p>
          <a:p>
            <a:pPr marL="457200" lvl="0" indent="-33069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Las variables de entorno permiten </a:t>
            </a:r>
            <a:r>
              <a:rPr lang="es-ES" sz="1607" b="1"/>
              <a:t>la comunicación entre Java con el sistema operativo</a:t>
            </a:r>
            <a:r>
              <a:rPr lang="es-ES" sz="1607"/>
              <a:t>. </a:t>
            </a:r>
            <a:endParaRPr sz="1607"/>
          </a:p>
          <a:p>
            <a:pPr marL="457200" lvl="0" indent="-330692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8"/>
              <a:buChar char="●"/>
            </a:pPr>
            <a:r>
              <a:rPr lang="es-ES" sz="1607"/>
              <a:t>Las más importantes para que java funcione en nuestra PC son 2: </a:t>
            </a:r>
            <a:r>
              <a:rPr lang="es-ES" sz="1607" b="1"/>
              <a:t>“JAVA_HOME” y “PATH”</a:t>
            </a:r>
            <a:r>
              <a:rPr lang="es-ES" sz="1607"/>
              <a:t>. </a:t>
            </a:r>
            <a:endParaRPr sz="1607"/>
          </a:p>
          <a:p>
            <a:pPr marL="457200" lvl="0" indent="-330692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8"/>
              <a:buChar char="●"/>
            </a:pPr>
            <a:r>
              <a:rPr lang="es-ES" sz="1607"/>
              <a:t>Estas son las variables que </a:t>
            </a:r>
            <a:r>
              <a:rPr lang="es-ES" sz="1607" b="1"/>
              <a:t>informan al Sistema Operativo dónde y cómo ubicar Java dentro del mismo.</a:t>
            </a:r>
            <a:r>
              <a:rPr lang="es-ES" sz="1607"/>
              <a:t> </a:t>
            </a:r>
            <a:endParaRPr sz="1607"/>
          </a:p>
        </p:txBody>
      </p:sp>
      <p:pic>
        <p:nvPicPr>
          <p:cNvPr id="376" name="Google Shape;376;g1dd481b0875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0024" y="20146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dd481b0875_0_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1: Descargar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1dd481b0875_0_10"/>
          <p:cNvSpPr txBox="1">
            <a:spLocks noGrp="1"/>
          </p:cNvSpPr>
          <p:nvPr>
            <p:ph type="body" idx="1"/>
          </p:nvPr>
        </p:nvSpPr>
        <p:spPr>
          <a:xfrm>
            <a:off x="477450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Descargar el JDK (Java SE development kit), según tu sistema operativo en: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https://www.oracle.com/ar/java/technologies/downloads/#java17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Instalarlo en nuestra PC</a:t>
            </a:r>
            <a:endParaRPr/>
          </a:p>
        </p:txBody>
      </p:sp>
      <p:pic>
        <p:nvPicPr>
          <p:cNvPr id="383" name="Google Shape;383;g1dd481b0875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6524" y="30005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d481b0875_0_1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213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Paso 2: Configuración de la variable JAVA_HOME y PATH</a:t>
            </a:r>
            <a:endParaRPr sz="213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g1dd481b0875_0_16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69438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Realizar los siguientes pasos detallados en el video: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https://youtu.be/ROilEcUIjI0</a:t>
            </a:r>
            <a:endParaRPr/>
          </a:p>
        </p:txBody>
      </p:sp>
      <p:pic>
        <p:nvPicPr>
          <p:cNvPr id="390" name="Google Shape;390;g1dd481b0875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6524" y="3000550"/>
            <a:ext cx="1312675" cy="14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d481b0875_0_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 resumen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g1dd481b0875_0_22"/>
          <p:cNvSpPr txBox="1">
            <a:spLocks noGrp="1"/>
          </p:cNvSpPr>
          <p:nvPr>
            <p:ph type="body" idx="1"/>
          </p:nvPr>
        </p:nvSpPr>
        <p:spPr>
          <a:xfrm>
            <a:off x="423150" y="1170000"/>
            <a:ext cx="82803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A modo de resumen de todo el proceso de configuración:</a:t>
            </a:r>
            <a:endParaRPr/>
          </a:p>
        </p:txBody>
      </p:sp>
      <p:pic>
        <p:nvPicPr>
          <p:cNvPr id="397" name="Google Shape;397;g1dd481b0875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25" y="1646425"/>
            <a:ext cx="7370527" cy="29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267b0f8d0_0_11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es Java?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5267b0f8d0_0_112"/>
          <p:cNvSpPr txBox="1"/>
          <p:nvPr/>
        </p:nvSpPr>
        <p:spPr>
          <a:xfrm>
            <a:off x="431850" y="1170000"/>
            <a:ext cx="8280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-E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 es un </a:t>
            </a:r>
            <a:r>
              <a:rPr lang="es-ES" sz="18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lenguaje de programación multiplataforma.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s-ES" sz="18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 propósitos generales, 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para realizar por ejemplo, </a:t>
            </a:r>
            <a:r>
              <a:rPr lang="es-ES" sz="1800" b="0" i="1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aplicaciones de escritorio, applets de navegador, servlets en web, páginas JSP, apps nativas para dispositivos </a:t>
            </a:r>
            <a:r>
              <a:rPr lang="es-ES" sz="1800" b="1" i="1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Android.</a:t>
            </a:r>
            <a:r>
              <a:rPr lang="es-ES" sz="18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g15267b0f8d0_0_112"/>
          <p:cNvPicPr preferRelativeResize="0"/>
          <p:nvPr/>
        </p:nvPicPr>
        <p:blipFill rotWithShape="1">
          <a:blip r:embed="rId3">
            <a:alphaModFix amt="74000"/>
          </a:blip>
          <a:srcRect/>
          <a:stretch/>
        </p:blipFill>
        <p:spPr>
          <a:xfrm>
            <a:off x="719838" y="2525975"/>
            <a:ext cx="3221179" cy="20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5267b0f8d0_0_112"/>
          <p:cNvSpPr txBox="1"/>
          <p:nvPr/>
        </p:nvSpPr>
        <p:spPr>
          <a:xfrm>
            <a:off x="4571925" y="3119375"/>
            <a:ext cx="4140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050" b="1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s-ES" sz="1050" b="1" i="0" u="none" strike="noStrike" cap="none" dirty="0" err="1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s-ES" sz="1050" b="0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es una clase en el lenguaje de programación Java, utilizada para ampliar las capacidades de un servidor.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5267b0f8d0_0_112"/>
          <p:cNvSpPr txBox="1"/>
          <p:nvPr/>
        </p:nvSpPr>
        <p:spPr>
          <a:xfrm>
            <a:off x="4571925" y="3632075"/>
            <a:ext cx="414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ES" sz="1050" b="1" i="0" u="none" strike="noStrike" cap="none" dirty="0" err="1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JavaServer</a:t>
            </a:r>
            <a:r>
              <a:rPr lang="es-ES" sz="1050" b="1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1" i="0" u="none" strike="noStrike" cap="none" dirty="0" err="1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r>
              <a:rPr lang="es-ES" sz="1050" b="1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 JSP </a:t>
            </a:r>
            <a:r>
              <a:rPr lang="es-ES" sz="1050" b="0" i="0" u="none" strike="noStrike" cap="non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es una tecnología que ayuda a los desarrolladores de software a crear páginas web dinámicas basadas en HTML y XML, entre otros tipos de documentos. JSP es similar a PHP, pero usa el lenguaje de programación Java.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>
            <a:spLocks noGrp="1"/>
          </p:cNvSpPr>
          <p:nvPr>
            <p:ph type="title"/>
          </p:nvPr>
        </p:nvSpPr>
        <p:spPr>
          <a:xfrm>
            <a:off x="523350" y="2419500"/>
            <a:ext cx="8097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No te olvides de dar el presente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>
                <a:solidFill>
                  <a:schemeClr val="dk2"/>
                </a:solidFill>
              </a:rPr>
              <a:t>Recordá: </a:t>
            </a:r>
            <a:endParaRPr>
              <a:solidFill>
                <a:schemeClr val="dk2"/>
              </a:solidFill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s-ES" sz="3200" b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SemiBold"/>
              <a:buChar char="●"/>
            </a:pPr>
            <a:r>
              <a:rPr lang="es-ES" sz="3200" b="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</a:pPr>
            <a:r>
              <a:rPr lang="es-ES" sz="3200">
                <a:solidFill>
                  <a:schemeClr val="dk2"/>
                </a:solidFill>
              </a:rPr>
              <a:t>Realizá los ejercicios obligatorios.</a:t>
            </a:r>
            <a:endParaRPr sz="3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-ES" sz="3200">
                <a:solidFill>
                  <a:schemeClr val="dk2"/>
                </a:solidFill>
              </a:rPr>
              <a:t>Todo en el Aula Virtual.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316be679c_0_2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hace Java?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5316be679c_0_2"/>
          <p:cNvSpPr txBox="1"/>
          <p:nvPr/>
        </p:nvSpPr>
        <p:spPr>
          <a:xfrm>
            <a:off x="-49775" y="1170000"/>
            <a:ext cx="6647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Char char="●"/>
            </a:pPr>
            <a:r>
              <a:rPr lang="es-ES" sz="21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Podemos usar Java para desarrollar el mismo tipo de </a:t>
            </a:r>
            <a:r>
              <a:rPr lang="es-ES" sz="2100" b="1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aplicaciones</a:t>
            </a:r>
            <a:r>
              <a:rPr lang="es-ES" sz="2100" b="0" i="0" u="none" strike="noStrike" cap="none">
                <a:solidFill>
                  <a:schemeClr val="dk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programamos con otros lenguajes como C o Pascal.</a:t>
            </a:r>
            <a:endParaRPr sz="2100" b="0" i="0" u="none" strike="noStrike" cap="none">
              <a:solidFill>
                <a:schemeClr val="dk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Char char="●"/>
            </a:pPr>
            <a:r>
              <a:rPr lang="es-ES" sz="21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Habitualmente, tendemos a asociar el término “Java” al desarrollo de páginas de Internet. </a:t>
            </a:r>
            <a:r>
              <a:rPr lang="es-ES" sz="2100" b="1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gente cree que “Java es un lenguaje para programar páginas Web”</a:t>
            </a:r>
            <a:r>
              <a:rPr lang="es-ES" sz="21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pero esto </a:t>
            </a:r>
            <a:r>
              <a:rPr lang="es-ES" sz="2100" b="1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lang="es-ES" sz="2100" b="1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 concepto incompleto.</a:t>
            </a:r>
            <a:r>
              <a:rPr lang="es-ES" sz="21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1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g15316be679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0075" y="3348950"/>
            <a:ext cx="1441300" cy="14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9482be858_1_0"/>
          <p:cNvSpPr txBox="1"/>
          <p:nvPr/>
        </p:nvSpPr>
        <p:spPr>
          <a:xfrm>
            <a:off x="431800" y="507900"/>
            <a:ext cx="710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ES"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¿Qué hace Java?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9482be858_1_0"/>
          <p:cNvSpPr txBox="1"/>
          <p:nvPr/>
        </p:nvSpPr>
        <p:spPr>
          <a:xfrm>
            <a:off x="431850" y="1062000"/>
            <a:ext cx="66201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Char char="●"/>
            </a:pPr>
            <a:r>
              <a:rPr lang="es-ES" sz="22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confusión surge porque </a:t>
            </a:r>
            <a:r>
              <a:rPr lang="es-ES" sz="2200" b="1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Java permite “incrustar” programas dentro de las páginas Web</a:t>
            </a:r>
            <a:r>
              <a:rPr lang="es-ES" sz="22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para que sean ejecutados en el navegador del usuario.</a:t>
            </a:r>
            <a:endParaRPr sz="22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"/>
              <a:buChar char="●"/>
            </a:pPr>
            <a:r>
              <a:rPr lang="es-ES" sz="2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se dijo, el propósito de Java, es que los desarrolladores puedan </a:t>
            </a:r>
            <a:r>
              <a:rPr lang="es-ES" sz="2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escribir su programa una vez y sea capaz de ejecutarse en cualquier dispositivo</a:t>
            </a:r>
            <a:r>
              <a:rPr lang="es-ES" sz="2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200" b="0" i="0" u="none" strike="noStrike" cap="none"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g139482be858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5225" y="2977875"/>
            <a:ext cx="2130574" cy="184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ea97e790e_0_8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Historia de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fea97e790e_0_80"/>
          <p:cNvSpPr txBox="1">
            <a:spLocks noGrp="1"/>
          </p:cNvSpPr>
          <p:nvPr>
            <p:ph type="body" idx="1"/>
          </p:nvPr>
        </p:nvSpPr>
        <p:spPr>
          <a:xfrm>
            <a:off x="423300" y="1170000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Java es un </a:t>
            </a:r>
            <a:r>
              <a:rPr lang="es-ES" b="1"/>
              <a:t>lenguaje de programación desarrollado por Sun Microsystem.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Fue presentado </a:t>
            </a:r>
            <a:r>
              <a:rPr lang="es-ES" b="1"/>
              <a:t>a mediados del año 1995 </a:t>
            </a:r>
            <a:r>
              <a:rPr lang="es-ES"/>
              <a:t>en su versión alpha y en el año </a:t>
            </a:r>
            <a:r>
              <a:rPr lang="es-ES" b="1"/>
              <a:t>1996 se lanza el primer JDK 1.0</a:t>
            </a:r>
            <a:r>
              <a:rPr lang="es-ES"/>
              <a:t>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Los programas Java se pueden ejecutar en diversas plataformas con sistemas operativos como Windows, Mac OS, Linux, etc</a:t>
            </a:r>
            <a:r>
              <a:rPr lang="es-ES"/>
              <a:t>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 </a:t>
            </a:r>
            <a:endParaRPr/>
          </a:p>
        </p:txBody>
      </p:sp>
      <p:pic>
        <p:nvPicPr>
          <p:cNvPr id="164" name="Google Shape;164;gfea97e790e_0_80"/>
          <p:cNvPicPr preferRelativeResize="0"/>
          <p:nvPr/>
        </p:nvPicPr>
        <p:blipFill rotWithShape="1">
          <a:blip r:embed="rId3">
            <a:alphaModFix amt="66000"/>
          </a:blip>
          <a:srcRect/>
          <a:stretch/>
        </p:blipFill>
        <p:spPr>
          <a:xfrm>
            <a:off x="7036775" y="3558550"/>
            <a:ext cx="1315599" cy="8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30c262c82_0_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Historia de Java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1530c262c82_0_6"/>
          <p:cNvSpPr txBox="1">
            <a:spLocks noGrp="1"/>
          </p:cNvSpPr>
          <p:nvPr>
            <p:ph type="body" idx="1"/>
          </p:nvPr>
        </p:nvSpPr>
        <p:spPr>
          <a:xfrm>
            <a:off x="423300" y="1170000"/>
            <a:ext cx="8280000" cy="3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James Gosling</a:t>
            </a:r>
            <a:r>
              <a:rPr lang="es-ES"/>
              <a:t> fue el director del equipo de trabajo encargado de desarrollar Java, buscaban diseñar un lenguaje que permitiera programar una aplicación</a:t>
            </a:r>
            <a:r>
              <a:rPr lang="es-ES" b="1"/>
              <a:t> una vez y que pudiera ejecutarse en distintas máquinas y sistemas operativos.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b="1"/>
              <a:t>La portabilidad</a:t>
            </a:r>
            <a:r>
              <a:rPr lang="es-ES"/>
              <a:t> de los programas de Java </a:t>
            </a:r>
            <a:r>
              <a:rPr lang="es-ES" b="1"/>
              <a:t>lo logran con el JRE, entorno de ejecución para los programas compilados</a:t>
            </a:r>
            <a:r>
              <a:rPr lang="es-ES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El </a:t>
            </a:r>
            <a:r>
              <a:rPr lang="es-ES" b="1"/>
              <a:t>JRE</a:t>
            </a:r>
            <a:r>
              <a:rPr lang="es-ES"/>
              <a:t> </a:t>
            </a:r>
            <a:r>
              <a:rPr lang="es-ES" b="1"/>
              <a:t>(Java Runtime Environment) </a:t>
            </a:r>
            <a:r>
              <a:rPr lang="es-ES"/>
              <a:t>es gratuito y está disponible para los principales sistemas operativos.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16ee62787_0_0"/>
          <p:cNvSpPr txBox="1">
            <a:spLocks noGrp="1"/>
          </p:cNvSpPr>
          <p:nvPr>
            <p:ph type="ctrTitle"/>
          </p:nvPr>
        </p:nvSpPr>
        <p:spPr>
          <a:xfrm>
            <a:off x="550350" y="1786500"/>
            <a:ext cx="8043300" cy="15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Java Vs JavaScript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1900</Words>
  <Application>Microsoft Office PowerPoint</Application>
  <PresentationFormat>Presentación en pantalla (16:9)</PresentationFormat>
  <Paragraphs>151</Paragraphs>
  <Slides>41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Montserrat Medium</vt:lpstr>
      <vt:lpstr>Montserrat SemiBold</vt:lpstr>
      <vt:lpstr>Montserrat</vt:lpstr>
      <vt:lpstr>Arial</vt:lpstr>
      <vt:lpstr>Simple Light</vt:lpstr>
      <vt:lpstr>Codo a Codo</vt:lpstr>
      <vt:lpstr>Les damos la bienvenida</vt:lpstr>
      <vt:lpstr>Write Once, Run Anywhere (Escríbelo una vez, ejecútalo en cualquier lugar)</vt:lpstr>
      <vt:lpstr>Presentación de PowerPoint</vt:lpstr>
      <vt:lpstr>Presentación de PowerPoint</vt:lpstr>
      <vt:lpstr>Presentación de PowerPoint</vt:lpstr>
      <vt:lpstr>Historia de Java</vt:lpstr>
      <vt:lpstr>Historia de Java</vt:lpstr>
      <vt:lpstr>Java Vs JavaScript</vt:lpstr>
      <vt:lpstr>Java NO es Javascript</vt:lpstr>
      <vt:lpstr>Java NO es Javascript</vt:lpstr>
      <vt:lpstr>Ediciones y Distribuciones de Java</vt:lpstr>
      <vt:lpstr>Ediciones y distribuciones Java </vt:lpstr>
      <vt:lpstr>JSE y sus componentes </vt:lpstr>
      <vt:lpstr>¿Qué es el JDK? </vt:lpstr>
      <vt:lpstr>¿Qué es el JRE? </vt:lpstr>
      <vt:lpstr>Y por último la API de Java… </vt:lpstr>
      <vt:lpstr>Bibliotecas o paquetes</vt:lpstr>
      <vt:lpstr>En conclusión…</vt:lpstr>
      <vt:lpstr>¿Cómo funciona Java? </vt:lpstr>
      <vt:lpstr>Presentación de PowerPoint</vt:lpstr>
      <vt:lpstr>Presentación de PowerPoint</vt:lpstr>
      <vt:lpstr>Presentación de PowerPoint</vt:lpstr>
      <vt:lpstr>Presentación de PowerPoint</vt:lpstr>
      <vt:lpstr>Editores Vrs IDE</vt:lpstr>
      <vt:lpstr>¿Qué es un editor de código?</vt:lpstr>
      <vt:lpstr>Características de un editor de código</vt:lpstr>
      <vt:lpstr>¿Qué es un IDE (Integrated Development Environment)?</vt:lpstr>
      <vt:lpstr>¿Qué es un IDE (Integrated Development Environment)?</vt:lpstr>
      <vt:lpstr>¿Qué es un IDE (Integrated Development Environment)?</vt:lpstr>
      <vt:lpstr>Características de un IDE</vt:lpstr>
      <vt:lpstr>IDE</vt:lpstr>
      <vt:lpstr>IDEs y Editores online</vt:lpstr>
      <vt:lpstr>Conclusiones</vt:lpstr>
      <vt:lpstr>Instalación de Java en Windows</vt:lpstr>
      <vt:lpstr>Configurar Java en Windows</vt:lpstr>
      <vt:lpstr>Paso 1: Descargar Java</vt:lpstr>
      <vt:lpstr>Paso 2: Configuración de la variable JAVA_HOME y PATH</vt:lpstr>
      <vt:lpstr>En resumen</vt:lpstr>
      <vt:lpstr>No te olvides de dar el presente</vt:lpstr>
      <vt:lpstr>Recordá:  Revisar la Cartelera de Novedades. Hacer tus consultas en el Foro. Realizá los ejercicios obligatorios.  Todo en el Aula Virtual.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 a Codo inicial Clase 14</dc:title>
  <dc:creator>Gonzalo F. Rubé</dc:creator>
  <cp:lastModifiedBy>Nicolas Manuel Fernandez</cp:lastModifiedBy>
  <cp:revision>6</cp:revision>
  <dcterms:modified xsi:type="dcterms:W3CDTF">2023-11-13T19:42:35Z</dcterms:modified>
</cp:coreProperties>
</file>